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9_8BAEC664.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684" r:id="rId5"/>
    <p:sldMasterId id="2147483709" r:id="rId6"/>
  </p:sldMasterIdLst>
  <p:notesMasterIdLst>
    <p:notesMasterId r:id="rId49"/>
  </p:notesMasterIdLst>
  <p:sldIdLst>
    <p:sldId id="256" r:id="rId7"/>
    <p:sldId id="260" r:id="rId8"/>
    <p:sldId id="303" r:id="rId9"/>
    <p:sldId id="294" r:id="rId10"/>
    <p:sldId id="265" r:id="rId11"/>
    <p:sldId id="262" r:id="rId12"/>
    <p:sldId id="271" r:id="rId13"/>
    <p:sldId id="318" r:id="rId14"/>
    <p:sldId id="269" r:id="rId15"/>
    <p:sldId id="329" r:id="rId16"/>
    <p:sldId id="287" r:id="rId17"/>
    <p:sldId id="263" r:id="rId18"/>
    <p:sldId id="268" r:id="rId19"/>
    <p:sldId id="330" r:id="rId20"/>
    <p:sldId id="317" r:id="rId21"/>
    <p:sldId id="288" r:id="rId22"/>
    <p:sldId id="311" r:id="rId23"/>
    <p:sldId id="312" r:id="rId24"/>
    <p:sldId id="331" r:id="rId25"/>
    <p:sldId id="314" r:id="rId26"/>
    <p:sldId id="304" r:id="rId27"/>
    <p:sldId id="273" r:id="rId28"/>
    <p:sldId id="323" r:id="rId29"/>
    <p:sldId id="272" r:id="rId30"/>
    <p:sldId id="332" r:id="rId31"/>
    <p:sldId id="289" r:id="rId32"/>
    <p:sldId id="306" r:id="rId33"/>
    <p:sldId id="267" r:id="rId34"/>
    <p:sldId id="325" r:id="rId35"/>
    <p:sldId id="275" r:id="rId36"/>
    <p:sldId id="326" r:id="rId37"/>
    <p:sldId id="313" r:id="rId38"/>
    <p:sldId id="327" r:id="rId39"/>
    <p:sldId id="315" r:id="rId40"/>
    <p:sldId id="308" r:id="rId41"/>
    <p:sldId id="279" r:id="rId42"/>
    <p:sldId id="328" r:id="rId43"/>
    <p:sldId id="333" r:id="rId44"/>
    <p:sldId id="278" r:id="rId45"/>
    <p:sldId id="309" r:id="rId46"/>
    <p:sldId id="310" r:id="rId47"/>
    <p:sldId id="293"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CDB107-2788-E16D-572C-FA8930285589}" name="Muriel PIBOULEAU" initials="MP" userId="S::m.pibouleau@lesentreprisesdinsertion.org::94c47ee7-fc09-4e86-a4d3-c6c6df41f7e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e Philippe" initials="LP" lastIdx="1" clrIdx="0">
    <p:extLst>
      <p:ext uri="{19B8F6BF-5375-455C-9EA6-DF929625EA0E}">
        <p15:presenceInfo xmlns:p15="http://schemas.microsoft.com/office/powerpoint/2012/main" userId="S::l.philippe@lesentreprisesdinsertion.org::d056f0f1-4d64-4be6-9e8f-692c82aabe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23AD"/>
    <a:srgbClr val="58AC4A"/>
    <a:srgbClr val="2F6937"/>
    <a:srgbClr val="EAB200"/>
    <a:srgbClr val="224682"/>
    <a:srgbClr val="FED050"/>
    <a:srgbClr val="54CCDC"/>
    <a:srgbClr val="AC378A"/>
    <a:srgbClr val="C24A32"/>
    <a:srgbClr val="7D32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8932C1-C137-4A8E-84D8-E393D01C4847}" v="2771" dt="2024-01-25T16:39:50.016"/>
    <p1510:client id="{AF813573-D39C-4AEB-BD82-CCEC312C3AD4}" v="1274" dt="2024-01-25T16:16:10.2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1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57"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iel PIBOULEAU" userId="94c47ee7-fc09-4e86-a4d3-c6c6df41f7ec" providerId="ADAL" clId="{B3D4D8F8-B8D0-4C89-A1A8-3E4132C1070C}"/>
    <pc:docChg chg="delSld">
      <pc:chgData name="Muriel PIBOULEAU" userId="94c47ee7-fc09-4e86-a4d3-c6c6df41f7ec" providerId="ADAL" clId="{B3D4D8F8-B8D0-4C89-A1A8-3E4132C1070C}" dt="2024-01-25T16:40:25.612" v="3" actId="47"/>
      <pc:docMkLst>
        <pc:docMk/>
      </pc:docMkLst>
      <pc:sldChg chg="del">
        <pc:chgData name="Muriel PIBOULEAU" userId="94c47ee7-fc09-4e86-a4d3-c6c6df41f7ec" providerId="ADAL" clId="{B3D4D8F8-B8D0-4C89-A1A8-3E4132C1070C}" dt="2024-01-25T16:40:12.947" v="0" actId="47"/>
        <pc:sldMkLst>
          <pc:docMk/>
          <pc:sldMk cId="897639158" sldId="319"/>
        </pc:sldMkLst>
      </pc:sldChg>
      <pc:sldChg chg="del">
        <pc:chgData name="Muriel PIBOULEAU" userId="94c47ee7-fc09-4e86-a4d3-c6c6df41f7ec" providerId="ADAL" clId="{B3D4D8F8-B8D0-4C89-A1A8-3E4132C1070C}" dt="2024-01-25T16:40:16.469" v="1" actId="47"/>
        <pc:sldMkLst>
          <pc:docMk/>
          <pc:sldMk cId="3901690789" sldId="320"/>
        </pc:sldMkLst>
      </pc:sldChg>
      <pc:sldChg chg="del">
        <pc:chgData name="Muriel PIBOULEAU" userId="94c47ee7-fc09-4e86-a4d3-c6c6df41f7ec" providerId="ADAL" clId="{B3D4D8F8-B8D0-4C89-A1A8-3E4132C1070C}" dt="2024-01-25T16:40:22.897" v="2" actId="47"/>
        <pc:sldMkLst>
          <pc:docMk/>
          <pc:sldMk cId="4006328171" sldId="322"/>
        </pc:sldMkLst>
      </pc:sldChg>
      <pc:sldChg chg="del">
        <pc:chgData name="Muriel PIBOULEAU" userId="94c47ee7-fc09-4e86-a4d3-c6c6df41f7ec" providerId="ADAL" clId="{B3D4D8F8-B8D0-4C89-A1A8-3E4132C1070C}" dt="2024-01-25T16:40:25.612" v="3" actId="47"/>
        <pc:sldMkLst>
          <pc:docMk/>
          <pc:sldMk cId="2625436845" sldId="32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89049074785295"/>
          <c:y val="0.14686338215801861"/>
          <c:w val="0.65850288365411924"/>
          <c:h val="0.78624614423534844"/>
        </c:manualLayout>
      </c:layout>
      <c:barChart>
        <c:barDir val="bar"/>
        <c:grouping val="clustered"/>
        <c:varyColors val="0"/>
        <c:ser>
          <c:idx val="0"/>
          <c:order val="0"/>
          <c:tx>
            <c:strRef>
              <c:f>Feuil1!$B$1</c:f>
              <c:strCache>
                <c:ptCount val="1"/>
                <c:pt idx="0">
                  <c:v>Série 1</c:v>
                </c:pt>
              </c:strCache>
            </c:strRef>
          </c:tx>
          <c:spPr>
            <a:solidFill>
              <a:srgbClr val="7D3289"/>
            </a:solidFill>
            <a:ln>
              <a:noFill/>
            </a:ln>
            <a:effectLst/>
          </c:spPr>
          <c:invertIfNegative val="0"/>
          <c:dLbls>
            <c:dLbl>
              <c:idx val="0"/>
              <c:tx>
                <c:rich>
                  <a:bodyPr/>
                  <a:lstStyle/>
                  <a:p>
                    <a:r>
                      <a:rPr lang="en-US" b="1" dirty="0"/>
                      <a:t>36 %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1A92-431B-A803-FE248045C9EC}"/>
                </c:ext>
              </c:extLst>
            </c:dLbl>
            <c:dLbl>
              <c:idx val="1"/>
              <c:tx>
                <c:rich>
                  <a:bodyPr/>
                  <a:lstStyle/>
                  <a:p>
                    <a:r>
                      <a:rPr lang="en-US" b="1" dirty="0"/>
                      <a:t>24 %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1A92-431B-A803-FE248045C9EC}"/>
                </c:ext>
              </c:extLst>
            </c:dLbl>
            <c:dLbl>
              <c:idx val="2"/>
              <c:tx>
                <c:rich>
                  <a:bodyPr/>
                  <a:lstStyle/>
                  <a:p>
                    <a:r>
                      <a:rPr lang="en-US" dirty="0"/>
                      <a:t>7 %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1A92-431B-A803-FE248045C9EC}"/>
                </c:ext>
              </c:extLst>
            </c:dLbl>
            <c:dLbl>
              <c:idx val="3"/>
              <c:tx>
                <c:rich>
                  <a:bodyPr/>
                  <a:lstStyle/>
                  <a:p>
                    <a:r>
                      <a:rPr lang="en-US" b="1" dirty="0"/>
                      <a:t>37 %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A92-431B-A803-FE248045C9EC}"/>
                </c:ext>
              </c:extLst>
            </c:dLbl>
            <c:dLbl>
              <c:idx val="4"/>
              <c:tx>
                <c:rich>
                  <a:bodyPr/>
                  <a:lstStyle/>
                  <a:p>
                    <a:r>
                      <a:rPr lang="en-US" dirty="0"/>
                      <a:t>11 %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A92-431B-A803-FE248045C9EC}"/>
                </c:ext>
              </c:extLst>
            </c:dLbl>
            <c:dLbl>
              <c:idx val="5"/>
              <c:tx>
                <c:rich>
                  <a:bodyPr/>
                  <a:lstStyle/>
                  <a:p>
                    <a:r>
                      <a:rPr lang="en-US" dirty="0"/>
                      <a:t>13 %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A92-431B-A803-FE248045C9EC}"/>
                </c:ext>
              </c:extLst>
            </c:dLbl>
            <c:dLbl>
              <c:idx val="6"/>
              <c:tx>
                <c:rich>
                  <a:bodyPr/>
                  <a:lstStyle/>
                  <a:p>
                    <a:r>
                      <a:rPr lang="en-US" b="1" dirty="0"/>
                      <a:t>18 %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A92-431B-A803-FE248045C9EC}"/>
                </c:ext>
              </c:extLst>
            </c:dLbl>
            <c:dLbl>
              <c:idx val="7"/>
              <c:tx>
                <c:rich>
                  <a:bodyPr/>
                  <a:lstStyle/>
                  <a:p>
                    <a:r>
                      <a:rPr lang="en-US" b="1" dirty="0"/>
                      <a:t>28 %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A92-431B-A803-FE248045C9EC}"/>
                </c:ext>
              </c:extLst>
            </c:dLbl>
            <c:dLbl>
              <c:idx val="8"/>
              <c:tx>
                <c:rich>
                  <a:bodyPr/>
                  <a:lstStyle/>
                  <a:p>
                    <a:r>
                      <a:rPr lang="en-US" dirty="0"/>
                      <a:t>21 %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A92-431B-A803-FE248045C9EC}"/>
                </c:ext>
              </c:extLst>
            </c:dLbl>
            <c:dLbl>
              <c:idx val="10"/>
              <c:layout>
                <c:manualLayout>
                  <c:x val="5.867095051867441E-3"/>
                  <c:y val="-4.8892718055054528E-17"/>
                </c:manualLayout>
              </c:layout>
              <c:tx>
                <c:rich>
                  <a:bodyPr/>
                  <a:lstStyle/>
                  <a:p>
                    <a:r>
                      <a:rPr lang="en-US" b="1" dirty="0"/>
                      <a:t>31 %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A92-431B-A803-FE248045C9EC}"/>
                </c:ext>
              </c:extLst>
            </c:dLbl>
            <c:dLbl>
              <c:idx val="11"/>
              <c:tx>
                <c:rich>
                  <a:bodyPr/>
                  <a:lstStyle/>
                  <a:p>
                    <a:r>
                      <a:rPr lang="en-US" b="1" dirty="0"/>
                      <a:t>31 %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A92-431B-A803-FE248045C9E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Feuil1!$A$2:$A$13</c:f>
              <c:strCache>
                <c:ptCount val="12"/>
                <c:pt idx="0">
                  <c:v>Provence-Alpes-Côte d'Azur</c:v>
                </c:pt>
                <c:pt idx="1">
                  <c:v>Pays de la Loire</c:v>
                </c:pt>
                <c:pt idx="2">
                  <c:v>Occitanie</c:v>
                </c:pt>
                <c:pt idx="3">
                  <c:v>Normandie</c:v>
                </c:pt>
                <c:pt idx="4">
                  <c:v>Nouvelle-Aquitaine</c:v>
                </c:pt>
                <c:pt idx="5">
                  <c:v>Ile-de-France</c:v>
                </c:pt>
                <c:pt idx="6">
                  <c:v>Hauts-de-France</c:v>
                </c:pt>
                <c:pt idx="7">
                  <c:v>Grand Est</c:v>
                </c:pt>
                <c:pt idx="8">
                  <c:v>Centre-Val de Loire</c:v>
                </c:pt>
                <c:pt idx="9">
                  <c:v>Bretagne</c:v>
                </c:pt>
                <c:pt idx="10">
                  <c:v>Bourgogne-Franche Comté</c:v>
                </c:pt>
                <c:pt idx="11">
                  <c:v>Auvergne-Rhône-Alpes</c:v>
                </c:pt>
              </c:strCache>
            </c:strRef>
          </c:cat>
          <c:val>
            <c:numRef>
              <c:f>Feuil1!$B$2:$B$13</c:f>
              <c:numCache>
                <c:formatCode>0%</c:formatCode>
                <c:ptCount val="12"/>
                <c:pt idx="0">
                  <c:v>0.36</c:v>
                </c:pt>
                <c:pt idx="1">
                  <c:v>0.24</c:v>
                </c:pt>
                <c:pt idx="2">
                  <c:v>7.0000000000000007E-2</c:v>
                </c:pt>
                <c:pt idx="3">
                  <c:v>0.37</c:v>
                </c:pt>
                <c:pt idx="4">
                  <c:v>0.11</c:v>
                </c:pt>
                <c:pt idx="5">
                  <c:v>0.13</c:v>
                </c:pt>
                <c:pt idx="6">
                  <c:v>0.18</c:v>
                </c:pt>
                <c:pt idx="7">
                  <c:v>0.28000000000000003</c:v>
                </c:pt>
                <c:pt idx="8">
                  <c:v>0.21</c:v>
                </c:pt>
                <c:pt idx="9">
                  <c:v>0.19</c:v>
                </c:pt>
                <c:pt idx="10">
                  <c:v>0.31</c:v>
                </c:pt>
                <c:pt idx="11">
                  <c:v>0.31</c:v>
                </c:pt>
              </c:numCache>
            </c:numRef>
          </c:val>
          <c:extLst>
            <c:ext xmlns:c16="http://schemas.microsoft.com/office/drawing/2014/chart" uri="{C3380CC4-5D6E-409C-BE32-E72D297353CC}">
              <c16:uniqueId val="{00000000-C64B-4A8B-81C7-1D2B613CF230}"/>
            </c:ext>
          </c:extLst>
        </c:ser>
        <c:dLbls>
          <c:dLblPos val="outEnd"/>
          <c:showLegendKey val="0"/>
          <c:showVal val="1"/>
          <c:showCatName val="0"/>
          <c:showSerName val="0"/>
          <c:showPercent val="0"/>
          <c:showBubbleSize val="0"/>
        </c:dLbls>
        <c:gapWidth val="192"/>
        <c:axId val="2111361711"/>
        <c:axId val="194836735"/>
      </c:barChart>
      <c:catAx>
        <c:axId val="21113617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94836735"/>
        <c:crosses val="autoZero"/>
        <c:auto val="1"/>
        <c:lblAlgn val="ctr"/>
        <c:lblOffset val="100"/>
        <c:noMultiLvlLbl val="0"/>
      </c:catAx>
      <c:valAx>
        <c:axId val="194836735"/>
        <c:scaling>
          <c:orientation val="minMax"/>
        </c:scaling>
        <c:delete val="1"/>
        <c:axPos val="b"/>
        <c:numFmt formatCode="0%" sourceLinked="1"/>
        <c:majorTickMark val="none"/>
        <c:minorTickMark val="none"/>
        <c:tickLblPos val="nextTo"/>
        <c:crossAx val="21113617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Le LinkedIn </a:t>
            </a:r>
            <a:endParaRPr lang="en-US" baseline="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doughnutChart>
        <c:varyColors val="1"/>
        <c:ser>
          <c:idx val="0"/>
          <c:order val="0"/>
          <c:tx>
            <c:strRef>
              <c:f>Feuil1!$B$1</c:f>
              <c:strCache>
                <c:ptCount val="1"/>
                <c:pt idx="0">
                  <c:v>Ventes</c:v>
                </c:pt>
              </c:strCache>
            </c:strRef>
          </c:tx>
          <c:dPt>
            <c:idx val="0"/>
            <c:bubble3D val="0"/>
            <c:spPr>
              <a:solidFill>
                <a:srgbClr val="2F6937"/>
              </a:solidFill>
              <a:ln w="19050">
                <a:solidFill>
                  <a:schemeClr val="lt1"/>
                </a:solidFill>
              </a:ln>
              <a:effectLst/>
            </c:spPr>
            <c:extLst>
              <c:ext xmlns:c16="http://schemas.microsoft.com/office/drawing/2014/chart" uri="{C3380CC4-5D6E-409C-BE32-E72D297353CC}">
                <c16:uniqueId val="{00000001-E2B2-4567-874A-0EA8620DED41}"/>
              </c:ext>
            </c:extLst>
          </c:dPt>
          <c:dPt>
            <c:idx val="1"/>
            <c:bubble3D val="0"/>
            <c:spPr>
              <a:solidFill>
                <a:srgbClr val="58AC4A"/>
              </a:solidFill>
              <a:ln w="19050">
                <a:solidFill>
                  <a:schemeClr val="lt1"/>
                </a:solidFill>
              </a:ln>
              <a:effectLst/>
            </c:spPr>
            <c:extLst>
              <c:ext xmlns:c16="http://schemas.microsoft.com/office/drawing/2014/chart" uri="{C3380CC4-5D6E-409C-BE32-E72D297353CC}">
                <c16:uniqueId val="{00000003-E2B2-4567-874A-0EA8620DED4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2B2-4567-874A-0EA8620DED4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2B2-4567-874A-0EA8620DED41}"/>
              </c:ext>
            </c:extLst>
          </c:dPt>
          <c:dLbls>
            <c:dLbl>
              <c:idx val="0"/>
              <c:layout>
                <c:manualLayout>
                  <c:x val="8.8580670023664418E-2"/>
                  <c:y val="-0.144713468126277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B2-4567-874A-0EA8620DED41}"/>
                </c:ext>
              </c:extLst>
            </c:dLbl>
            <c:dLbl>
              <c:idx val="1"/>
              <c:layout>
                <c:manualLayout>
                  <c:x val="0.23384658846556924"/>
                  <c:y val="2.51668043905173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B2-4567-874A-0EA8620DED41}"/>
                </c:ext>
              </c:extLst>
            </c:dLbl>
            <c:dLbl>
              <c:idx val="2"/>
              <c:layout>
                <c:manualLayout>
                  <c:x val="-0.14415200658836472"/>
                  <c:y val="3.020016526862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2B2-4567-874A-0EA8620DED41}"/>
                </c:ext>
              </c:extLst>
            </c:dLbl>
            <c:dLbl>
              <c:idx val="3"/>
              <c:layout>
                <c:manualLayout>
                  <c:x val="-0.11915245032319917"/>
                  <c:y val="-0.107967917729351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2B2-4567-874A-0EA8620DED41}"/>
                </c:ext>
              </c:extLst>
            </c:dLbl>
            <c:spPr>
              <a:solidFill>
                <a:schemeClr val="accent3">
                  <a:lumMod val="60000"/>
                  <a:lumOff val="40000"/>
                </a:schemeClr>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Utilisation régulière</c:v>
                </c:pt>
                <c:pt idx="1">
                  <c:v>Utilisation rare</c:v>
                </c:pt>
                <c:pt idx="2">
                  <c:v>Connaissance mais non utilisation</c:v>
                </c:pt>
                <c:pt idx="3">
                  <c:v>Non connaissance</c:v>
                </c:pt>
              </c:strCache>
            </c:strRef>
          </c:cat>
          <c:val>
            <c:numRef>
              <c:f>Feuil1!$B$2:$B$5</c:f>
              <c:numCache>
                <c:formatCode>0.0%</c:formatCode>
                <c:ptCount val="4"/>
                <c:pt idx="0">
                  <c:v>0.34100000000000003</c:v>
                </c:pt>
                <c:pt idx="1">
                  <c:v>0.27400000000000002</c:v>
                </c:pt>
                <c:pt idx="2">
                  <c:v>0.28699999999999998</c:v>
                </c:pt>
                <c:pt idx="3">
                  <c:v>9.8000000000000004E-2</c:v>
                </c:pt>
              </c:numCache>
            </c:numRef>
          </c:val>
          <c:extLst>
            <c:ext xmlns:c16="http://schemas.microsoft.com/office/drawing/2014/chart" uri="{C3380CC4-5D6E-409C-BE32-E72D297353CC}">
              <c16:uniqueId val="{00000008-E2B2-4567-874A-0EA8620DED4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Feuil1!$B$1</c:f>
              <c:strCache>
                <c:ptCount val="1"/>
                <c:pt idx="0">
                  <c:v>Pas du tout satisfaisant</c:v>
                </c:pt>
              </c:strCache>
            </c:strRef>
          </c:tx>
          <c:spPr>
            <a:solidFill>
              <a:srgbClr val="C24A32"/>
            </a:solidFill>
            <a:ln>
              <a:noFill/>
            </a:ln>
            <a:effectLst/>
          </c:spPr>
          <c:invertIfNegative val="0"/>
          <c:dLbls>
            <c:delete val="1"/>
          </c:dLbls>
          <c:cat>
            <c:strRef>
              <c:f>Feuil1!$A$2:$A$4</c:f>
              <c:strCache>
                <c:ptCount val="3"/>
                <c:pt idx="0">
                  <c:v>Accompagner le développement économique (filières, ETTi, EiTI, achats inclusifs…)</c:v>
                </c:pt>
                <c:pt idx="1">
                  <c:v>Appuyer la professionnalisation (démarche RSEi, formation…)</c:v>
                </c:pt>
                <c:pt idx="2">
                  <c:v>Animer et faire vivre le réseau (commissions, groupes de travail, rencontres, projets…)</c:v>
                </c:pt>
              </c:strCache>
            </c:strRef>
          </c:cat>
          <c:val>
            <c:numRef>
              <c:f>Feuil1!$B$2:$B$4</c:f>
              <c:numCache>
                <c:formatCode>0%</c:formatCode>
                <c:ptCount val="3"/>
                <c:pt idx="0">
                  <c:v>0.01</c:v>
                </c:pt>
                <c:pt idx="1">
                  <c:v>0</c:v>
                </c:pt>
                <c:pt idx="2">
                  <c:v>0.02</c:v>
                </c:pt>
              </c:numCache>
            </c:numRef>
          </c:val>
          <c:extLst>
            <c:ext xmlns:c16="http://schemas.microsoft.com/office/drawing/2014/chart" uri="{C3380CC4-5D6E-409C-BE32-E72D297353CC}">
              <c16:uniqueId val="{00000000-8AF4-4DF5-870F-4B54BE7D17AB}"/>
            </c:ext>
          </c:extLst>
        </c:ser>
        <c:ser>
          <c:idx val="1"/>
          <c:order val="1"/>
          <c:tx>
            <c:strRef>
              <c:f>Feuil1!$C$1</c:f>
              <c:strCache>
                <c:ptCount val="1"/>
                <c:pt idx="0">
                  <c:v>Moyennement satisfaisant</c:v>
                </c:pt>
              </c:strCache>
            </c:strRef>
          </c:tx>
          <c:spPr>
            <a:solidFill>
              <a:srgbClr val="FE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Accompagner le développement économique (filières, ETTi, EiTI, achats inclusifs…)</c:v>
                </c:pt>
                <c:pt idx="1">
                  <c:v>Appuyer la professionnalisation (démarche RSEi, formation…)</c:v>
                </c:pt>
                <c:pt idx="2">
                  <c:v>Animer et faire vivre le réseau (commissions, groupes de travail, rencontres, projets…)</c:v>
                </c:pt>
              </c:strCache>
            </c:strRef>
          </c:cat>
          <c:val>
            <c:numRef>
              <c:f>Feuil1!$C$2:$C$4</c:f>
              <c:numCache>
                <c:formatCode>0%</c:formatCode>
                <c:ptCount val="3"/>
                <c:pt idx="0">
                  <c:v>0.1</c:v>
                </c:pt>
                <c:pt idx="1">
                  <c:v>0.05</c:v>
                </c:pt>
                <c:pt idx="2">
                  <c:v>7.0000000000000007E-2</c:v>
                </c:pt>
              </c:numCache>
            </c:numRef>
          </c:val>
          <c:extLst>
            <c:ext xmlns:c16="http://schemas.microsoft.com/office/drawing/2014/chart" uri="{C3380CC4-5D6E-409C-BE32-E72D297353CC}">
              <c16:uniqueId val="{00000001-8AF4-4DF5-870F-4B54BE7D17AB}"/>
            </c:ext>
          </c:extLst>
        </c:ser>
        <c:ser>
          <c:idx val="2"/>
          <c:order val="2"/>
          <c:tx>
            <c:strRef>
              <c:f>Feuil1!$D$1</c:f>
              <c:strCache>
                <c:ptCount val="1"/>
                <c:pt idx="0">
                  <c:v>Satisfaisant</c:v>
                </c:pt>
              </c:strCache>
            </c:strRef>
          </c:tx>
          <c:spPr>
            <a:solidFill>
              <a:srgbClr val="5EB34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Accompagner le développement économique (filières, ETTi, EiTI, achats inclusifs…)</c:v>
                </c:pt>
                <c:pt idx="1">
                  <c:v>Appuyer la professionnalisation (démarche RSEi, formation…)</c:v>
                </c:pt>
                <c:pt idx="2">
                  <c:v>Animer et faire vivre le réseau (commissions, groupes de travail, rencontres, projets…)</c:v>
                </c:pt>
              </c:strCache>
            </c:strRef>
          </c:cat>
          <c:val>
            <c:numRef>
              <c:f>Feuil1!$D$2:$D$4</c:f>
              <c:numCache>
                <c:formatCode>0%</c:formatCode>
                <c:ptCount val="3"/>
                <c:pt idx="0">
                  <c:v>0.53</c:v>
                </c:pt>
                <c:pt idx="1">
                  <c:v>0.4</c:v>
                </c:pt>
                <c:pt idx="2">
                  <c:v>0.39</c:v>
                </c:pt>
              </c:numCache>
            </c:numRef>
          </c:val>
          <c:extLst>
            <c:ext xmlns:c16="http://schemas.microsoft.com/office/drawing/2014/chart" uri="{C3380CC4-5D6E-409C-BE32-E72D297353CC}">
              <c16:uniqueId val="{00000002-8AF4-4DF5-870F-4B54BE7D17AB}"/>
            </c:ext>
          </c:extLst>
        </c:ser>
        <c:ser>
          <c:idx val="3"/>
          <c:order val="3"/>
          <c:tx>
            <c:strRef>
              <c:f>Feuil1!$E$1</c:f>
              <c:strCache>
                <c:ptCount val="1"/>
                <c:pt idx="0">
                  <c:v>Très satisfaisant</c:v>
                </c:pt>
              </c:strCache>
            </c:strRef>
          </c:tx>
          <c:spPr>
            <a:solidFill>
              <a:srgbClr val="2F69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Accompagner le développement économique (filières, ETTi, EiTI, achats inclusifs…)</c:v>
                </c:pt>
                <c:pt idx="1">
                  <c:v>Appuyer la professionnalisation (démarche RSEi, formation…)</c:v>
                </c:pt>
                <c:pt idx="2">
                  <c:v>Animer et faire vivre le réseau (commissions, groupes de travail, rencontres, projets…)</c:v>
                </c:pt>
              </c:strCache>
            </c:strRef>
          </c:cat>
          <c:val>
            <c:numRef>
              <c:f>Feuil1!$E$2:$E$4</c:f>
              <c:numCache>
                <c:formatCode>0%</c:formatCode>
                <c:ptCount val="3"/>
                <c:pt idx="0">
                  <c:v>0.36</c:v>
                </c:pt>
                <c:pt idx="1">
                  <c:v>0.55000000000000004</c:v>
                </c:pt>
                <c:pt idx="2">
                  <c:v>0.52</c:v>
                </c:pt>
              </c:numCache>
            </c:numRef>
          </c:val>
          <c:extLst>
            <c:ext xmlns:c16="http://schemas.microsoft.com/office/drawing/2014/chart" uri="{C3380CC4-5D6E-409C-BE32-E72D297353CC}">
              <c16:uniqueId val="{00000003-8AF4-4DF5-870F-4B54BE7D17AB}"/>
            </c:ext>
          </c:extLst>
        </c:ser>
        <c:dLbls>
          <c:dLblPos val="ctr"/>
          <c:showLegendKey val="0"/>
          <c:showVal val="1"/>
          <c:showCatName val="0"/>
          <c:showSerName val="0"/>
          <c:showPercent val="0"/>
          <c:showBubbleSize val="0"/>
        </c:dLbls>
        <c:gapWidth val="150"/>
        <c:overlap val="100"/>
        <c:axId val="598342224"/>
        <c:axId val="598332056"/>
      </c:barChart>
      <c:catAx>
        <c:axId val="598342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fr-FR"/>
          </a:p>
        </c:txPr>
        <c:crossAx val="598332056"/>
        <c:crosses val="autoZero"/>
        <c:auto val="1"/>
        <c:lblAlgn val="ctr"/>
        <c:lblOffset val="100"/>
        <c:noMultiLvlLbl val="0"/>
      </c:catAx>
      <c:valAx>
        <c:axId val="598332056"/>
        <c:scaling>
          <c:orientation val="minMax"/>
        </c:scaling>
        <c:delete val="1"/>
        <c:axPos val="l"/>
        <c:numFmt formatCode="0%" sourceLinked="1"/>
        <c:majorTickMark val="none"/>
        <c:minorTickMark val="none"/>
        <c:tickLblPos val="nextTo"/>
        <c:crossAx val="598342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r>
              <a:rPr lang="fr-FR"/>
              <a:t>Evolution sur 3 ans</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endParaRPr lang="fr-FR"/>
        </a:p>
      </c:txPr>
    </c:title>
    <c:autoTitleDeleted val="0"/>
    <c:plotArea>
      <c:layout>
        <c:manualLayout>
          <c:layoutTarget val="inner"/>
          <c:xMode val="edge"/>
          <c:yMode val="edge"/>
          <c:x val="9.2181998591639461E-2"/>
          <c:y val="0.12589460992865567"/>
          <c:w val="0.88749279815632798"/>
          <c:h val="0.52892721934379883"/>
        </c:manualLayout>
      </c:layout>
      <c:lineChart>
        <c:grouping val="standard"/>
        <c:varyColors val="0"/>
        <c:ser>
          <c:idx val="0"/>
          <c:order val="0"/>
          <c:tx>
            <c:strRef>
              <c:f>Feuil1!$B$1</c:f>
              <c:strCache>
                <c:ptCount val="1"/>
                <c:pt idx="0">
                  <c:v>Accompagner le développement économique des entreprises d’insertion (filières, ETTi, EiTI, achats inclusifs...)</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dLbl>
              <c:idx val="0"/>
              <c:layout>
                <c:manualLayout>
                  <c:x val="-8.3005249343832063E-2"/>
                  <c:y val="1.2500000000000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937-432D-BD4F-610BB96339DB}"/>
                </c:ext>
              </c:extLst>
            </c:dLbl>
            <c:dLbl>
              <c:idx val="1"/>
              <c:layout>
                <c:manualLayout>
                  <c:x val="-3.5088582677165352E-2"/>
                  <c:y val="-4.0625000000000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937-432D-BD4F-610BB96339DB}"/>
                </c:ext>
              </c:extLst>
            </c:dLbl>
            <c:dLbl>
              <c:idx val="2"/>
              <c:layout>
                <c:manualLayout>
                  <c:x val="1.7916666666666668E-2"/>
                  <c:y val="3.43750000000000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937-432D-BD4F-610BB96339DB}"/>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0.34</c:v>
                </c:pt>
                <c:pt idx="1">
                  <c:v>0.38</c:v>
                </c:pt>
                <c:pt idx="2">
                  <c:v>0.36</c:v>
                </c:pt>
              </c:numCache>
            </c:numRef>
          </c:val>
          <c:smooth val="0"/>
          <c:extLst>
            <c:ext xmlns:c16="http://schemas.microsoft.com/office/drawing/2014/chart" uri="{C3380CC4-5D6E-409C-BE32-E72D297353CC}">
              <c16:uniqueId val="{00000000-A9F9-4E7A-A286-443C3DB6AD58}"/>
            </c:ext>
          </c:extLst>
        </c:ser>
        <c:ser>
          <c:idx val="1"/>
          <c:order val="1"/>
          <c:tx>
            <c:strRef>
              <c:f>Feuil1!$C$1</c:f>
              <c:strCache>
                <c:ptCount val="1"/>
                <c:pt idx="0">
                  <c:v>Appuyer la professionnalisation des entreprises d’insertion (démarche RSEi, formation…)</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dLbl>
              <c:idx val="0"/>
              <c:layout>
                <c:manualLayout>
                  <c:x val="-9.3421916010498707E-2"/>
                  <c:y val="6.250000000000000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937-432D-BD4F-610BB96339DB}"/>
                </c:ext>
              </c:extLst>
            </c:dLbl>
            <c:dLbl>
              <c:idx val="1"/>
              <c:layout>
                <c:manualLayout>
                  <c:x val="-4.3218583957493117E-2"/>
                  <c:y val="-5.13956796699228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937-432D-BD4F-610BB96339DB}"/>
                </c:ext>
              </c:extLst>
            </c:dLbl>
            <c:dLbl>
              <c:idx val="2"/>
              <c:layout>
                <c:manualLayout>
                  <c:x val="4.4947506561679789E-3"/>
                  <c:y val="-2.50000000000000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937-432D-BD4F-610BB96339DB}"/>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Feuil1!$A$2:$A$4</c:f>
              <c:numCache>
                <c:formatCode>General</c:formatCode>
                <c:ptCount val="3"/>
                <c:pt idx="0">
                  <c:v>2021</c:v>
                </c:pt>
                <c:pt idx="1">
                  <c:v>2022</c:v>
                </c:pt>
                <c:pt idx="2">
                  <c:v>2023</c:v>
                </c:pt>
              </c:numCache>
            </c:numRef>
          </c:cat>
          <c:val>
            <c:numRef>
              <c:f>Feuil1!$C$2:$C$4</c:f>
              <c:numCache>
                <c:formatCode>0%</c:formatCode>
                <c:ptCount val="3"/>
                <c:pt idx="0">
                  <c:v>0.5</c:v>
                </c:pt>
                <c:pt idx="1">
                  <c:v>0.49</c:v>
                </c:pt>
                <c:pt idx="2">
                  <c:v>0.55000000000000004</c:v>
                </c:pt>
              </c:numCache>
            </c:numRef>
          </c:val>
          <c:smooth val="0"/>
          <c:extLst>
            <c:ext xmlns:c16="http://schemas.microsoft.com/office/drawing/2014/chart" uri="{C3380CC4-5D6E-409C-BE32-E72D297353CC}">
              <c16:uniqueId val="{00000001-A9F9-4E7A-A286-443C3DB6AD58}"/>
            </c:ext>
          </c:extLst>
        </c:ser>
        <c:ser>
          <c:idx val="2"/>
          <c:order val="2"/>
          <c:tx>
            <c:strRef>
              <c:f>Feuil1!$D$1</c:f>
              <c:strCache>
                <c:ptCount val="1"/>
                <c:pt idx="0">
                  <c:v>Animer et faire vivre le réseau à travers des commissions/groupes de travail, rencontres thématiques, projets collectifs, partage d’expériences, initiatives…)</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dLbl>
              <c:idx val="0"/>
              <c:layout>
                <c:manualLayout>
                  <c:x val="-8.9255249343832027E-2"/>
                  <c:y val="1.5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937-432D-BD4F-610BB96339DB}"/>
                </c:ext>
              </c:extLst>
            </c:dLbl>
            <c:dLbl>
              <c:idx val="1"/>
              <c:layout>
                <c:manualLayout>
                  <c:x val="-4.5505249343832023E-2"/>
                  <c:y val="2.98354859094426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937-432D-BD4F-610BB96339DB}"/>
                </c:ext>
              </c:extLst>
            </c:dLbl>
            <c:dLbl>
              <c:idx val="2"/>
              <c:layout>
                <c:manualLayout>
                  <c:x val="6.2732859612059195E-3"/>
                  <c:y val="-6.250101637445116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937-432D-BD4F-610BB96339DB}"/>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Feuil1!$A$2:$A$4</c:f>
              <c:numCache>
                <c:formatCode>General</c:formatCode>
                <c:ptCount val="3"/>
                <c:pt idx="0">
                  <c:v>2021</c:v>
                </c:pt>
                <c:pt idx="1">
                  <c:v>2022</c:v>
                </c:pt>
                <c:pt idx="2">
                  <c:v>2023</c:v>
                </c:pt>
              </c:numCache>
            </c:numRef>
          </c:cat>
          <c:val>
            <c:numRef>
              <c:f>Feuil1!$D$2:$D$4</c:f>
              <c:numCache>
                <c:formatCode>0%</c:formatCode>
                <c:ptCount val="3"/>
                <c:pt idx="0">
                  <c:v>0.46</c:v>
                </c:pt>
                <c:pt idx="1">
                  <c:v>0.46</c:v>
                </c:pt>
                <c:pt idx="2">
                  <c:v>0.52</c:v>
                </c:pt>
              </c:numCache>
            </c:numRef>
          </c:val>
          <c:smooth val="0"/>
          <c:extLst>
            <c:ext xmlns:c16="http://schemas.microsoft.com/office/drawing/2014/chart" uri="{C3380CC4-5D6E-409C-BE32-E72D297353CC}">
              <c16:uniqueId val="{00000003-A9F9-4E7A-A286-443C3DB6AD58}"/>
            </c:ext>
          </c:extLst>
        </c:ser>
        <c:dLbls>
          <c:showLegendKey val="0"/>
          <c:showVal val="0"/>
          <c:showCatName val="0"/>
          <c:showSerName val="0"/>
          <c:showPercent val="0"/>
          <c:showBubbleSize val="0"/>
        </c:dLbls>
        <c:smooth val="0"/>
        <c:axId val="936656952"/>
        <c:axId val="936657312"/>
      </c:lineChart>
      <c:catAx>
        <c:axId val="936656952"/>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936657312"/>
        <c:crosses val="autoZero"/>
        <c:auto val="1"/>
        <c:lblAlgn val="ctr"/>
        <c:lblOffset val="100"/>
        <c:noMultiLvlLbl val="0"/>
      </c:catAx>
      <c:valAx>
        <c:axId val="936657312"/>
        <c:scaling>
          <c:orientation val="minMax"/>
          <c:min val="0.30000000000000004"/>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936656952"/>
        <c:crosses val="autoZero"/>
        <c:crossBetween val="between"/>
      </c:valAx>
      <c:spPr>
        <a:noFill/>
        <a:ln>
          <a:noFill/>
        </a:ln>
        <a:effectLst/>
      </c:spPr>
    </c:plotArea>
    <c:legend>
      <c:legendPos val="b"/>
      <c:layout>
        <c:manualLayout>
          <c:xMode val="edge"/>
          <c:yMode val="edge"/>
          <c:x val="7.8846424684719293E-2"/>
          <c:y val="0.73541625773103081"/>
          <c:w val="0.84230699058959091"/>
          <c:h val="0.2325865567386599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75000"/>
      </a:schemeClr>
    </a:solidFill>
    <a:ln>
      <a:noFill/>
    </a:ln>
    <a:effectLst/>
  </c:spPr>
  <c:txPr>
    <a:bodyPr/>
    <a:lstStyle/>
    <a:p>
      <a:pPr>
        <a:defRPr>
          <a:solidFill>
            <a:schemeClr val="tx1"/>
          </a:solidFill>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40973969125151"/>
          <c:y val="0.22213740514112768"/>
          <c:w val="0.57531082812812306"/>
          <c:h val="0.77786259485887232"/>
        </c:manualLayout>
      </c:layout>
      <c:doughnutChart>
        <c:varyColors val="1"/>
        <c:ser>
          <c:idx val="0"/>
          <c:order val="0"/>
          <c:tx>
            <c:strRef>
              <c:f>Feuil1!$B$1</c:f>
              <c:strCache>
                <c:ptCount val="1"/>
                <c:pt idx="0">
                  <c:v>Colonne1</c:v>
                </c:pt>
              </c:strCache>
            </c:strRef>
          </c:tx>
          <c:dPt>
            <c:idx val="0"/>
            <c:bubble3D val="0"/>
            <c:spPr>
              <a:solidFill>
                <a:srgbClr val="2F6937"/>
              </a:solidFill>
              <a:ln w="19050">
                <a:solidFill>
                  <a:schemeClr val="lt1"/>
                </a:solidFill>
              </a:ln>
              <a:effectLst/>
            </c:spPr>
            <c:extLst>
              <c:ext xmlns:c16="http://schemas.microsoft.com/office/drawing/2014/chart" uri="{C3380CC4-5D6E-409C-BE32-E72D297353CC}">
                <c16:uniqueId val="{00000001-B4C0-4586-9EDB-CE328B027AFA}"/>
              </c:ext>
            </c:extLst>
          </c:dPt>
          <c:dPt>
            <c:idx val="1"/>
            <c:bubble3D val="0"/>
            <c:spPr>
              <a:solidFill>
                <a:srgbClr val="5EB34F"/>
              </a:solidFill>
              <a:ln w="19050">
                <a:solidFill>
                  <a:schemeClr val="lt1"/>
                </a:solidFill>
              </a:ln>
              <a:effectLst/>
            </c:spPr>
            <c:extLst>
              <c:ext xmlns:c16="http://schemas.microsoft.com/office/drawing/2014/chart" uri="{C3380CC4-5D6E-409C-BE32-E72D297353CC}">
                <c16:uniqueId val="{00000003-B4C0-4586-9EDB-CE328B027AFA}"/>
              </c:ext>
            </c:extLst>
          </c:dPt>
          <c:dPt>
            <c:idx val="2"/>
            <c:bubble3D val="0"/>
            <c:spPr>
              <a:solidFill>
                <a:srgbClr val="FED050"/>
              </a:solidFill>
              <a:ln w="19050">
                <a:solidFill>
                  <a:schemeClr val="lt1"/>
                </a:solidFill>
              </a:ln>
              <a:effectLst/>
            </c:spPr>
            <c:extLst>
              <c:ext xmlns:c16="http://schemas.microsoft.com/office/drawing/2014/chart" uri="{C3380CC4-5D6E-409C-BE32-E72D297353CC}">
                <c16:uniqueId val="{00000005-B4C0-4586-9EDB-CE328B027AFA}"/>
              </c:ext>
            </c:extLst>
          </c:dPt>
          <c:dPt>
            <c:idx val="3"/>
            <c:bubble3D val="0"/>
            <c:spPr>
              <a:solidFill>
                <a:srgbClr val="C24A32"/>
              </a:solidFill>
              <a:ln w="19050">
                <a:solidFill>
                  <a:schemeClr val="lt1"/>
                </a:solidFill>
              </a:ln>
              <a:effectLst/>
            </c:spPr>
            <c:extLst>
              <c:ext xmlns:c16="http://schemas.microsoft.com/office/drawing/2014/chart" uri="{C3380CC4-5D6E-409C-BE32-E72D297353CC}">
                <c16:uniqueId val="{00000007-B4C0-4586-9EDB-CE328B027AFA}"/>
              </c:ext>
            </c:extLst>
          </c:dPt>
          <c:dPt>
            <c:idx val="4"/>
            <c:bubble3D val="0"/>
            <c:spPr>
              <a:solidFill>
                <a:schemeClr val="bg1"/>
              </a:solidFill>
              <a:ln w="19050">
                <a:solidFill>
                  <a:schemeClr val="lt1"/>
                </a:solidFill>
              </a:ln>
              <a:effectLst/>
            </c:spPr>
            <c:extLst>
              <c:ext xmlns:c16="http://schemas.microsoft.com/office/drawing/2014/chart" uri="{C3380CC4-5D6E-409C-BE32-E72D297353CC}">
                <c16:uniqueId val="{00000009-5FAE-4263-9EEC-9B1ABBA8AC12}"/>
              </c:ext>
            </c:extLst>
          </c:dPt>
          <c:dLbls>
            <c:dLbl>
              <c:idx val="0"/>
              <c:layout>
                <c:manualLayout>
                  <c:x val="1.0368847952955366E-2"/>
                  <c:y val="-2.6699497939066806E-2"/>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Sansation" panose="02000000000000000000" pitchFamily="2" charset="0"/>
                        <a:ea typeface="+mn-ea"/>
                        <a:cs typeface="+mn-cs"/>
                      </a:defRPr>
                    </a:pPr>
                    <a:fld id="{51CAE212-D17D-4BDC-851D-35F6D3996C6A}" type="VALUE">
                      <a:rPr lang="en-US" sz="1600" b="1" smtClean="0">
                        <a:solidFill>
                          <a:schemeClr val="bg1"/>
                        </a:solidFill>
                      </a:rPr>
                      <a:pPr>
                        <a:defRPr sz="1600" b="1">
                          <a:solidFill>
                            <a:schemeClr val="bg1"/>
                          </a:solidFill>
                          <a:latin typeface="Sansation" panose="02000000000000000000" pitchFamily="2" charset="0"/>
                        </a:defRPr>
                      </a:pPr>
                      <a:t>[VALEUR]</a:t>
                    </a:fld>
                    <a:r>
                      <a:rPr lang="en-US" sz="1600" b="1">
                        <a:solidFill>
                          <a:schemeClr val="bg1"/>
                        </a:solidFill>
                      </a:rPr>
                      <a:t> </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Sansation" panose="02000000000000000000" pitchFamily="2" charset="0"/>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4C0-4586-9EDB-CE328B027AFA}"/>
                </c:ext>
              </c:extLst>
            </c:dLbl>
            <c:dLbl>
              <c:idx val="1"/>
              <c:layout>
                <c:manualLayout>
                  <c:x val="-1.4628784357354589E-2"/>
                  <c:y val="-5.6736433120516995E-2"/>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Sansation" panose="02000000000000000000" pitchFamily="2" charset="0"/>
                        <a:ea typeface="+mn-ea"/>
                        <a:cs typeface="+mn-cs"/>
                      </a:defRPr>
                    </a:pPr>
                    <a:fld id="{690125B7-53B3-4ACB-A8D5-53C5564C185C}" type="VALUE">
                      <a:rPr lang="en-US" sz="1600" b="1" smtClean="0">
                        <a:solidFill>
                          <a:schemeClr val="bg1"/>
                        </a:solidFill>
                      </a:rPr>
                      <a:pPr>
                        <a:defRPr sz="1600" b="1">
                          <a:solidFill>
                            <a:schemeClr val="bg1"/>
                          </a:solidFill>
                          <a:latin typeface="Sansation" panose="02000000000000000000" pitchFamily="2" charset="0"/>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Sansation" panose="02000000000000000000" pitchFamily="2" charset="0"/>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4C0-4586-9EDB-CE328B027AFA}"/>
                </c:ext>
              </c:extLst>
            </c:dLbl>
            <c:dLbl>
              <c:idx val="2"/>
              <c:layout>
                <c:manualLayout>
                  <c:x val="2.5914697736367093E-2"/>
                  <c:y val="-9.3922822457701387E-3"/>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Sansation" panose="02000000000000000000" pitchFamily="2" charset="0"/>
                        <a:ea typeface="+mn-ea"/>
                        <a:cs typeface="+mn-cs"/>
                      </a:defRPr>
                    </a:pPr>
                    <a:r>
                      <a:rPr lang="en-US" sz="1600" b="1" baseline="0">
                        <a:solidFill>
                          <a:schemeClr val="bg1"/>
                        </a:solidFill>
                      </a:rPr>
                      <a:t>9%</a:t>
                    </a:r>
                    <a:endParaRPr lang="en-US" sz="1600" b="1">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Sansation" panose="02000000000000000000" pitchFamily="2" charset="0"/>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4C0-4586-9EDB-CE328B027AFA}"/>
                </c:ext>
              </c:extLst>
            </c:dLbl>
            <c:dLbl>
              <c:idx val="3"/>
              <c:layout>
                <c:manualLayout>
                  <c:x val="0.11216866253510949"/>
                  <c:y val="-1.3185184005991207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C24A32"/>
                      </a:solidFill>
                      <a:latin typeface="Sansation" panose="02000000000000000000" pitchFamily="2" charset="0"/>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4C0-4586-9EDB-CE328B027AFA}"/>
                </c:ext>
              </c:extLst>
            </c:dLbl>
            <c:dLbl>
              <c:idx val="4"/>
              <c:delete val="1"/>
              <c:extLst>
                <c:ext xmlns:c15="http://schemas.microsoft.com/office/drawing/2012/chart" uri="{CE6537A1-D6FC-4f65-9D91-7224C49458BB}"/>
                <c:ext xmlns:c16="http://schemas.microsoft.com/office/drawing/2014/chart" uri="{C3380CC4-5D6E-409C-BE32-E72D297353CC}">
                  <c16:uniqueId val="{00000009-5FAE-4263-9EEC-9B1ABBA8AC1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Sansation" panose="02000000000000000000" pitchFamily="2"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extLst>
          </c:dLbls>
          <c:cat>
            <c:strRef>
              <c:f>Feuil1!$A$2:$A$6</c:f>
              <c:strCache>
                <c:ptCount val="5"/>
                <c:pt idx="0">
                  <c:v>Très satisfaisante</c:v>
                </c:pt>
                <c:pt idx="1">
                  <c:v>Satisfaisante</c:v>
                </c:pt>
                <c:pt idx="2">
                  <c:v>Moyennement satisfaisante</c:v>
                </c:pt>
                <c:pt idx="3">
                  <c:v>Pas du tout satisfaisante</c:v>
                </c:pt>
                <c:pt idx="4">
                  <c:v>invisible</c:v>
                </c:pt>
              </c:strCache>
            </c:strRef>
          </c:cat>
          <c:val>
            <c:numRef>
              <c:f>Feuil1!$B$2:$B$6</c:f>
              <c:numCache>
                <c:formatCode>0%</c:formatCode>
                <c:ptCount val="5"/>
                <c:pt idx="0">
                  <c:v>0.33</c:v>
                </c:pt>
                <c:pt idx="1">
                  <c:v>0.56999999999999995</c:v>
                </c:pt>
                <c:pt idx="2">
                  <c:v>0.09</c:v>
                </c:pt>
                <c:pt idx="3">
                  <c:v>0.01</c:v>
                </c:pt>
                <c:pt idx="4">
                  <c:v>1</c:v>
                </c:pt>
              </c:numCache>
            </c:numRef>
          </c:val>
          <c:extLst>
            <c:ext xmlns:c16="http://schemas.microsoft.com/office/drawing/2014/chart" uri="{C3380CC4-5D6E-409C-BE32-E72D297353CC}">
              <c16:uniqueId val="{00000008-B4C0-4586-9EDB-CE328B027AFA}"/>
            </c:ext>
          </c:extLst>
        </c:ser>
        <c:dLbls>
          <c:showLegendKey val="0"/>
          <c:showVal val="0"/>
          <c:showCatName val="0"/>
          <c:showSerName val="0"/>
          <c:showPercent val="0"/>
          <c:showBubbleSize val="0"/>
          <c:showLeaderLines val="0"/>
        </c:dLbls>
        <c:firstSliceAng val="270"/>
        <c:holeSize val="50"/>
      </c:doughnutChart>
      <c:spPr>
        <a:noFill/>
        <a:ln>
          <a:noFill/>
        </a:ln>
        <a:effectLst/>
      </c:spPr>
    </c:plotArea>
    <c:legend>
      <c:legendPos val="b"/>
      <c:legendEntry>
        <c:idx val="4"/>
        <c:delete val="1"/>
      </c:legendEntry>
      <c:layout>
        <c:manualLayout>
          <c:xMode val="edge"/>
          <c:yMode val="edge"/>
          <c:x val="0"/>
          <c:y val="0.70735639829222441"/>
          <c:w val="1"/>
          <c:h val="0.1080510256238997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40973969125151"/>
          <c:y val="0.22213740514112768"/>
          <c:w val="0.57531082812812306"/>
          <c:h val="0.77786259485887232"/>
        </c:manualLayout>
      </c:layout>
      <c:doughnutChart>
        <c:varyColors val="1"/>
        <c:dLbls>
          <c:showLegendKey val="0"/>
          <c:showVal val="0"/>
          <c:showCatName val="0"/>
          <c:showSerName val="0"/>
          <c:showPercent val="0"/>
          <c:showBubbleSize val="0"/>
          <c:showLeaderLines val="0"/>
        </c:dLbls>
        <c:firstSliceAng val="270"/>
        <c:holeSize val="50"/>
      </c:doughnutChart>
      <c:spPr>
        <a:noFill/>
        <a:ln w="25400">
          <a:noFill/>
        </a:ln>
        <a:effectLst/>
      </c:spPr>
    </c:plotArea>
    <c:legend>
      <c:legendPos val="b"/>
      <c:layout>
        <c:manualLayout>
          <c:xMode val="edge"/>
          <c:yMode val="edge"/>
          <c:x val="0"/>
          <c:y val="0.70735639829222441"/>
          <c:w val="1"/>
          <c:h val="0.1080510256238997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a:t>Evolution sur 3 ans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tx>
            <c:strRef>
              <c:f>Feuil1!$B$1</c:f>
              <c:strCache>
                <c:ptCount val="1"/>
                <c:pt idx="0">
                  <c:v>Très satisfaisants</c:v>
                </c:pt>
              </c:strCache>
            </c:strRef>
          </c:tx>
          <c:spPr>
            <a:solidFill>
              <a:srgbClr val="2F69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0.45</c:v>
                </c:pt>
                <c:pt idx="1">
                  <c:v>0.28999999999999998</c:v>
                </c:pt>
                <c:pt idx="2">
                  <c:v>0.33</c:v>
                </c:pt>
              </c:numCache>
            </c:numRef>
          </c:val>
          <c:extLst>
            <c:ext xmlns:c16="http://schemas.microsoft.com/office/drawing/2014/chart" uri="{C3380CC4-5D6E-409C-BE32-E72D297353CC}">
              <c16:uniqueId val="{00000000-292A-4A72-BB72-3F745F0C63DB}"/>
            </c:ext>
          </c:extLst>
        </c:ser>
        <c:ser>
          <c:idx val="1"/>
          <c:order val="1"/>
          <c:tx>
            <c:strRef>
              <c:f>Feuil1!$C$1</c:f>
              <c:strCache>
                <c:ptCount val="1"/>
                <c:pt idx="0">
                  <c:v>Satisfaisants</c:v>
                </c:pt>
              </c:strCache>
            </c:strRef>
          </c:tx>
          <c:spPr>
            <a:solidFill>
              <a:srgbClr val="58AC4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Feuil1!$C$2:$C$4</c:f>
              <c:numCache>
                <c:formatCode>0%</c:formatCode>
                <c:ptCount val="3"/>
                <c:pt idx="0">
                  <c:v>0.45</c:v>
                </c:pt>
                <c:pt idx="1">
                  <c:v>0.62</c:v>
                </c:pt>
                <c:pt idx="2">
                  <c:v>0.56999999999999995</c:v>
                </c:pt>
              </c:numCache>
            </c:numRef>
          </c:val>
          <c:extLst>
            <c:ext xmlns:c16="http://schemas.microsoft.com/office/drawing/2014/chart" uri="{C3380CC4-5D6E-409C-BE32-E72D297353CC}">
              <c16:uniqueId val="{00000001-292A-4A72-BB72-3F745F0C63DB}"/>
            </c:ext>
          </c:extLst>
        </c:ser>
        <c:ser>
          <c:idx val="2"/>
          <c:order val="2"/>
          <c:tx>
            <c:strRef>
              <c:f>Feuil1!$D$1</c:f>
              <c:strCache>
                <c:ptCount val="1"/>
                <c:pt idx="0">
                  <c:v>Moyennement satisfaisants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Feuil1!$D$2:$D$4</c:f>
              <c:numCache>
                <c:formatCode>0%</c:formatCode>
                <c:ptCount val="3"/>
                <c:pt idx="0">
                  <c:v>0.08</c:v>
                </c:pt>
                <c:pt idx="1">
                  <c:v>0.08</c:v>
                </c:pt>
                <c:pt idx="2">
                  <c:v>0.09</c:v>
                </c:pt>
              </c:numCache>
            </c:numRef>
          </c:val>
          <c:extLst>
            <c:ext xmlns:c16="http://schemas.microsoft.com/office/drawing/2014/chart" uri="{C3380CC4-5D6E-409C-BE32-E72D297353CC}">
              <c16:uniqueId val="{00000002-292A-4A72-BB72-3F745F0C63DB}"/>
            </c:ext>
          </c:extLst>
        </c:ser>
        <c:ser>
          <c:idx val="3"/>
          <c:order val="3"/>
          <c:tx>
            <c:strRef>
              <c:f>Feuil1!$E$1</c:f>
              <c:strCache>
                <c:ptCount val="1"/>
                <c:pt idx="0">
                  <c:v>Pas du tout satisfaisants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Feuil1!$E$2:$E$4</c:f>
              <c:numCache>
                <c:formatCode>0%</c:formatCode>
                <c:ptCount val="3"/>
                <c:pt idx="0">
                  <c:v>0.02</c:v>
                </c:pt>
                <c:pt idx="1">
                  <c:v>0.01</c:v>
                </c:pt>
                <c:pt idx="2">
                  <c:v>0.01</c:v>
                </c:pt>
              </c:numCache>
            </c:numRef>
          </c:val>
          <c:extLst>
            <c:ext xmlns:c16="http://schemas.microsoft.com/office/drawing/2014/chart" uri="{C3380CC4-5D6E-409C-BE32-E72D297353CC}">
              <c16:uniqueId val="{00000003-292A-4A72-BB72-3F745F0C63DB}"/>
            </c:ext>
          </c:extLst>
        </c:ser>
        <c:dLbls>
          <c:dLblPos val="outEnd"/>
          <c:showLegendKey val="0"/>
          <c:showVal val="1"/>
          <c:showCatName val="0"/>
          <c:showSerName val="0"/>
          <c:showPercent val="0"/>
          <c:showBubbleSize val="0"/>
        </c:dLbls>
        <c:gapWidth val="182"/>
        <c:axId val="895739704"/>
        <c:axId val="895741864"/>
      </c:barChart>
      <c:catAx>
        <c:axId val="895739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895741864"/>
        <c:crosses val="autoZero"/>
        <c:auto val="1"/>
        <c:lblAlgn val="ctr"/>
        <c:lblOffset val="100"/>
        <c:noMultiLvlLbl val="0"/>
      </c:catAx>
      <c:valAx>
        <c:axId val="895741864"/>
        <c:scaling>
          <c:orientation val="minMax"/>
          <c:max val="0.70000000000000007"/>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895739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Feuil1!$B$1</c:f>
              <c:strCache>
                <c:ptCount val="1"/>
                <c:pt idx="0">
                  <c:v>Pas du tout satisfaisant</c:v>
                </c:pt>
              </c:strCache>
            </c:strRef>
          </c:tx>
          <c:spPr>
            <a:solidFill>
              <a:srgbClr val="C24A3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BD19-49FD-A979-BECED80D899F}"/>
                </c:ext>
              </c:extLst>
            </c:dLbl>
            <c:dLbl>
              <c:idx val="1"/>
              <c:delete val="1"/>
              <c:extLst>
                <c:ext xmlns:c15="http://schemas.microsoft.com/office/drawing/2012/chart" uri="{CE6537A1-D6FC-4f65-9D91-7224C49458BB}"/>
                <c:ext xmlns:c16="http://schemas.microsoft.com/office/drawing/2014/chart" uri="{C3380CC4-5D6E-409C-BE32-E72D297353CC}">
                  <c16:uniqueId val="{00000000-BD19-49FD-A979-BECED80D899F}"/>
                </c:ext>
              </c:extLst>
            </c:dLbl>
            <c:dLbl>
              <c:idx val="2"/>
              <c:layout>
                <c:manualLayout>
                  <c:x val="8.6879982487184523E-2"/>
                  <c:y val="-1.7631326192723354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24A32"/>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D19-49FD-A979-BECED80D899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Sociale / insertion / formation</c:v>
                </c:pt>
                <c:pt idx="1">
                  <c:v>Juridique / législative / réglementaire</c:v>
                </c:pt>
                <c:pt idx="2">
                  <c:v>Economique / sectorielle / filières</c:v>
                </c:pt>
              </c:strCache>
            </c:strRef>
          </c:cat>
          <c:val>
            <c:numRef>
              <c:f>Feuil1!$B$2:$B$4</c:f>
              <c:numCache>
                <c:formatCode>0%</c:formatCode>
                <c:ptCount val="3"/>
                <c:pt idx="0">
                  <c:v>0</c:v>
                </c:pt>
                <c:pt idx="1">
                  <c:v>0</c:v>
                </c:pt>
                <c:pt idx="2">
                  <c:v>0.01</c:v>
                </c:pt>
              </c:numCache>
            </c:numRef>
          </c:val>
          <c:extLst>
            <c:ext xmlns:c16="http://schemas.microsoft.com/office/drawing/2014/chart" uri="{C3380CC4-5D6E-409C-BE32-E72D297353CC}">
              <c16:uniqueId val="{00000000-8AF4-4DF5-870F-4B54BE7D17AB}"/>
            </c:ext>
          </c:extLst>
        </c:ser>
        <c:ser>
          <c:idx val="1"/>
          <c:order val="1"/>
          <c:tx>
            <c:strRef>
              <c:f>Feuil1!$C$1</c:f>
              <c:strCache>
                <c:ptCount val="1"/>
                <c:pt idx="0">
                  <c:v>Moyennement satisfaisant</c:v>
                </c:pt>
              </c:strCache>
            </c:strRef>
          </c:tx>
          <c:spPr>
            <a:solidFill>
              <a:srgbClr val="FE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Sociale / insertion / formation</c:v>
                </c:pt>
                <c:pt idx="1">
                  <c:v>Juridique / législative / réglementaire</c:v>
                </c:pt>
                <c:pt idx="2">
                  <c:v>Economique / sectorielle / filières</c:v>
                </c:pt>
              </c:strCache>
            </c:strRef>
          </c:cat>
          <c:val>
            <c:numRef>
              <c:f>Feuil1!$C$2:$C$4</c:f>
              <c:numCache>
                <c:formatCode>0%</c:formatCode>
                <c:ptCount val="3"/>
                <c:pt idx="0">
                  <c:v>0.09</c:v>
                </c:pt>
                <c:pt idx="1">
                  <c:v>0.12</c:v>
                </c:pt>
                <c:pt idx="2">
                  <c:v>0.13</c:v>
                </c:pt>
              </c:numCache>
            </c:numRef>
          </c:val>
          <c:extLst>
            <c:ext xmlns:c16="http://schemas.microsoft.com/office/drawing/2014/chart" uri="{C3380CC4-5D6E-409C-BE32-E72D297353CC}">
              <c16:uniqueId val="{00000001-8AF4-4DF5-870F-4B54BE7D17AB}"/>
            </c:ext>
          </c:extLst>
        </c:ser>
        <c:ser>
          <c:idx val="2"/>
          <c:order val="2"/>
          <c:tx>
            <c:strRef>
              <c:f>Feuil1!$D$1</c:f>
              <c:strCache>
                <c:ptCount val="1"/>
                <c:pt idx="0">
                  <c:v>Satisfaisant</c:v>
                </c:pt>
              </c:strCache>
            </c:strRef>
          </c:tx>
          <c:spPr>
            <a:solidFill>
              <a:srgbClr val="5EB34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Sociale / insertion / formation</c:v>
                </c:pt>
                <c:pt idx="1">
                  <c:v>Juridique / législative / réglementaire</c:v>
                </c:pt>
                <c:pt idx="2">
                  <c:v>Economique / sectorielle / filières</c:v>
                </c:pt>
              </c:strCache>
            </c:strRef>
          </c:cat>
          <c:val>
            <c:numRef>
              <c:f>Feuil1!$D$2:$D$4</c:f>
              <c:numCache>
                <c:formatCode>0%</c:formatCode>
                <c:ptCount val="3"/>
                <c:pt idx="0">
                  <c:v>0.56000000000000005</c:v>
                </c:pt>
                <c:pt idx="1">
                  <c:v>0.51</c:v>
                </c:pt>
                <c:pt idx="2">
                  <c:v>0.6</c:v>
                </c:pt>
              </c:numCache>
            </c:numRef>
          </c:val>
          <c:extLst>
            <c:ext xmlns:c16="http://schemas.microsoft.com/office/drawing/2014/chart" uri="{C3380CC4-5D6E-409C-BE32-E72D297353CC}">
              <c16:uniqueId val="{00000002-8AF4-4DF5-870F-4B54BE7D17AB}"/>
            </c:ext>
          </c:extLst>
        </c:ser>
        <c:ser>
          <c:idx val="3"/>
          <c:order val="3"/>
          <c:tx>
            <c:strRef>
              <c:f>Feuil1!$E$1</c:f>
              <c:strCache>
                <c:ptCount val="1"/>
                <c:pt idx="0">
                  <c:v>Très satisfaisant</c:v>
                </c:pt>
              </c:strCache>
            </c:strRef>
          </c:tx>
          <c:spPr>
            <a:solidFill>
              <a:srgbClr val="2F69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Sociale / insertion / formation</c:v>
                </c:pt>
                <c:pt idx="1">
                  <c:v>Juridique / législative / réglementaire</c:v>
                </c:pt>
                <c:pt idx="2">
                  <c:v>Economique / sectorielle / filières</c:v>
                </c:pt>
              </c:strCache>
            </c:strRef>
          </c:cat>
          <c:val>
            <c:numRef>
              <c:f>Feuil1!$E$2:$E$4</c:f>
              <c:numCache>
                <c:formatCode>0%</c:formatCode>
                <c:ptCount val="3"/>
                <c:pt idx="0">
                  <c:v>0.35</c:v>
                </c:pt>
                <c:pt idx="1">
                  <c:v>0.37</c:v>
                </c:pt>
                <c:pt idx="2">
                  <c:v>0.26</c:v>
                </c:pt>
              </c:numCache>
            </c:numRef>
          </c:val>
          <c:extLst>
            <c:ext xmlns:c16="http://schemas.microsoft.com/office/drawing/2014/chart" uri="{C3380CC4-5D6E-409C-BE32-E72D297353CC}">
              <c16:uniqueId val="{00000003-8AF4-4DF5-870F-4B54BE7D17AB}"/>
            </c:ext>
          </c:extLst>
        </c:ser>
        <c:dLbls>
          <c:dLblPos val="ctr"/>
          <c:showLegendKey val="0"/>
          <c:showVal val="1"/>
          <c:showCatName val="0"/>
          <c:showSerName val="0"/>
          <c:showPercent val="0"/>
          <c:showBubbleSize val="0"/>
        </c:dLbls>
        <c:gapWidth val="150"/>
        <c:overlap val="100"/>
        <c:axId val="598342224"/>
        <c:axId val="598332056"/>
      </c:barChart>
      <c:catAx>
        <c:axId val="598342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98332056"/>
        <c:crosses val="autoZero"/>
        <c:auto val="1"/>
        <c:lblAlgn val="ctr"/>
        <c:lblOffset val="100"/>
        <c:noMultiLvlLbl val="0"/>
      </c:catAx>
      <c:valAx>
        <c:axId val="598332056"/>
        <c:scaling>
          <c:orientation val="minMax"/>
        </c:scaling>
        <c:delete val="1"/>
        <c:axPos val="l"/>
        <c:numFmt formatCode="0%" sourceLinked="1"/>
        <c:majorTickMark val="none"/>
        <c:minorTickMark val="none"/>
        <c:tickLblPos val="nextTo"/>
        <c:crossAx val="598342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r>
              <a:rPr lang="fr-FR"/>
              <a:t>Evolution sur 3 ans</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endParaRPr lang="fr-FR"/>
        </a:p>
      </c:txPr>
    </c:title>
    <c:autoTitleDeleted val="0"/>
    <c:plotArea>
      <c:layout>
        <c:manualLayout>
          <c:layoutTarget val="inner"/>
          <c:xMode val="edge"/>
          <c:yMode val="edge"/>
          <c:x val="9.2181998591639461E-2"/>
          <c:y val="0.12589460992865567"/>
          <c:w val="0.88749279815632798"/>
          <c:h val="0.52892721934379883"/>
        </c:manualLayout>
      </c:layout>
      <c:lineChart>
        <c:grouping val="standard"/>
        <c:varyColors val="0"/>
        <c:ser>
          <c:idx val="0"/>
          <c:order val="0"/>
          <c:tx>
            <c:strRef>
              <c:f>Feuil1!$B$1</c:f>
              <c:strCache>
                <c:ptCount val="1"/>
                <c:pt idx="0">
                  <c:v>Veille sociale / insertion / formation</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dLbl>
              <c:idx val="0"/>
              <c:layout>
                <c:manualLayout>
                  <c:x val="-8.3005249343832063E-2"/>
                  <c:y val="1.2500000000000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19-4DF3-8F33-07BBEB318034}"/>
                </c:ext>
              </c:extLst>
            </c:dLbl>
            <c:dLbl>
              <c:idx val="1"/>
              <c:layout>
                <c:manualLayout>
                  <c:x val="-3.9153543307086612E-2"/>
                  <c:y val="-7.26221590473130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19-4DF3-8F33-07BBEB318034}"/>
                </c:ext>
              </c:extLst>
            </c:dLbl>
            <c:dLbl>
              <c:idx val="2"/>
              <c:layout>
                <c:manualLayout>
                  <c:x val="1.7916666666666668E-2"/>
                  <c:y val="3.43750000000000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19-4DF3-8F33-07BBEB318034}"/>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0.42</c:v>
                </c:pt>
                <c:pt idx="1">
                  <c:v>0.28000000000000003</c:v>
                </c:pt>
                <c:pt idx="2">
                  <c:v>0.35</c:v>
                </c:pt>
              </c:numCache>
            </c:numRef>
          </c:val>
          <c:smooth val="0"/>
          <c:extLst>
            <c:ext xmlns:c16="http://schemas.microsoft.com/office/drawing/2014/chart" uri="{C3380CC4-5D6E-409C-BE32-E72D297353CC}">
              <c16:uniqueId val="{00000003-5A19-4DF3-8F33-07BBEB318034}"/>
            </c:ext>
          </c:extLst>
        </c:ser>
        <c:ser>
          <c:idx val="1"/>
          <c:order val="1"/>
          <c:tx>
            <c:strRef>
              <c:f>Feuil1!$C$1</c:f>
              <c:strCache>
                <c:ptCount val="1"/>
                <c:pt idx="0">
                  <c:v>Veille juridique / législative / réglementaire</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dLbl>
              <c:idx val="0"/>
              <c:layout>
                <c:manualLayout>
                  <c:x val="-7.7235772357723581E-2"/>
                  <c:y val="-2.90883504820993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A19-4DF3-8F33-07BBEB318034}"/>
                </c:ext>
              </c:extLst>
            </c:dLbl>
            <c:dLbl>
              <c:idx val="1"/>
              <c:delete val="1"/>
              <c:extLst>
                <c:ext xmlns:c15="http://schemas.microsoft.com/office/drawing/2012/chart" uri="{CE6537A1-D6FC-4f65-9D91-7224C49458BB}"/>
                <c:ext xmlns:c16="http://schemas.microsoft.com/office/drawing/2014/chart" uri="{C3380CC4-5D6E-409C-BE32-E72D297353CC}">
                  <c16:uniqueId val="{00000005-5A19-4DF3-8F33-07BBEB318034}"/>
                </c:ext>
              </c:extLst>
            </c:dLbl>
            <c:dLbl>
              <c:idx val="2"/>
              <c:layout>
                <c:manualLayout>
                  <c:x val="4.4947506561679789E-3"/>
                  <c:y val="-2.50000000000000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19-4DF3-8F33-07BBEB318034}"/>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Feuil1!$A$2:$A$4</c:f>
              <c:numCache>
                <c:formatCode>General</c:formatCode>
                <c:ptCount val="3"/>
                <c:pt idx="0">
                  <c:v>2021</c:v>
                </c:pt>
                <c:pt idx="1">
                  <c:v>2022</c:v>
                </c:pt>
                <c:pt idx="2">
                  <c:v>2023</c:v>
                </c:pt>
              </c:numCache>
            </c:numRef>
          </c:cat>
          <c:val>
            <c:numRef>
              <c:f>Feuil1!$C$2:$C$4</c:f>
              <c:numCache>
                <c:formatCode>0%</c:formatCode>
                <c:ptCount val="3"/>
                <c:pt idx="0">
                  <c:v>0.36</c:v>
                </c:pt>
                <c:pt idx="1">
                  <c:v>0.28999999999999998</c:v>
                </c:pt>
                <c:pt idx="2">
                  <c:v>0.37</c:v>
                </c:pt>
              </c:numCache>
            </c:numRef>
          </c:val>
          <c:smooth val="0"/>
          <c:extLst>
            <c:ext xmlns:c16="http://schemas.microsoft.com/office/drawing/2014/chart" uri="{C3380CC4-5D6E-409C-BE32-E72D297353CC}">
              <c16:uniqueId val="{00000007-5A19-4DF3-8F33-07BBEB318034}"/>
            </c:ext>
          </c:extLst>
        </c:ser>
        <c:ser>
          <c:idx val="2"/>
          <c:order val="2"/>
          <c:tx>
            <c:strRef>
              <c:f>Feuil1!$D$1</c:f>
              <c:strCache>
                <c:ptCount val="1"/>
                <c:pt idx="0">
                  <c:v>Veille économique / sectorielle / filières</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dLbl>
              <c:idx val="0"/>
              <c:layout>
                <c:manualLayout>
                  <c:x val="-8.9255249343832027E-2"/>
                  <c:y val="1.5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A19-4DF3-8F33-07BBEB318034}"/>
                </c:ext>
              </c:extLst>
            </c:dLbl>
            <c:dLbl>
              <c:idx val="1"/>
              <c:layout>
                <c:manualLayout>
                  <c:x val="-4.5505249343832023E-2"/>
                  <c:y val="-3.12500000000000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A19-4DF3-8F33-07BBEB318034}"/>
                </c:ext>
              </c:extLst>
            </c:dLbl>
            <c:dLbl>
              <c:idx val="2"/>
              <c:layout>
                <c:manualLayout>
                  <c:x val="6.2732859612059195E-3"/>
                  <c:y val="-6.250101637445089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A19-4DF3-8F33-07BBEB318034}"/>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Feuil1!$A$2:$A$4</c:f>
              <c:numCache>
                <c:formatCode>General</c:formatCode>
                <c:ptCount val="3"/>
                <c:pt idx="0">
                  <c:v>2021</c:v>
                </c:pt>
                <c:pt idx="1">
                  <c:v>2022</c:v>
                </c:pt>
                <c:pt idx="2">
                  <c:v>2023</c:v>
                </c:pt>
              </c:numCache>
            </c:numRef>
          </c:cat>
          <c:val>
            <c:numRef>
              <c:f>Feuil1!$D$2:$D$4</c:f>
              <c:numCache>
                <c:formatCode>0%</c:formatCode>
                <c:ptCount val="3"/>
                <c:pt idx="0">
                  <c:v>0.27</c:v>
                </c:pt>
                <c:pt idx="1">
                  <c:v>0.22</c:v>
                </c:pt>
                <c:pt idx="2">
                  <c:v>0.26</c:v>
                </c:pt>
              </c:numCache>
            </c:numRef>
          </c:val>
          <c:smooth val="0"/>
          <c:extLst>
            <c:ext xmlns:c16="http://schemas.microsoft.com/office/drawing/2014/chart" uri="{C3380CC4-5D6E-409C-BE32-E72D297353CC}">
              <c16:uniqueId val="{0000000B-5A19-4DF3-8F33-07BBEB318034}"/>
            </c:ext>
          </c:extLst>
        </c:ser>
        <c:dLbls>
          <c:showLegendKey val="0"/>
          <c:showVal val="0"/>
          <c:showCatName val="0"/>
          <c:showSerName val="0"/>
          <c:showPercent val="0"/>
          <c:showBubbleSize val="0"/>
        </c:dLbls>
        <c:smooth val="0"/>
        <c:axId val="936656952"/>
        <c:axId val="936657312"/>
      </c:lineChart>
      <c:catAx>
        <c:axId val="936656952"/>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936657312"/>
        <c:crosses val="autoZero"/>
        <c:auto val="1"/>
        <c:lblAlgn val="ctr"/>
        <c:lblOffset val="100"/>
        <c:noMultiLvlLbl val="0"/>
      </c:catAx>
      <c:valAx>
        <c:axId val="936657312"/>
        <c:scaling>
          <c:orientation val="minMax"/>
          <c:max val="0.5"/>
          <c:min val="0.2"/>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936656952"/>
        <c:crosses val="autoZero"/>
        <c:crossBetween val="between"/>
      </c:valAx>
      <c:spPr>
        <a:noFill/>
        <a:ln>
          <a:noFill/>
        </a:ln>
        <a:effectLst/>
      </c:spPr>
    </c:plotArea>
    <c:legend>
      <c:legendPos val="b"/>
      <c:layout>
        <c:manualLayout>
          <c:xMode val="edge"/>
          <c:yMode val="edge"/>
          <c:x val="7.8846424684719293E-2"/>
          <c:y val="0.73541625773103081"/>
          <c:w val="0.84230699058959091"/>
          <c:h val="0.2325865567386599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75000"/>
      </a:schemeClr>
    </a:solidFill>
    <a:ln>
      <a:noFill/>
    </a:ln>
    <a:effectLst/>
  </c:spPr>
  <c:txPr>
    <a:bodyPr/>
    <a:lstStyle/>
    <a:p>
      <a:pPr>
        <a:defRPr>
          <a:solidFill>
            <a:schemeClr val="tx1"/>
          </a:solidFill>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82987808146109"/>
          <c:y val="0.20185857326878878"/>
          <c:w val="0.47170121918538915"/>
          <c:h val="0.65489692992960247"/>
        </c:manualLayout>
      </c:layout>
      <c:barChart>
        <c:barDir val="bar"/>
        <c:grouping val="stacked"/>
        <c:varyColors val="0"/>
        <c:ser>
          <c:idx val="0"/>
          <c:order val="0"/>
          <c:tx>
            <c:strRef>
              <c:f>Feuil1!$B$1</c:f>
              <c:strCache>
                <c:ptCount val="1"/>
                <c:pt idx="0">
                  <c:v>Très satisfaisantes</c:v>
                </c:pt>
              </c:strCache>
            </c:strRef>
          </c:tx>
          <c:spPr>
            <a:solidFill>
              <a:srgbClr val="2F6937"/>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Logistique (documents préparatoires, lieu, accueil, respect de l’ordre du jour, des horaires…)</c:v>
                </c:pt>
                <c:pt idx="1">
                  <c:v>Diffusion et qualité des comptes rendus</c:v>
                </c:pt>
              </c:strCache>
            </c:strRef>
          </c:cat>
          <c:val>
            <c:numRef>
              <c:f>Feuil1!$B$2:$B$3</c:f>
              <c:numCache>
                <c:formatCode>0.00%</c:formatCode>
                <c:ptCount val="2"/>
                <c:pt idx="0">
                  <c:v>0.44</c:v>
                </c:pt>
                <c:pt idx="1">
                  <c:v>0.46</c:v>
                </c:pt>
              </c:numCache>
            </c:numRef>
          </c:val>
          <c:extLst>
            <c:ext xmlns:c16="http://schemas.microsoft.com/office/drawing/2014/chart" uri="{C3380CC4-5D6E-409C-BE32-E72D297353CC}">
              <c16:uniqueId val="{00000000-37E0-40A0-8132-952CA1C2A51B}"/>
            </c:ext>
          </c:extLst>
        </c:ser>
        <c:ser>
          <c:idx val="1"/>
          <c:order val="1"/>
          <c:tx>
            <c:strRef>
              <c:f>Feuil1!$C$1</c:f>
              <c:strCache>
                <c:ptCount val="1"/>
                <c:pt idx="0">
                  <c:v>Satisfaisantes</c:v>
                </c:pt>
              </c:strCache>
            </c:strRef>
          </c:tx>
          <c:spPr>
            <a:solidFill>
              <a:srgbClr val="58AC4A"/>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Logistique (documents préparatoires, lieu, accueil, respect de l’ordre du jour, des horaires…)</c:v>
                </c:pt>
                <c:pt idx="1">
                  <c:v>Diffusion et qualité des comptes rendus</c:v>
                </c:pt>
              </c:strCache>
            </c:strRef>
          </c:cat>
          <c:val>
            <c:numRef>
              <c:f>Feuil1!$C$2:$C$3</c:f>
              <c:numCache>
                <c:formatCode>0.00%</c:formatCode>
                <c:ptCount val="2"/>
                <c:pt idx="0">
                  <c:v>0.51</c:v>
                </c:pt>
                <c:pt idx="1">
                  <c:v>0.46</c:v>
                </c:pt>
              </c:numCache>
            </c:numRef>
          </c:val>
          <c:extLst>
            <c:ext xmlns:c16="http://schemas.microsoft.com/office/drawing/2014/chart" uri="{C3380CC4-5D6E-409C-BE32-E72D297353CC}">
              <c16:uniqueId val="{00000001-37E0-40A0-8132-952CA1C2A51B}"/>
            </c:ext>
          </c:extLst>
        </c:ser>
        <c:ser>
          <c:idx val="2"/>
          <c:order val="2"/>
          <c:tx>
            <c:strRef>
              <c:f>Feuil1!$D$1</c:f>
              <c:strCache>
                <c:ptCount val="1"/>
                <c:pt idx="0">
                  <c:v>Moyennement satisfaisantes</c:v>
                </c:pt>
              </c:strCache>
            </c:strRef>
          </c:tx>
          <c:spPr>
            <a:solidFill>
              <a:srgbClr val="FED050"/>
            </a:solidFill>
            <a:ln>
              <a:noFill/>
            </a:ln>
            <a:effectLst/>
          </c:spPr>
          <c:invertIfNegative val="0"/>
          <c:dLbls>
            <c:dLbl>
              <c:idx val="0"/>
              <c:layout>
                <c:manualLayout>
                  <c:x val="-8.839888733411105E-3"/>
                  <c:y val="0.11191022135633186"/>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ED050"/>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C84-4A1D-A7C5-F8B3167966D5}"/>
                </c:ext>
              </c:extLst>
            </c:dLbl>
            <c:dLbl>
              <c:idx val="1"/>
              <c:layout>
                <c:manualLayout>
                  <c:x val="-8.8398887334109975E-3"/>
                  <c:y val="9.9444480042566341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ED050"/>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C84-4A1D-A7C5-F8B3167966D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Logistique (documents préparatoires, lieu, accueil, respect de l’ordre du jour, des horaires…)</c:v>
                </c:pt>
                <c:pt idx="1">
                  <c:v>Diffusion et qualité des comptes rendus</c:v>
                </c:pt>
              </c:strCache>
            </c:strRef>
          </c:cat>
          <c:val>
            <c:numRef>
              <c:f>Feuil1!$D$2:$D$3</c:f>
              <c:numCache>
                <c:formatCode>0.00%</c:formatCode>
                <c:ptCount val="2"/>
                <c:pt idx="0">
                  <c:v>0.04</c:v>
                </c:pt>
                <c:pt idx="1">
                  <c:v>7.0000000000000007E-2</c:v>
                </c:pt>
              </c:numCache>
            </c:numRef>
          </c:val>
          <c:extLst>
            <c:ext xmlns:c16="http://schemas.microsoft.com/office/drawing/2014/chart" uri="{C3380CC4-5D6E-409C-BE32-E72D297353CC}">
              <c16:uniqueId val="{00000002-37E0-40A0-8132-952CA1C2A51B}"/>
            </c:ext>
          </c:extLst>
        </c:ser>
        <c:ser>
          <c:idx val="3"/>
          <c:order val="3"/>
          <c:tx>
            <c:strRef>
              <c:f>Feuil1!$E$1</c:f>
              <c:strCache>
                <c:ptCount val="1"/>
                <c:pt idx="0">
                  <c:v>Pas du tout satisfaisantes</c:v>
                </c:pt>
              </c:strCache>
            </c:strRef>
          </c:tx>
          <c:spPr>
            <a:solidFill>
              <a:srgbClr val="C24A32"/>
            </a:solidFill>
            <a:ln>
              <a:noFill/>
            </a:ln>
            <a:effectLst/>
          </c:spPr>
          <c:invertIfNegative val="0"/>
          <c:dLbls>
            <c:dLbl>
              <c:idx val="0"/>
              <c:layout>
                <c:manualLayout>
                  <c:x val="1.1786518311214448E-2"/>
                  <c:y val="0.116239854197302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84-4A1D-A7C5-F8B3167966D5}"/>
                </c:ext>
              </c:extLst>
            </c:dLbl>
            <c:dLbl>
              <c:idx val="1"/>
              <c:layout>
                <c:manualLayout>
                  <c:x val="1.1786518311214448E-2"/>
                  <c:y val="9.944448004256634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C84-4A1D-A7C5-F8B3167966D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24A32"/>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Logistique (documents préparatoires, lieu, accueil, respect de l’ordre du jour, des horaires…)</c:v>
                </c:pt>
                <c:pt idx="1">
                  <c:v>Diffusion et qualité des comptes rendus</c:v>
                </c:pt>
              </c:strCache>
            </c:strRef>
          </c:cat>
          <c:val>
            <c:numRef>
              <c:f>Feuil1!$E$2:$E$3</c:f>
              <c:numCache>
                <c:formatCode>0%</c:formatCode>
                <c:ptCount val="2"/>
                <c:pt idx="0">
                  <c:v>0.01</c:v>
                </c:pt>
                <c:pt idx="1">
                  <c:v>0.01</c:v>
                </c:pt>
              </c:numCache>
            </c:numRef>
          </c:val>
          <c:extLst>
            <c:ext xmlns:c16="http://schemas.microsoft.com/office/drawing/2014/chart" uri="{C3380CC4-5D6E-409C-BE32-E72D297353CC}">
              <c16:uniqueId val="{00000003-37E0-40A0-8132-952CA1C2A51B}"/>
            </c:ext>
          </c:extLst>
        </c:ser>
        <c:dLbls>
          <c:dLblPos val="ctr"/>
          <c:showLegendKey val="0"/>
          <c:showVal val="1"/>
          <c:showCatName val="0"/>
          <c:showSerName val="0"/>
          <c:showPercent val="0"/>
          <c:showBubbleSize val="0"/>
        </c:dLbls>
        <c:gapWidth val="150"/>
        <c:overlap val="100"/>
        <c:axId val="361484095"/>
        <c:axId val="199775167"/>
      </c:barChart>
      <c:catAx>
        <c:axId val="3614840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199775167"/>
        <c:crosses val="autoZero"/>
        <c:auto val="1"/>
        <c:lblAlgn val="ctr"/>
        <c:lblOffset val="100"/>
        <c:noMultiLvlLbl val="0"/>
      </c:catAx>
      <c:valAx>
        <c:axId val="199775167"/>
        <c:scaling>
          <c:orientation val="minMax"/>
        </c:scaling>
        <c:delete val="1"/>
        <c:axPos val="b"/>
        <c:numFmt formatCode="0.00%" sourceLinked="1"/>
        <c:majorTickMark val="none"/>
        <c:minorTickMark val="none"/>
        <c:tickLblPos val="nextTo"/>
        <c:crossAx val="361484095"/>
        <c:crosses val="autoZero"/>
        <c:crossBetween val="between"/>
      </c:valAx>
      <c:spPr>
        <a:noFill/>
        <a:ln>
          <a:noFill/>
        </a:ln>
        <a:effectLst/>
      </c:spPr>
    </c:plotArea>
    <c:legend>
      <c:legendPos val="b"/>
      <c:layout>
        <c:manualLayout>
          <c:xMode val="edge"/>
          <c:yMode val="edge"/>
          <c:x val="3.51275368566515E-4"/>
          <c:y val="0.8539137723252449"/>
          <c:w val="0.93005165418448088"/>
          <c:h val="0.1301984512545505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dirty="0"/>
              <a:t>Evolution sur 3 ans</a:t>
            </a:r>
          </a:p>
          <a:p>
            <a:pPr>
              <a:defRPr/>
            </a:pPr>
            <a:r>
              <a:rPr lang="fr-FR" sz="1600" dirty="0"/>
              <a:t>Diffusion</a:t>
            </a:r>
            <a:r>
              <a:rPr lang="fr-FR" sz="1600" baseline="0" dirty="0"/>
              <a:t> et qualité des comptes-rendus</a:t>
            </a:r>
            <a:endParaRPr lang="fr-FR" sz="16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tx>
            <c:strRef>
              <c:f>Feuil1!$B$1</c:f>
              <c:strCache>
                <c:ptCount val="1"/>
                <c:pt idx="0">
                  <c:v>Très satisfaisants</c:v>
                </c:pt>
              </c:strCache>
            </c:strRef>
          </c:tx>
          <c:spPr>
            <a:solidFill>
              <a:srgbClr val="2F69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0.37</c:v>
                </c:pt>
                <c:pt idx="1">
                  <c:v>0.43</c:v>
                </c:pt>
                <c:pt idx="2">
                  <c:v>0.46</c:v>
                </c:pt>
              </c:numCache>
            </c:numRef>
          </c:val>
          <c:extLst>
            <c:ext xmlns:c16="http://schemas.microsoft.com/office/drawing/2014/chart" uri="{C3380CC4-5D6E-409C-BE32-E72D297353CC}">
              <c16:uniqueId val="{00000000-29E6-4904-AF15-C82D626B4752}"/>
            </c:ext>
          </c:extLst>
        </c:ser>
        <c:ser>
          <c:idx val="1"/>
          <c:order val="1"/>
          <c:tx>
            <c:strRef>
              <c:f>Feuil1!$C$1</c:f>
              <c:strCache>
                <c:ptCount val="1"/>
                <c:pt idx="0">
                  <c:v>Satisfaisants</c:v>
                </c:pt>
              </c:strCache>
            </c:strRef>
          </c:tx>
          <c:spPr>
            <a:solidFill>
              <a:srgbClr val="58AC4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Feuil1!$C$2:$C$4</c:f>
              <c:numCache>
                <c:formatCode>0%</c:formatCode>
                <c:ptCount val="3"/>
                <c:pt idx="0">
                  <c:v>0.55000000000000004</c:v>
                </c:pt>
                <c:pt idx="1">
                  <c:v>0.49</c:v>
                </c:pt>
                <c:pt idx="2">
                  <c:v>0.46</c:v>
                </c:pt>
              </c:numCache>
            </c:numRef>
          </c:val>
          <c:extLst>
            <c:ext xmlns:c16="http://schemas.microsoft.com/office/drawing/2014/chart" uri="{C3380CC4-5D6E-409C-BE32-E72D297353CC}">
              <c16:uniqueId val="{00000001-29E6-4904-AF15-C82D626B4752}"/>
            </c:ext>
          </c:extLst>
        </c:ser>
        <c:ser>
          <c:idx val="2"/>
          <c:order val="2"/>
          <c:tx>
            <c:strRef>
              <c:f>Feuil1!$D$1</c:f>
              <c:strCache>
                <c:ptCount val="1"/>
                <c:pt idx="0">
                  <c:v>Moyennement satisfaisants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Feuil1!$D$2:$D$4</c:f>
              <c:numCache>
                <c:formatCode>0%</c:formatCode>
                <c:ptCount val="3"/>
                <c:pt idx="0">
                  <c:v>7.0000000000000007E-2</c:v>
                </c:pt>
                <c:pt idx="1">
                  <c:v>7.0000000000000007E-2</c:v>
                </c:pt>
                <c:pt idx="2">
                  <c:v>7.0000000000000007E-2</c:v>
                </c:pt>
              </c:numCache>
            </c:numRef>
          </c:val>
          <c:extLst>
            <c:ext xmlns:c16="http://schemas.microsoft.com/office/drawing/2014/chart" uri="{C3380CC4-5D6E-409C-BE32-E72D297353CC}">
              <c16:uniqueId val="{00000002-29E6-4904-AF15-C82D626B4752}"/>
            </c:ext>
          </c:extLst>
        </c:ser>
        <c:ser>
          <c:idx val="3"/>
          <c:order val="3"/>
          <c:tx>
            <c:strRef>
              <c:f>Feuil1!$E$1</c:f>
              <c:strCache>
                <c:ptCount val="1"/>
                <c:pt idx="0">
                  <c:v>Pas du tout satisfaisants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Feuil1!$E$2:$E$4</c:f>
              <c:numCache>
                <c:formatCode>0%</c:formatCode>
                <c:ptCount val="3"/>
                <c:pt idx="0">
                  <c:v>0.01</c:v>
                </c:pt>
                <c:pt idx="1">
                  <c:v>0.01</c:v>
                </c:pt>
                <c:pt idx="2">
                  <c:v>0.01</c:v>
                </c:pt>
              </c:numCache>
            </c:numRef>
          </c:val>
          <c:extLst>
            <c:ext xmlns:c16="http://schemas.microsoft.com/office/drawing/2014/chart" uri="{C3380CC4-5D6E-409C-BE32-E72D297353CC}">
              <c16:uniqueId val="{00000003-29E6-4904-AF15-C82D626B4752}"/>
            </c:ext>
          </c:extLst>
        </c:ser>
        <c:dLbls>
          <c:dLblPos val="outEnd"/>
          <c:showLegendKey val="0"/>
          <c:showVal val="1"/>
          <c:showCatName val="0"/>
          <c:showSerName val="0"/>
          <c:showPercent val="0"/>
          <c:showBubbleSize val="0"/>
        </c:dLbls>
        <c:gapWidth val="182"/>
        <c:axId val="895739704"/>
        <c:axId val="895741864"/>
      </c:barChart>
      <c:catAx>
        <c:axId val="895739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895741864"/>
        <c:crosses val="autoZero"/>
        <c:auto val="1"/>
        <c:lblAlgn val="ctr"/>
        <c:lblOffset val="100"/>
        <c:noMultiLvlLbl val="0"/>
      </c:catAx>
      <c:valAx>
        <c:axId val="895741864"/>
        <c:scaling>
          <c:orientation val="minMax"/>
          <c:max val="0.70000000000000007"/>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895739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76823640937688"/>
          <c:y val="0.2965680123866547"/>
          <c:w val="0.40261786657552773"/>
          <c:h val="0.66725653829723341"/>
        </c:manualLayout>
      </c:layout>
      <c:pieChart>
        <c:varyColors val="1"/>
        <c:ser>
          <c:idx val="0"/>
          <c:order val="0"/>
          <c:tx>
            <c:strRef>
              <c:f>Feuil1!$B$1</c:f>
              <c:strCache>
                <c:ptCount val="1"/>
                <c:pt idx="0">
                  <c:v>Colonne1</c:v>
                </c:pt>
              </c:strCache>
            </c:strRef>
          </c:tx>
          <c:explosion val="6"/>
          <c:dPt>
            <c:idx val="0"/>
            <c:bubble3D val="0"/>
            <c:spPr>
              <a:solidFill>
                <a:srgbClr val="2F6937"/>
              </a:solidFill>
              <a:ln w="19050">
                <a:solidFill>
                  <a:schemeClr val="lt1"/>
                </a:solidFill>
              </a:ln>
              <a:effectLst/>
            </c:spPr>
            <c:extLst>
              <c:ext xmlns:c16="http://schemas.microsoft.com/office/drawing/2014/chart" uri="{C3380CC4-5D6E-409C-BE32-E72D297353CC}">
                <c16:uniqueId val="{00000001-0934-4540-9BDA-DD226A19D1DB}"/>
              </c:ext>
            </c:extLst>
          </c:dPt>
          <c:dPt>
            <c:idx val="1"/>
            <c:bubble3D val="0"/>
            <c:spPr>
              <a:solidFill>
                <a:srgbClr val="5EB34F"/>
              </a:solidFill>
              <a:ln w="19050">
                <a:solidFill>
                  <a:schemeClr val="lt1"/>
                </a:solidFill>
              </a:ln>
              <a:effectLst/>
            </c:spPr>
            <c:extLst>
              <c:ext xmlns:c16="http://schemas.microsoft.com/office/drawing/2014/chart" uri="{C3380CC4-5D6E-409C-BE32-E72D297353CC}">
                <c16:uniqueId val="{00000003-0934-4540-9BDA-DD226A19D1DB}"/>
              </c:ext>
            </c:extLst>
          </c:dPt>
          <c:dPt>
            <c:idx val="2"/>
            <c:bubble3D val="0"/>
            <c:spPr>
              <a:solidFill>
                <a:srgbClr val="FED050"/>
              </a:solidFill>
              <a:ln w="19050">
                <a:solidFill>
                  <a:schemeClr val="lt1"/>
                </a:solidFill>
              </a:ln>
              <a:effectLst/>
            </c:spPr>
            <c:extLst>
              <c:ext xmlns:c16="http://schemas.microsoft.com/office/drawing/2014/chart" uri="{C3380CC4-5D6E-409C-BE32-E72D297353CC}">
                <c16:uniqueId val="{00000005-0934-4540-9BDA-DD226A19D1DB}"/>
              </c:ext>
            </c:extLst>
          </c:dPt>
          <c:dPt>
            <c:idx val="3"/>
            <c:bubble3D val="0"/>
            <c:spPr>
              <a:solidFill>
                <a:srgbClr val="C24A32"/>
              </a:solidFill>
              <a:ln w="19050">
                <a:solidFill>
                  <a:schemeClr val="lt1"/>
                </a:solidFill>
              </a:ln>
              <a:effectLst/>
            </c:spPr>
            <c:extLst>
              <c:ext xmlns:c16="http://schemas.microsoft.com/office/drawing/2014/chart" uri="{C3380CC4-5D6E-409C-BE32-E72D297353CC}">
                <c16:uniqueId val="{00000007-F70A-4651-B5AF-5EE0646260C6}"/>
              </c:ext>
            </c:extLst>
          </c:dPt>
          <c:dLbls>
            <c:dLbl>
              <c:idx val="0"/>
              <c:layout>
                <c:manualLayout>
                  <c:x val="-0.12741186332086443"/>
                  <c:y val="-7.6633873326059712E-2"/>
                </c:manualLayout>
              </c:layout>
              <c:tx>
                <c:rich>
                  <a:bodyPr/>
                  <a:lstStyle/>
                  <a:p>
                    <a:r>
                      <a:rPr lang="en-US"/>
                      <a:t>53 %</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934-4540-9BDA-DD226A19D1DB}"/>
                </c:ext>
              </c:extLst>
            </c:dLbl>
            <c:dLbl>
              <c:idx val="1"/>
              <c:layout>
                <c:manualLayout>
                  <c:x val="0.15065007039228412"/>
                  <c:y val="-7.0009671931630033E-2"/>
                </c:manualLayout>
              </c:layout>
              <c:tx>
                <c:rich>
                  <a:bodyPr/>
                  <a:lstStyle/>
                  <a:p>
                    <a:r>
                      <a:rPr lang="en-US"/>
                      <a:t>42 %</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934-4540-9BDA-DD226A19D1DB}"/>
                </c:ext>
              </c:extLst>
            </c:dLbl>
            <c:dLbl>
              <c:idx val="2"/>
              <c:layout>
                <c:manualLayout>
                  <c:x val="8.3413811520086627E-3"/>
                  <c:y val="-1.61133904613148E-3"/>
                </c:manualLayout>
              </c:layout>
              <c:tx>
                <c:rich>
                  <a:bodyPr rot="0" spcFirstLastPara="1" vertOverflow="ellipsis" vert="horz" wrap="square" lIns="38100" tIns="19050" rIns="38100" bIns="19050" anchor="ctr" anchorCtr="1">
                    <a:spAutoFit/>
                  </a:bodyPr>
                  <a:lstStyle/>
                  <a:p>
                    <a:pPr>
                      <a:defRPr sz="1600" b="1" i="0" u="none" strike="noStrike" kern="1200" baseline="0">
                        <a:solidFill>
                          <a:srgbClr val="FED050"/>
                        </a:solidFill>
                        <a:latin typeface="+mn-lt"/>
                        <a:ea typeface="+mn-ea"/>
                        <a:cs typeface="+mn-cs"/>
                      </a:defRPr>
                    </a:pPr>
                    <a:r>
                      <a:rPr lang="en-US"/>
                      <a:t>5 %</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ED050"/>
                      </a:solidFill>
                      <a:latin typeface="+mn-lt"/>
                      <a:ea typeface="+mn-ea"/>
                      <a:cs typeface="+mn-cs"/>
                    </a:defRPr>
                  </a:pPr>
                  <a:endParaRPr lang="fr-FR"/>
                </a:p>
              </c:txPr>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934-4540-9BDA-DD226A19D1D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Feuil1!$A$2:$A$5</c:f>
              <c:strCache>
                <c:ptCount val="4"/>
                <c:pt idx="0">
                  <c:v>Très satisfaisants</c:v>
                </c:pt>
                <c:pt idx="1">
                  <c:v>Satisfaisants</c:v>
                </c:pt>
                <c:pt idx="2">
                  <c:v>Moyennement sastisfaisants</c:v>
                </c:pt>
                <c:pt idx="3">
                  <c:v>Pas du tout satisfaisants</c:v>
                </c:pt>
              </c:strCache>
            </c:strRef>
          </c:cat>
          <c:val>
            <c:numRef>
              <c:f>Feuil1!$B$2:$B$5</c:f>
              <c:numCache>
                <c:formatCode>0%</c:formatCode>
                <c:ptCount val="4"/>
                <c:pt idx="0">
                  <c:v>0.53</c:v>
                </c:pt>
                <c:pt idx="1">
                  <c:v>0.42</c:v>
                </c:pt>
                <c:pt idx="2">
                  <c:v>0.05</c:v>
                </c:pt>
              </c:numCache>
            </c:numRef>
          </c:val>
          <c:extLst>
            <c:ext xmlns:c16="http://schemas.microsoft.com/office/drawing/2014/chart" uri="{C3380CC4-5D6E-409C-BE32-E72D297353CC}">
              <c16:uniqueId val="{00000008-0934-4540-9BDA-DD226A19D1DB}"/>
            </c:ext>
          </c:extLst>
        </c:ser>
        <c:dLbls>
          <c:dLblPos val="bestFit"/>
          <c:showLegendKey val="0"/>
          <c:showVal val="1"/>
          <c:showCatName val="0"/>
          <c:showSerName val="0"/>
          <c:showPercent val="0"/>
          <c:showBubbleSize val="0"/>
          <c:showLeaderLines val="0"/>
        </c:dLbls>
        <c:firstSliceAng val="0"/>
      </c:pieChart>
      <c:spPr>
        <a:noFill/>
        <a:ln>
          <a:noFill/>
        </a:ln>
        <a:effectLst/>
      </c:spPr>
    </c:plotArea>
    <c:legend>
      <c:legendPos val="r"/>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Entry>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Entry>
      <c:legendEntry>
        <c:idx val="2"/>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Entry>
      <c:layout>
        <c:manualLayout>
          <c:xMode val="edge"/>
          <c:yMode val="edge"/>
          <c:x val="0.61958607633415608"/>
          <c:y val="0.33019192913385825"/>
          <c:w val="0.38041392366584398"/>
          <c:h val="0.5583661417322834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dirty="0"/>
              <a:t>Evolution sur 3 ans</a:t>
            </a:r>
          </a:p>
          <a:p>
            <a:pPr>
              <a:defRPr/>
            </a:pPr>
            <a:r>
              <a:rPr lang="fr-FR" sz="1600" dirty="0"/>
              <a:t>Logistique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tx>
            <c:strRef>
              <c:f>Feuil1!$B$1</c:f>
              <c:strCache>
                <c:ptCount val="1"/>
                <c:pt idx="0">
                  <c:v>Très satisfaisants</c:v>
                </c:pt>
              </c:strCache>
            </c:strRef>
          </c:tx>
          <c:spPr>
            <a:solidFill>
              <a:srgbClr val="2F69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0.37</c:v>
                </c:pt>
                <c:pt idx="1">
                  <c:v>0.42</c:v>
                </c:pt>
                <c:pt idx="2">
                  <c:v>0.44</c:v>
                </c:pt>
              </c:numCache>
            </c:numRef>
          </c:val>
          <c:extLst>
            <c:ext xmlns:c16="http://schemas.microsoft.com/office/drawing/2014/chart" uri="{C3380CC4-5D6E-409C-BE32-E72D297353CC}">
              <c16:uniqueId val="{00000000-51F6-43F0-9BAE-3EFD86CC66BF}"/>
            </c:ext>
          </c:extLst>
        </c:ser>
        <c:ser>
          <c:idx val="1"/>
          <c:order val="1"/>
          <c:tx>
            <c:strRef>
              <c:f>Feuil1!$C$1</c:f>
              <c:strCache>
                <c:ptCount val="1"/>
                <c:pt idx="0">
                  <c:v>Satisfaisants</c:v>
                </c:pt>
              </c:strCache>
            </c:strRef>
          </c:tx>
          <c:spPr>
            <a:solidFill>
              <a:srgbClr val="58AC4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Feuil1!$C$2:$C$4</c:f>
              <c:numCache>
                <c:formatCode>0%</c:formatCode>
                <c:ptCount val="3"/>
                <c:pt idx="0">
                  <c:v>0.57999999999999996</c:v>
                </c:pt>
                <c:pt idx="1">
                  <c:v>0.52</c:v>
                </c:pt>
                <c:pt idx="2">
                  <c:v>0.51</c:v>
                </c:pt>
              </c:numCache>
            </c:numRef>
          </c:val>
          <c:extLst>
            <c:ext xmlns:c16="http://schemas.microsoft.com/office/drawing/2014/chart" uri="{C3380CC4-5D6E-409C-BE32-E72D297353CC}">
              <c16:uniqueId val="{00000001-51F6-43F0-9BAE-3EFD86CC66BF}"/>
            </c:ext>
          </c:extLst>
        </c:ser>
        <c:ser>
          <c:idx val="2"/>
          <c:order val="2"/>
          <c:tx>
            <c:strRef>
              <c:f>Feuil1!$D$1</c:f>
              <c:strCache>
                <c:ptCount val="1"/>
                <c:pt idx="0">
                  <c:v>Moyennement satisfaisants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Feuil1!$D$2:$D$4</c:f>
              <c:numCache>
                <c:formatCode>0%</c:formatCode>
                <c:ptCount val="3"/>
                <c:pt idx="0">
                  <c:v>0.04</c:v>
                </c:pt>
                <c:pt idx="1">
                  <c:v>0.06</c:v>
                </c:pt>
                <c:pt idx="2">
                  <c:v>0.04</c:v>
                </c:pt>
              </c:numCache>
            </c:numRef>
          </c:val>
          <c:extLst>
            <c:ext xmlns:c16="http://schemas.microsoft.com/office/drawing/2014/chart" uri="{C3380CC4-5D6E-409C-BE32-E72D297353CC}">
              <c16:uniqueId val="{00000002-51F6-43F0-9BAE-3EFD86CC66BF}"/>
            </c:ext>
          </c:extLst>
        </c:ser>
        <c:ser>
          <c:idx val="3"/>
          <c:order val="3"/>
          <c:tx>
            <c:strRef>
              <c:f>Feuil1!$E$1</c:f>
              <c:strCache>
                <c:ptCount val="1"/>
                <c:pt idx="0">
                  <c:v>Pas du tout satisfaisants</c:v>
                </c:pt>
              </c:strCache>
            </c:strRef>
          </c:tx>
          <c:spPr>
            <a:solidFill>
              <a:schemeClr val="accent4"/>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51F6-43F0-9BAE-3EFD86CC66B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Feuil1!$E$2:$E$4</c:f>
              <c:numCache>
                <c:formatCode>0%</c:formatCode>
                <c:ptCount val="3"/>
                <c:pt idx="0">
                  <c:v>0.01</c:v>
                </c:pt>
                <c:pt idx="1">
                  <c:v>0</c:v>
                </c:pt>
                <c:pt idx="2">
                  <c:v>0.01</c:v>
                </c:pt>
              </c:numCache>
            </c:numRef>
          </c:val>
          <c:extLst>
            <c:ext xmlns:c16="http://schemas.microsoft.com/office/drawing/2014/chart" uri="{C3380CC4-5D6E-409C-BE32-E72D297353CC}">
              <c16:uniqueId val="{00000003-51F6-43F0-9BAE-3EFD86CC66BF}"/>
            </c:ext>
          </c:extLst>
        </c:ser>
        <c:dLbls>
          <c:dLblPos val="outEnd"/>
          <c:showLegendKey val="0"/>
          <c:showVal val="1"/>
          <c:showCatName val="0"/>
          <c:showSerName val="0"/>
          <c:showPercent val="0"/>
          <c:showBubbleSize val="0"/>
        </c:dLbls>
        <c:gapWidth val="182"/>
        <c:axId val="895739704"/>
        <c:axId val="895741864"/>
      </c:barChart>
      <c:catAx>
        <c:axId val="895739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895741864"/>
        <c:crosses val="autoZero"/>
        <c:auto val="1"/>
        <c:lblAlgn val="ctr"/>
        <c:lblOffset val="100"/>
        <c:noMultiLvlLbl val="0"/>
      </c:catAx>
      <c:valAx>
        <c:axId val="895741864"/>
        <c:scaling>
          <c:orientation val="minMax"/>
          <c:max val="0.70000000000000007"/>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895739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400" b="0" i="0" u="none" strike="noStrike" baseline="0">
                <a:effectLst/>
              </a:rPr>
              <a:t>L’accueil téléphonique de la fédération</a:t>
            </a:r>
          </a:p>
          <a:p>
            <a:pPr>
              <a:defRPr/>
            </a:pPr>
            <a:r>
              <a:rPr lang="fr-FR" sz="1400" b="0" i="0" u="none" strike="noStrike" baseline="0">
                <a:effectLst/>
              </a:rPr>
              <a:t>(délai d’attente, orientation, amabilité…)</a:t>
            </a:r>
            <a:endParaRPr lang="en-US" sz="1400"/>
          </a:p>
        </c:rich>
      </c:tx>
      <c:layout>
        <c:manualLayout>
          <c:xMode val="edge"/>
          <c:yMode val="edge"/>
          <c:x val="0.26401650285916595"/>
          <c:y val="0.12442207224894096"/>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3240512873801517"/>
          <c:y val="0.30079751532368187"/>
          <c:w val="0.67434985679312909"/>
          <c:h val="0.66445612743647875"/>
        </c:manualLayout>
      </c:layout>
      <c:doughnutChart>
        <c:varyColors val="1"/>
        <c:ser>
          <c:idx val="0"/>
          <c:order val="0"/>
          <c:tx>
            <c:strRef>
              <c:f>Feuil1!$B$1</c:f>
              <c:strCache>
                <c:ptCount val="1"/>
                <c:pt idx="0">
                  <c:v>Colonne1</c:v>
                </c:pt>
              </c:strCache>
            </c:strRef>
          </c:tx>
          <c:spPr>
            <a:effectLst>
              <a:outerShdw blurRad="50800" dist="50800" dir="5400000" algn="ctr" rotWithShape="0">
                <a:schemeClr val="bg1"/>
              </a:outerShdw>
            </a:effectLst>
          </c:spPr>
          <c:dPt>
            <c:idx val="0"/>
            <c:bubble3D val="0"/>
            <c:spPr>
              <a:solidFill>
                <a:srgbClr val="2F6937"/>
              </a:solidFill>
              <a:ln w="19050">
                <a:solidFill>
                  <a:schemeClr val="lt1"/>
                </a:solidFill>
              </a:ln>
              <a:effectLst>
                <a:outerShdw blurRad="50800" dist="50800" dir="5400000" algn="ctr" rotWithShape="0">
                  <a:schemeClr val="bg1"/>
                </a:outerShdw>
              </a:effectLst>
            </c:spPr>
            <c:extLst>
              <c:ext xmlns:c16="http://schemas.microsoft.com/office/drawing/2014/chart" uri="{C3380CC4-5D6E-409C-BE32-E72D297353CC}">
                <c16:uniqueId val="{00000001-4D78-418E-A7E9-3681CE48F08C}"/>
              </c:ext>
            </c:extLst>
          </c:dPt>
          <c:dPt>
            <c:idx val="1"/>
            <c:bubble3D val="0"/>
            <c:spPr>
              <a:solidFill>
                <a:srgbClr val="5EB34F"/>
              </a:solidFill>
              <a:ln w="19050">
                <a:solidFill>
                  <a:schemeClr val="lt1"/>
                </a:solidFill>
              </a:ln>
              <a:effectLst>
                <a:outerShdw blurRad="50800" dist="50800" dir="5400000" algn="ctr" rotWithShape="0">
                  <a:schemeClr val="bg1"/>
                </a:outerShdw>
              </a:effectLst>
            </c:spPr>
            <c:extLst>
              <c:ext xmlns:c16="http://schemas.microsoft.com/office/drawing/2014/chart" uri="{C3380CC4-5D6E-409C-BE32-E72D297353CC}">
                <c16:uniqueId val="{00000003-4D78-418E-A7E9-3681CE48F08C}"/>
              </c:ext>
            </c:extLst>
          </c:dPt>
          <c:dPt>
            <c:idx val="2"/>
            <c:bubble3D val="0"/>
            <c:spPr>
              <a:solidFill>
                <a:srgbClr val="FED050"/>
              </a:solidFill>
              <a:ln w="19050">
                <a:solidFill>
                  <a:schemeClr val="lt1"/>
                </a:solidFill>
              </a:ln>
              <a:effectLst>
                <a:outerShdw blurRad="50800" dist="50800" dir="5400000" algn="ctr" rotWithShape="0">
                  <a:schemeClr val="bg1"/>
                </a:outerShdw>
              </a:effectLst>
            </c:spPr>
            <c:extLst>
              <c:ext xmlns:c16="http://schemas.microsoft.com/office/drawing/2014/chart" uri="{C3380CC4-5D6E-409C-BE32-E72D297353CC}">
                <c16:uniqueId val="{00000005-4D78-418E-A7E9-3681CE48F08C}"/>
              </c:ext>
            </c:extLst>
          </c:dPt>
          <c:dPt>
            <c:idx val="3"/>
            <c:bubble3D val="0"/>
            <c:spPr>
              <a:solidFill>
                <a:schemeClr val="bg1"/>
              </a:solidFill>
              <a:ln w="19050">
                <a:solidFill>
                  <a:schemeClr val="lt1"/>
                </a:solidFill>
              </a:ln>
              <a:effectLst>
                <a:outerShdw blurRad="50800" dist="50800" dir="5400000" algn="ctr" rotWithShape="0">
                  <a:schemeClr val="bg1"/>
                </a:outerShdw>
              </a:effectLst>
            </c:spPr>
            <c:extLst>
              <c:ext xmlns:c16="http://schemas.microsoft.com/office/drawing/2014/chart" uri="{C3380CC4-5D6E-409C-BE32-E72D297353CC}">
                <c16:uniqueId val="{00000007-4D78-418E-A7E9-3681CE48F08C}"/>
              </c:ext>
            </c:extLst>
          </c:dPt>
          <c:dPt>
            <c:idx val="4"/>
            <c:bubble3D val="0"/>
            <c:spPr>
              <a:solidFill>
                <a:schemeClr val="bg1"/>
              </a:solidFill>
              <a:ln w="19050">
                <a:solidFill>
                  <a:schemeClr val="lt1"/>
                </a:solidFill>
              </a:ln>
              <a:effectLst>
                <a:outerShdw blurRad="50800" dist="50800" dir="5400000" algn="ctr" rotWithShape="0">
                  <a:schemeClr val="bg1"/>
                </a:outerShdw>
              </a:effectLst>
            </c:spPr>
            <c:extLst>
              <c:ext xmlns:c16="http://schemas.microsoft.com/office/drawing/2014/chart" uri="{C3380CC4-5D6E-409C-BE32-E72D297353CC}">
                <c16:uniqueId val="{00000009-4D78-418E-A7E9-3681CE48F08C}"/>
              </c:ext>
            </c:extLst>
          </c:dPt>
          <c:dLbls>
            <c:dLbl>
              <c:idx val="0"/>
              <c:layout>
                <c:manualLayout>
                  <c:x val="1.0368847952955366E-2"/>
                  <c:y val="-2.6699497939066806E-2"/>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Sansation" panose="02000000000000000000" pitchFamily="2" charset="0"/>
                        <a:ea typeface="+mn-ea"/>
                        <a:cs typeface="+mn-cs"/>
                      </a:defRPr>
                    </a:pPr>
                    <a:fld id="{51CAE212-D17D-4BDC-851D-35F6D3996C6A}" type="VALUE">
                      <a:rPr lang="en-US" b="1" smtClean="0">
                        <a:solidFill>
                          <a:schemeClr val="bg1"/>
                        </a:solidFill>
                      </a:rPr>
                      <a:pPr>
                        <a:defRPr sz="2000" b="1">
                          <a:solidFill>
                            <a:schemeClr val="bg1"/>
                          </a:solidFill>
                          <a:latin typeface="Sansation" panose="02000000000000000000" pitchFamily="2" charset="0"/>
                        </a:defRPr>
                      </a:pPr>
                      <a:t>[VALEUR]</a:t>
                    </a:fld>
                    <a:r>
                      <a:rPr lang="en-US" b="1">
                        <a:solidFill>
                          <a:schemeClr val="bg1"/>
                        </a:solidFill>
                      </a:rPr>
                      <a:t> %</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Sansation" panose="02000000000000000000" pitchFamily="2" charset="0"/>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D78-418E-A7E9-3681CE48F08C}"/>
                </c:ext>
              </c:extLst>
            </c:dLbl>
            <c:dLbl>
              <c:idx val="1"/>
              <c:layout>
                <c:manualLayout>
                  <c:x val="-1.4628784357354589E-2"/>
                  <c:y val="-5.6736433120516995E-2"/>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Sansation" panose="02000000000000000000" pitchFamily="2" charset="0"/>
                        <a:ea typeface="+mn-ea"/>
                        <a:cs typeface="+mn-cs"/>
                      </a:defRPr>
                    </a:pPr>
                    <a:fld id="{690125B7-53B3-4ACB-A8D5-53C5564C185C}" type="VALUE">
                      <a:rPr lang="en-US" b="1" smtClean="0">
                        <a:solidFill>
                          <a:schemeClr val="bg1"/>
                        </a:solidFill>
                      </a:rPr>
                      <a:pPr>
                        <a:defRPr sz="2000" b="1">
                          <a:solidFill>
                            <a:schemeClr val="bg1"/>
                          </a:solidFill>
                          <a:latin typeface="Sansation" panose="02000000000000000000" pitchFamily="2" charset="0"/>
                        </a:defRPr>
                      </a:pPr>
                      <a:t>[VALEUR]</a:t>
                    </a:fld>
                    <a:r>
                      <a:rPr lang="en-US" b="1">
                        <a:solidFill>
                          <a:schemeClr val="bg1"/>
                        </a:solidFill>
                      </a:rPr>
                      <a:t> %</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Sansation" panose="02000000000000000000" pitchFamily="2" charset="0"/>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D78-418E-A7E9-3681CE48F08C}"/>
                </c:ext>
              </c:extLst>
            </c:dLbl>
            <c:dLbl>
              <c:idx val="2"/>
              <c:delete val="1"/>
              <c:extLst>
                <c:ext xmlns:c15="http://schemas.microsoft.com/office/drawing/2012/chart" uri="{CE6537A1-D6FC-4f65-9D91-7224C49458BB}"/>
                <c:ext xmlns:c16="http://schemas.microsoft.com/office/drawing/2014/chart" uri="{C3380CC4-5D6E-409C-BE32-E72D297353CC}">
                  <c16:uniqueId val="{00000005-4D78-418E-A7E9-3681CE48F08C}"/>
                </c:ext>
              </c:extLst>
            </c:dLbl>
            <c:dLbl>
              <c:idx val="3"/>
              <c:delete val="1"/>
              <c:extLst>
                <c:ext xmlns:c15="http://schemas.microsoft.com/office/drawing/2012/chart" uri="{CE6537A1-D6FC-4f65-9D91-7224C49458BB}"/>
                <c:ext xmlns:c16="http://schemas.microsoft.com/office/drawing/2014/chart" uri="{C3380CC4-5D6E-409C-BE32-E72D297353CC}">
                  <c16:uniqueId val="{00000007-4D78-418E-A7E9-3681CE48F08C}"/>
                </c:ext>
              </c:extLst>
            </c:dLbl>
            <c:dLbl>
              <c:idx val="4"/>
              <c:delete val="1"/>
              <c:extLst>
                <c:ext xmlns:c15="http://schemas.microsoft.com/office/drawing/2012/chart" uri="{CE6537A1-D6FC-4f65-9D91-7224C49458BB}"/>
                <c:ext xmlns:c16="http://schemas.microsoft.com/office/drawing/2014/chart" uri="{C3380CC4-5D6E-409C-BE32-E72D297353CC}">
                  <c16:uniqueId val="{00000009-4D78-418E-A7E9-3681CE48F08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Sansation" panose="02000000000000000000" pitchFamily="2"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extLst>
          </c:dLbls>
          <c:cat>
            <c:strRef>
              <c:f>Feuil1!$A$2:$A$6</c:f>
              <c:strCache>
                <c:ptCount val="5"/>
                <c:pt idx="0">
                  <c:v>Très satisfaisantes</c:v>
                </c:pt>
                <c:pt idx="1">
                  <c:v>Satisfaisantes</c:v>
                </c:pt>
                <c:pt idx="2">
                  <c:v>Moyennement satisfaisantes</c:v>
                </c:pt>
                <c:pt idx="3">
                  <c:v>Pas du tout satisfaisantes</c:v>
                </c:pt>
                <c:pt idx="4">
                  <c:v>invisible</c:v>
                </c:pt>
              </c:strCache>
            </c:strRef>
          </c:cat>
          <c:val>
            <c:numRef>
              <c:f>Feuil1!$B$2:$B$6</c:f>
              <c:numCache>
                <c:formatCode>General</c:formatCode>
                <c:ptCount val="5"/>
                <c:pt idx="0">
                  <c:v>53</c:v>
                </c:pt>
                <c:pt idx="1">
                  <c:v>47</c:v>
                </c:pt>
                <c:pt idx="2">
                  <c:v>0</c:v>
                </c:pt>
                <c:pt idx="3">
                  <c:v>0</c:v>
                </c:pt>
                <c:pt idx="4">
                  <c:v>100</c:v>
                </c:pt>
              </c:numCache>
            </c:numRef>
          </c:val>
          <c:extLst>
            <c:ext xmlns:c16="http://schemas.microsoft.com/office/drawing/2014/chart" uri="{C3380CC4-5D6E-409C-BE32-E72D297353CC}">
              <c16:uniqueId val="{0000000A-4D78-418E-A7E9-3681CE48F08C}"/>
            </c:ext>
          </c:extLst>
        </c:ser>
        <c:dLbls>
          <c:showLegendKey val="0"/>
          <c:showVal val="0"/>
          <c:showCatName val="0"/>
          <c:showSerName val="0"/>
          <c:showPercent val="0"/>
          <c:showBubbleSize val="0"/>
          <c:showLeaderLines val="0"/>
        </c:dLbls>
        <c:firstSliceAng val="27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0" i="0" u="none" strike="noStrike" baseline="0">
                <a:effectLst/>
              </a:rPr>
              <a:t>L’accueil physique dans les locaux de la fédération (locaux, signalétique, amabilité…)</a:t>
            </a:r>
            <a:endParaRPr lang="en-US" sz="1400"/>
          </a:p>
        </c:rich>
      </c:tx>
      <c:layout>
        <c:manualLayout>
          <c:xMode val="edge"/>
          <c:yMode val="edge"/>
          <c:x val="0.18996009781465009"/>
          <c:y val="0.1439392600526964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0021745686978695"/>
          <c:y val="0.31787505465196786"/>
          <c:w val="0.67434985679312909"/>
          <c:h val="0.66445612743647875"/>
        </c:manualLayout>
      </c:layout>
      <c:doughnutChart>
        <c:varyColors val="1"/>
        <c:ser>
          <c:idx val="0"/>
          <c:order val="0"/>
          <c:tx>
            <c:strRef>
              <c:f>Feuil1!$B$1</c:f>
              <c:strCache>
                <c:ptCount val="1"/>
                <c:pt idx="0">
                  <c:v>Colonne1</c:v>
                </c:pt>
              </c:strCache>
            </c:strRef>
          </c:tx>
          <c:spPr>
            <a:effectLst>
              <a:outerShdw blurRad="50800" dist="50800" dir="5400000" algn="ctr" rotWithShape="0">
                <a:schemeClr val="bg1"/>
              </a:outerShdw>
            </a:effectLst>
          </c:spPr>
          <c:dPt>
            <c:idx val="0"/>
            <c:bubble3D val="0"/>
            <c:spPr>
              <a:solidFill>
                <a:srgbClr val="2F6937"/>
              </a:solidFill>
              <a:ln w="19050">
                <a:solidFill>
                  <a:schemeClr val="lt1"/>
                </a:solidFill>
              </a:ln>
              <a:effectLst>
                <a:outerShdw blurRad="50800" dist="50800" dir="5400000" algn="ctr" rotWithShape="0">
                  <a:schemeClr val="bg1"/>
                </a:outerShdw>
              </a:effectLst>
            </c:spPr>
            <c:extLst>
              <c:ext xmlns:c16="http://schemas.microsoft.com/office/drawing/2014/chart" uri="{C3380CC4-5D6E-409C-BE32-E72D297353CC}">
                <c16:uniqueId val="{00000001-ACAD-450C-9190-B2299EE0075F}"/>
              </c:ext>
            </c:extLst>
          </c:dPt>
          <c:dPt>
            <c:idx val="1"/>
            <c:bubble3D val="0"/>
            <c:spPr>
              <a:solidFill>
                <a:srgbClr val="5EB34F"/>
              </a:solidFill>
              <a:ln w="19050">
                <a:solidFill>
                  <a:schemeClr val="lt1"/>
                </a:solidFill>
              </a:ln>
              <a:effectLst>
                <a:outerShdw blurRad="50800" dist="50800" dir="5400000" algn="ctr" rotWithShape="0">
                  <a:schemeClr val="bg1"/>
                </a:outerShdw>
              </a:effectLst>
            </c:spPr>
            <c:extLst>
              <c:ext xmlns:c16="http://schemas.microsoft.com/office/drawing/2014/chart" uri="{C3380CC4-5D6E-409C-BE32-E72D297353CC}">
                <c16:uniqueId val="{00000003-ACAD-450C-9190-B2299EE0075F}"/>
              </c:ext>
            </c:extLst>
          </c:dPt>
          <c:dPt>
            <c:idx val="2"/>
            <c:bubble3D val="0"/>
            <c:spPr>
              <a:solidFill>
                <a:srgbClr val="FED050"/>
              </a:solidFill>
              <a:ln w="19050">
                <a:solidFill>
                  <a:schemeClr val="lt1"/>
                </a:solidFill>
              </a:ln>
              <a:effectLst>
                <a:outerShdw blurRad="50800" dist="50800" dir="5400000" algn="ctr" rotWithShape="0">
                  <a:schemeClr val="bg1"/>
                </a:outerShdw>
              </a:effectLst>
            </c:spPr>
            <c:extLst>
              <c:ext xmlns:c16="http://schemas.microsoft.com/office/drawing/2014/chart" uri="{C3380CC4-5D6E-409C-BE32-E72D297353CC}">
                <c16:uniqueId val="{00000005-ACAD-450C-9190-B2299EE0075F}"/>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ACAD-450C-9190-B2299EE0075F}"/>
              </c:ext>
            </c:extLst>
          </c:dPt>
          <c:dPt>
            <c:idx val="4"/>
            <c:bubble3D val="0"/>
            <c:spPr>
              <a:solidFill>
                <a:schemeClr val="bg1"/>
              </a:solidFill>
              <a:ln w="19050">
                <a:solidFill>
                  <a:schemeClr val="lt1"/>
                </a:solidFill>
              </a:ln>
              <a:effectLst>
                <a:outerShdw blurRad="50800" dist="50800" dir="5400000" algn="ctr" rotWithShape="0">
                  <a:schemeClr val="bg1"/>
                </a:outerShdw>
              </a:effectLst>
            </c:spPr>
            <c:extLst>
              <c:ext xmlns:c16="http://schemas.microsoft.com/office/drawing/2014/chart" uri="{C3380CC4-5D6E-409C-BE32-E72D297353CC}">
                <c16:uniqueId val="{00000009-DE58-4980-B606-E81B42212558}"/>
              </c:ext>
            </c:extLst>
          </c:dPt>
          <c:dLbls>
            <c:dLbl>
              <c:idx val="0"/>
              <c:layout>
                <c:manualLayout>
                  <c:x val="1.0368847952955366E-2"/>
                  <c:y val="-2.6699497939066806E-2"/>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Sansation" panose="02000000000000000000" pitchFamily="2" charset="0"/>
                        <a:ea typeface="+mn-ea"/>
                        <a:cs typeface="+mn-cs"/>
                      </a:defRPr>
                    </a:pPr>
                    <a:fld id="{51CAE212-D17D-4BDC-851D-35F6D3996C6A}" type="VALUE">
                      <a:rPr lang="en-US" b="1" smtClean="0">
                        <a:solidFill>
                          <a:schemeClr val="bg1"/>
                        </a:solidFill>
                      </a:rPr>
                      <a:pPr>
                        <a:defRPr sz="2000" b="1">
                          <a:solidFill>
                            <a:schemeClr val="bg1"/>
                          </a:solidFill>
                          <a:latin typeface="Sansation" panose="02000000000000000000" pitchFamily="2" charset="0"/>
                        </a:defRPr>
                      </a:pPr>
                      <a:t>[VALEUR]</a:t>
                    </a:fld>
                    <a:r>
                      <a:rPr lang="en-US" b="1">
                        <a:solidFill>
                          <a:schemeClr val="bg1"/>
                        </a:solidFill>
                      </a:rPr>
                      <a:t> %</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Sansation" panose="02000000000000000000" pitchFamily="2" charset="0"/>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CAD-450C-9190-B2299EE0075F}"/>
                </c:ext>
              </c:extLst>
            </c:dLbl>
            <c:dLbl>
              <c:idx val="1"/>
              <c:layout>
                <c:manualLayout>
                  <c:x val="-1.4628784357354589E-2"/>
                  <c:y val="-5.6736433120516995E-2"/>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Sansation" panose="02000000000000000000" pitchFamily="2" charset="0"/>
                        <a:ea typeface="+mn-ea"/>
                        <a:cs typeface="+mn-cs"/>
                      </a:defRPr>
                    </a:pPr>
                    <a:fld id="{690125B7-53B3-4ACB-A8D5-53C5564C185C}" type="VALUE">
                      <a:rPr lang="en-US" b="1" smtClean="0">
                        <a:solidFill>
                          <a:schemeClr val="bg1"/>
                        </a:solidFill>
                      </a:rPr>
                      <a:pPr>
                        <a:defRPr sz="2000" b="1">
                          <a:solidFill>
                            <a:schemeClr val="bg1"/>
                          </a:solidFill>
                          <a:latin typeface="Sansation" panose="02000000000000000000" pitchFamily="2" charset="0"/>
                        </a:defRPr>
                      </a:pPr>
                      <a:t>[VALEUR]</a:t>
                    </a:fld>
                    <a:r>
                      <a:rPr lang="en-US" b="1">
                        <a:solidFill>
                          <a:schemeClr val="bg1"/>
                        </a:solidFill>
                      </a:rPr>
                      <a:t> %</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Sansation" panose="02000000000000000000" pitchFamily="2" charset="0"/>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CAD-450C-9190-B2299EE0075F}"/>
                </c:ext>
              </c:extLst>
            </c:dLbl>
            <c:dLbl>
              <c:idx val="2"/>
              <c:layout>
                <c:manualLayout>
                  <c:x val="0.14588657735091368"/>
                  <c:y val="-4.5031684694452276E-3"/>
                </c:manualLayout>
              </c:layout>
              <c:tx>
                <c:rich>
                  <a:bodyPr rot="0" spcFirstLastPara="1" vertOverflow="ellipsis" vert="horz" wrap="square" lIns="38100" tIns="19050" rIns="38100" bIns="19050" anchor="ctr" anchorCtr="1">
                    <a:spAutoFit/>
                  </a:bodyPr>
                  <a:lstStyle/>
                  <a:p>
                    <a:pPr>
                      <a:defRPr sz="2000" b="1" i="0" u="none" strike="noStrike" kern="1200" baseline="0">
                        <a:solidFill>
                          <a:srgbClr val="FED050"/>
                        </a:solidFill>
                        <a:latin typeface="Sansation" panose="02000000000000000000" pitchFamily="2" charset="0"/>
                        <a:ea typeface="+mn-ea"/>
                        <a:cs typeface="+mn-cs"/>
                      </a:defRPr>
                    </a:pPr>
                    <a:r>
                      <a:rPr lang="en-US" b="1" baseline="0" dirty="0">
                        <a:solidFill>
                          <a:srgbClr val="FED050"/>
                        </a:solidFill>
                      </a:rPr>
                      <a:t>2 %</a:t>
                    </a:r>
                    <a:endParaRPr lang="en-US" b="1" dirty="0">
                      <a:solidFill>
                        <a:srgbClr val="FED050"/>
                      </a:solidFill>
                    </a:endParaRP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FED050"/>
                      </a:solidFill>
                      <a:latin typeface="Sansation" panose="02000000000000000000" pitchFamily="2" charset="0"/>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CAD-450C-9190-B2299EE0075F}"/>
                </c:ext>
              </c:extLst>
            </c:dLbl>
            <c:dLbl>
              <c:idx val="3"/>
              <c:delete val="1"/>
              <c:extLst>
                <c:ext xmlns:c15="http://schemas.microsoft.com/office/drawing/2012/chart" uri="{CE6537A1-D6FC-4f65-9D91-7224C49458BB}"/>
                <c:ext xmlns:c16="http://schemas.microsoft.com/office/drawing/2014/chart" uri="{C3380CC4-5D6E-409C-BE32-E72D297353CC}">
                  <c16:uniqueId val="{00000007-ACAD-450C-9190-B2299EE0075F}"/>
                </c:ext>
              </c:extLst>
            </c:dLbl>
            <c:dLbl>
              <c:idx val="4"/>
              <c:delete val="1"/>
              <c:extLst>
                <c:ext xmlns:c15="http://schemas.microsoft.com/office/drawing/2012/chart" uri="{CE6537A1-D6FC-4f65-9D91-7224C49458BB}"/>
                <c:ext xmlns:c16="http://schemas.microsoft.com/office/drawing/2014/chart" uri="{C3380CC4-5D6E-409C-BE32-E72D297353CC}">
                  <c16:uniqueId val="{00000009-DE58-4980-B606-E81B42212558}"/>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Sansation" panose="02000000000000000000" pitchFamily="2"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extLst>
          </c:dLbls>
          <c:cat>
            <c:strRef>
              <c:f>Feuil1!$A$2:$A$6</c:f>
              <c:strCache>
                <c:ptCount val="5"/>
                <c:pt idx="0">
                  <c:v>Très satisfaisantes</c:v>
                </c:pt>
                <c:pt idx="1">
                  <c:v>Satisfaisantes</c:v>
                </c:pt>
                <c:pt idx="2">
                  <c:v>Moyennement satisfaisantes</c:v>
                </c:pt>
                <c:pt idx="3">
                  <c:v>Pas du tout satisfaisantes</c:v>
                </c:pt>
                <c:pt idx="4">
                  <c:v>invisible</c:v>
                </c:pt>
              </c:strCache>
            </c:strRef>
          </c:cat>
          <c:val>
            <c:numRef>
              <c:f>Feuil1!$B$2:$B$6</c:f>
              <c:numCache>
                <c:formatCode>General</c:formatCode>
                <c:ptCount val="5"/>
                <c:pt idx="0">
                  <c:v>48</c:v>
                </c:pt>
                <c:pt idx="1">
                  <c:v>50</c:v>
                </c:pt>
                <c:pt idx="2">
                  <c:v>2</c:v>
                </c:pt>
                <c:pt idx="3">
                  <c:v>0</c:v>
                </c:pt>
                <c:pt idx="4">
                  <c:v>100</c:v>
                </c:pt>
              </c:numCache>
            </c:numRef>
          </c:val>
          <c:extLst>
            <c:ext xmlns:c16="http://schemas.microsoft.com/office/drawing/2014/chart" uri="{C3380CC4-5D6E-409C-BE32-E72D297353CC}">
              <c16:uniqueId val="{00000008-ACAD-450C-9190-B2299EE0075F}"/>
            </c:ext>
          </c:extLst>
        </c:ser>
        <c:dLbls>
          <c:showLegendKey val="0"/>
          <c:showVal val="0"/>
          <c:showCatName val="0"/>
          <c:showSerName val="0"/>
          <c:showPercent val="0"/>
          <c:showBubbleSize val="0"/>
          <c:showLeaderLines val="0"/>
        </c:dLbls>
        <c:firstSliceAng val="27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dirty="0"/>
              <a:t>Evolution sur 2 ans</a:t>
            </a:r>
          </a:p>
          <a:p>
            <a:pPr>
              <a:defRPr/>
            </a:pPr>
            <a:r>
              <a:rPr lang="fr-FR" sz="1600" dirty="0"/>
              <a:t>Accueil physique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2963628435694816"/>
          <c:y val="0.13175813191601687"/>
          <c:w val="0.80883990162857711"/>
          <c:h val="0.74090765457194674"/>
        </c:manualLayout>
      </c:layout>
      <c:barChart>
        <c:barDir val="bar"/>
        <c:grouping val="clustered"/>
        <c:varyColors val="0"/>
        <c:ser>
          <c:idx val="0"/>
          <c:order val="0"/>
          <c:tx>
            <c:strRef>
              <c:f>Feuil1!$B$1</c:f>
              <c:strCache>
                <c:ptCount val="1"/>
                <c:pt idx="0">
                  <c:v>Très satisfaisants</c:v>
                </c:pt>
              </c:strCache>
            </c:strRef>
          </c:tx>
          <c:spPr>
            <a:solidFill>
              <a:srgbClr val="2F69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Feuil1!$A$2:$A$3</c:f>
              <c:numCache>
                <c:formatCode>General</c:formatCode>
                <c:ptCount val="2"/>
                <c:pt idx="0">
                  <c:v>2022</c:v>
                </c:pt>
                <c:pt idx="1">
                  <c:v>2023</c:v>
                </c:pt>
              </c:numCache>
            </c:numRef>
          </c:cat>
          <c:val>
            <c:numRef>
              <c:f>Feuil1!$B$2:$B$3</c:f>
              <c:numCache>
                <c:formatCode>0%</c:formatCode>
                <c:ptCount val="2"/>
                <c:pt idx="0">
                  <c:v>0.45</c:v>
                </c:pt>
                <c:pt idx="1">
                  <c:v>0.48</c:v>
                </c:pt>
              </c:numCache>
            </c:numRef>
          </c:val>
          <c:extLst>
            <c:ext xmlns:c16="http://schemas.microsoft.com/office/drawing/2014/chart" uri="{C3380CC4-5D6E-409C-BE32-E72D297353CC}">
              <c16:uniqueId val="{00000000-29E6-4904-AF15-C82D626B4752}"/>
            </c:ext>
          </c:extLst>
        </c:ser>
        <c:ser>
          <c:idx val="1"/>
          <c:order val="1"/>
          <c:tx>
            <c:strRef>
              <c:f>Feuil1!$C$1</c:f>
              <c:strCache>
                <c:ptCount val="1"/>
                <c:pt idx="0">
                  <c:v>Satisfaisants</c:v>
                </c:pt>
              </c:strCache>
            </c:strRef>
          </c:tx>
          <c:spPr>
            <a:solidFill>
              <a:srgbClr val="58AC4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Feuil1!$A$2:$A$3</c:f>
              <c:numCache>
                <c:formatCode>General</c:formatCode>
                <c:ptCount val="2"/>
                <c:pt idx="0">
                  <c:v>2022</c:v>
                </c:pt>
                <c:pt idx="1">
                  <c:v>2023</c:v>
                </c:pt>
              </c:numCache>
            </c:numRef>
          </c:cat>
          <c:val>
            <c:numRef>
              <c:f>Feuil1!$C$2:$C$3</c:f>
              <c:numCache>
                <c:formatCode>0%</c:formatCode>
                <c:ptCount val="2"/>
                <c:pt idx="0">
                  <c:v>0.5</c:v>
                </c:pt>
                <c:pt idx="1">
                  <c:v>0.5</c:v>
                </c:pt>
              </c:numCache>
            </c:numRef>
          </c:val>
          <c:extLst>
            <c:ext xmlns:c16="http://schemas.microsoft.com/office/drawing/2014/chart" uri="{C3380CC4-5D6E-409C-BE32-E72D297353CC}">
              <c16:uniqueId val="{00000001-29E6-4904-AF15-C82D626B4752}"/>
            </c:ext>
          </c:extLst>
        </c:ser>
        <c:ser>
          <c:idx val="2"/>
          <c:order val="2"/>
          <c:tx>
            <c:strRef>
              <c:f>Feuil1!$D$1</c:f>
              <c:strCache>
                <c:ptCount val="1"/>
                <c:pt idx="0">
                  <c:v>Moyennement satisfaisants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Feuil1!$A$2:$A$3</c:f>
              <c:numCache>
                <c:formatCode>General</c:formatCode>
                <c:ptCount val="2"/>
                <c:pt idx="0">
                  <c:v>2022</c:v>
                </c:pt>
                <c:pt idx="1">
                  <c:v>2023</c:v>
                </c:pt>
              </c:numCache>
            </c:numRef>
          </c:cat>
          <c:val>
            <c:numRef>
              <c:f>Feuil1!$D$2:$D$3</c:f>
              <c:numCache>
                <c:formatCode>0%</c:formatCode>
                <c:ptCount val="2"/>
                <c:pt idx="0">
                  <c:v>0.04</c:v>
                </c:pt>
                <c:pt idx="1">
                  <c:v>0.02</c:v>
                </c:pt>
              </c:numCache>
            </c:numRef>
          </c:val>
          <c:extLst>
            <c:ext xmlns:c16="http://schemas.microsoft.com/office/drawing/2014/chart" uri="{C3380CC4-5D6E-409C-BE32-E72D297353CC}">
              <c16:uniqueId val="{00000002-29E6-4904-AF15-C82D626B4752}"/>
            </c:ext>
          </c:extLst>
        </c:ser>
        <c:ser>
          <c:idx val="3"/>
          <c:order val="3"/>
          <c:tx>
            <c:strRef>
              <c:f>Feuil1!$E$1</c:f>
              <c:strCache>
                <c:ptCount val="1"/>
                <c:pt idx="0">
                  <c:v>Pas du tout satisfaisants</c:v>
                </c:pt>
              </c:strCache>
            </c:strRef>
          </c:tx>
          <c:spPr>
            <a:solidFill>
              <a:schemeClr val="accent4"/>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C0F6-40B1-95F4-57DF5C92566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Feuil1!$A$2:$A$3</c:f>
              <c:numCache>
                <c:formatCode>General</c:formatCode>
                <c:ptCount val="2"/>
                <c:pt idx="0">
                  <c:v>2022</c:v>
                </c:pt>
                <c:pt idx="1">
                  <c:v>2023</c:v>
                </c:pt>
              </c:numCache>
            </c:numRef>
          </c:cat>
          <c:val>
            <c:numRef>
              <c:f>Feuil1!$E$2:$E$3</c:f>
              <c:numCache>
                <c:formatCode>0%</c:formatCode>
                <c:ptCount val="2"/>
                <c:pt idx="0">
                  <c:v>0.01</c:v>
                </c:pt>
                <c:pt idx="1">
                  <c:v>0</c:v>
                </c:pt>
              </c:numCache>
            </c:numRef>
          </c:val>
          <c:extLst>
            <c:ext xmlns:c16="http://schemas.microsoft.com/office/drawing/2014/chart" uri="{C3380CC4-5D6E-409C-BE32-E72D297353CC}">
              <c16:uniqueId val="{00000003-29E6-4904-AF15-C82D626B4752}"/>
            </c:ext>
          </c:extLst>
        </c:ser>
        <c:dLbls>
          <c:dLblPos val="outEnd"/>
          <c:showLegendKey val="0"/>
          <c:showVal val="1"/>
          <c:showCatName val="0"/>
          <c:showSerName val="0"/>
          <c:showPercent val="0"/>
          <c:showBubbleSize val="0"/>
        </c:dLbls>
        <c:gapWidth val="182"/>
        <c:axId val="895739704"/>
        <c:axId val="895741864"/>
      </c:barChart>
      <c:catAx>
        <c:axId val="895739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895741864"/>
        <c:crosses val="autoZero"/>
        <c:auto val="1"/>
        <c:lblAlgn val="ctr"/>
        <c:lblOffset val="100"/>
        <c:noMultiLvlLbl val="0"/>
      </c:catAx>
      <c:valAx>
        <c:axId val="895741864"/>
        <c:scaling>
          <c:orientation val="minMax"/>
          <c:max val="0.70000000000000007"/>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895739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dirty="0"/>
              <a:t>Evolution sur 3 ans</a:t>
            </a:r>
          </a:p>
          <a:p>
            <a:pPr>
              <a:defRPr/>
            </a:pPr>
            <a:r>
              <a:rPr lang="fr-FR" sz="1600" dirty="0"/>
              <a:t>Accueil</a:t>
            </a:r>
            <a:r>
              <a:rPr lang="fr-FR" sz="1600" baseline="0" dirty="0"/>
              <a:t> téléphonique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tx>
            <c:strRef>
              <c:f>Feuil1!$B$1</c:f>
              <c:strCache>
                <c:ptCount val="1"/>
                <c:pt idx="0">
                  <c:v>Très satisfaisants</c:v>
                </c:pt>
              </c:strCache>
            </c:strRef>
          </c:tx>
          <c:spPr>
            <a:solidFill>
              <a:srgbClr val="2F69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0.56999999999999995</c:v>
                </c:pt>
                <c:pt idx="1">
                  <c:v>0.51</c:v>
                </c:pt>
                <c:pt idx="2">
                  <c:v>0.53</c:v>
                </c:pt>
              </c:numCache>
            </c:numRef>
          </c:val>
          <c:extLst>
            <c:ext xmlns:c16="http://schemas.microsoft.com/office/drawing/2014/chart" uri="{C3380CC4-5D6E-409C-BE32-E72D297353CC}">
              <c16:uniqueId val="{00000000-51F6-43F0-9BAE-3EFD86CC66BF}"/>
            </c:ext>
          </c:extLst>
        </c:ser>
        <c:ser>
          <c:idx val="1"/>
          <c:order val="1"/>
          <c:tx>
            <c:strRef>
              <c:f>Feuil1!$C$1</c:f>
              <c:strCache>
                <c:ptCount val="1"/>
                <c:pt idx="0">
                  <c:v>Satisfaisants</c:v>
                </c:pt>
              </c:strCache>
            </c:strRef>
          </c:tx>
          <c:spPr>
            <a:solidFill>
              <a:srgbClr val="58AC4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Feuil1!$C$2:$C$4</c:f>
              <c:numCache>
                <c:formatCode>0%</c:formatCode>
                <c:ptCount val="3"/>
                <c:pt idx="0">
                  <c:v>0.42</c:v>
                </c:pt>
                <c:pt idx="1">
                  <c:v>0.45</c:v>
                </c:pt>
                <c:pt idx="2">
                  <c:v>0.47</c:v>
                </c:pt>
              </c:numCache>
            </c:numRef>
          </c:val>
          <c:extLst>
            <c:ext xmlns:c16="http://schemas.microsoft.com/office/drawing/2014/chart" uri="{C3380CC4-5D6E-409C-BE32-E72D297353CC}">
              <c16:uniqueId val="{00000001-51F6-43F0-9BAE-3EFD86CC66BF}"/>
            </c:ext>
          </c:extLst>
        </c:ser>
        <c:ser>
          <c:idx val="2"/>
          <c:order val="2"/>
          <c:tx>
            <c:strRef>
              <c:f>Feuil1!$D$1</c:f>
              <c:strCache>
                <c:ptCount val="1"/>
                <c:pt idx="0">
                  <c:v>Moyennement satisfaisants</c:v>
                </c:pt>
              </c:strCache>
            </c:strRef>
          </c:tx>
          <c:spPr>
            <a:solidFill>
              <a:schemeClr val="accent3"/>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49B3-446D-A799-4BA2E7AC461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Feuil1!$D$2:$D$4</c:f>
              <c:numCache>
                <c:formatCode>0%</c:formatCode>
                <c:ptCount val="3"/>
                <c:pt idx="0">
                  <c:v>0.01</c:v>
                </c:pt>
                <c:pt idx="1">
                  <c:v>0.04</c:v>
                </c:pt>
                <c:pt idx="2">
                  <c:v>0</c:v>
                </c:pt>
              </c:numCache>
            </c:numRef>
          </c:val>
          <c:extLst>
            <c:ext xmlns:c16="http://schemas.microsoft.com/office/drawing/2014/chart" uri="{C3380CC4-5D6E-409C-BE32-E72D297353CC}">
              <c16:uniqueId val="{00000002-51F6-43F0-9BAE-3EFD86CC66BF}"/>
            </c:ext>
          </c:extLst>
        </c:ser>
        <c:ser>
          <c:idx val="3"/>
          <c:order val="3"/>
          <c:tx>
            <c:strRef>
              <c:f>Feuil1!$E$1</c:f>
              <c:strCache>
                <c:ptCount val="1"/>
                <c:pt idx="0">
                  <c:v>Pas du tout satisfaisants</c:v>
                </c:pt>
              </c:strCache>
            </c:strRef>
          </c:tx>
          <c:spPr>
            <a:solidFill>
              <a:schemeClr val="accent4"/>
            </a:solidFill>
            <a:ln>
              <a:noFill/>
            </a:ln>
            <a:effectLst/>
          </c:spPr>
          <c:invertIfNegative val="0"/>
          <c:dLbls>
            <c:delete val="1"/>
          </c:dLbls>
          <c:cat>
            <c:numRef>
              <c:f>Feuil1!$A$2:$A$4</c:f>
              <c:numCache>
                <c:formatCode>General</c:formatCode>
                <c:ptCount val="3"/>
                <c:pt idx="0">
                  <c:v>2021</c:v>
                </c:pt>
                <c:pt idx="1">
                  <c:v>2022</c:v>
                </c:pt>
                <c:pt idx="2">
                  <c:v>2023</c:v>
                </c:pt>
              </c:numCache>
            </c:numRef>
          </c:cat>
          <c:val>
            <c:numRef>
              <c:f>Feuil1!$E$2:$E$4</c:f>
              <c:numCache>
                <c:formatCode>0%</c:formatCode>
                <c:ptCount val="3"/>
                <c:pt idx="0">
                  <c:v>0</c:v>
                </c:pt>
                <c:pt idx="1">
                  <c:v>0</c:v>
                </c:pt>
                <c:pt idx="2">
                  <c:v>0</c:v>
                </c:pt>
              </c:numCache>
            </c:numRef>
          </c:val>
          <c:extLst>
            <c:ext xmlns:c16="http://schemas.microsoft.com/office/drawing/2014/chart" uri="{C3380CC4-5D6E-409C-BE32-E72D297353CC}">
              <c16:uniqueId val="{00000003-51F6-43F0-9BAE-3EFD86CC66BF}"/>
            </c:ext>
          </c:extLst>
        </c:ser>
        <c:dLbls>
          <c:dLblPos val="outEnd"/>
          <c:showLegendKey val="0"/>
          <c:showVal val="1"/>
          <c:showCatName val="0"/>
          <c:showSerName val="0"/>
          <c:showPercent val="0"/>
          <c:showBubbleSize val="0"/>
        </c:dLbls>
        <c:gapWidth val="182"/>
        <c:axId val="895739704"/>
        <c:axId val="895741864"/>
      </c:barChart>
      <c:catAx>
        <c:axId val="895739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895741864"/>
        <c:crosses val="autoZero"/>
        <c:auto val="1"/>
        <c:lblAlgn val="ctr"/>
        <c:lblOffset val="100"/>
        <c:noMultiLvlLbl val="0"/>
      </c:catAx>
      <c:valAx>
        <c:axId val="895741864"/>
        <c:scaling>
          <c:orientation val="minMax"/>
          <c:max val="0.70000000000000007"/>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895739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862" b="0" i="0" u="none" strike="noStrike" baseline="0">
                <a:effectLst/>
              </a:rPr>
              <a:t>Qualité des informations et renseignements fournis</a:t>
            </a:r>
            <a:endParaRPr lang="en-US"/>
          </a:p>
        </c:rich>
      </c:tx>
      <c:layout>
        <c:manualLayout>
          <c:xMode val="edge"/>
          <c:yMode val="edge"/>
          <c:x val="0.29435167770684967"/>
          <c:y val="0.15613750243004357"/>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3240512873801517"/>
          <c:y val="0.30079751532368187"/>
          <c:w val="0.67434985679312909"/>
          <c:h val="0.66445612743647875"/>
        </c:manualLayout>
      </c:layout>
      <c:doughnutChart>
        <c:varyColors val="1"/>
        <c:ser>
          <c:idx val="0"/>
          <c:order val="0"/>
          <c:tx>
            <c:strRef>
              <c:f>Feuil1!$B$1</c:f>
              <c:strCache>
                <c:ptCount val="1"/>
                <c:pt idx="0">
                  <c:v>Colonne1</c:v>
                </c:pt>
              </c:strCache>
            </c:strRef>
          </c:tx>
          <c:spPr>
            <a:effectLst>
              <a:outerShdw blurRad="50800" dist="50800" dir="5400000" algn="ctr" rotWithShape="0">
                <a:schemeClr val="bg1"/>
              </a:outerShdw>
            </a:effectLst>
          </c:spPr>
          <c:dPt>
            <c:idx val="0"/>
            <c:bubble3D val="0"/>
            <c:spPr>
              <a:solidFill>
                <a:srgbClr val="2F6937"/>
              </a:solidFill>
              <a:ln w="19050">
                <a:solidFill>
                  <a:schemeClr val="lt1"/>
                </a:solidFill>
              </a:ln>
              <a:effectLst>
                <a:outerShdw blurRad="50800" dist="50800" dir="5400000" algn="ctr" rotWithShape="0">
                  <a:schemeClr val="bg1"/>
                </a:outerShdw>
              </a:effectLst>
            </c:spPr>
            <c:extLst>
              <c:ext xmlns:c16="http://schemas.microsoft.com/office/drawing/2014/chart" uri="{C3380CC4-5D6E-409C-BE32-E72D297353CC}">
                <c16:uniqueId val="{00000001-4D78-418E-A7E9-3681CE48F08C}"/>
              </c:ext>
            </c:extLst>
          </c:dPt>
          <c:dPt>
            <c:idx val="1"/>
            <c:bubble3D val="0"/>
            <c:spPr>
              <a:solidFill>
                <a:srgbClr val="5EB34F"/>
              </a:solidFill>
              <a:ln w="19050">
                <a:solidFill>
                  <a:schemeClr val="lt1"/>
                </a:solidFill>
              </a:ln>
              <a:effectLst>
                <a:outerShdw blurRad="50800" dist="50800" dir="5400000" algn="ctr" rotWithShape="0">
                  <a:schemeClr val="bg1"/>
                </a:outerShdw>
              </a:effectLst>
            </c:spPr>
            <c:extLst>
              <c:ext xmlns:c16="http://schemas.microsoft.com/office/drawing/2014/chart" uri="{C3380CC4-5D6E-409C-BE32-E72D297353CC}">
                <c16:uniqueId val="{00000003-4D78-418E-A7E9-3681CE48F08C}"/>
              </c:ext>
            </c:extLst>
          </c:dPt>
          <c:dPt>
            <c:idx val="2"/>
            <c:bubble3D val="0"/>
            <c:spPr>
              <a:solidFill>
                <a:srgbClr val="FED050"/>
              </a:solidFill>
              <a:ln w="19050">
                <a:solidFill>
                  <a:schemeClr val="lt1"/>
                </a:solidFill>
              </a:ln>
              <a:effectLst>
                <a:outerShdw blurRad="50800" dist="50800" dir="5400000" algn="ctr" rotWithShape="0">
                  <a:schemeClr val="bg1"/>
                </a:outerShdw>
              </a:effectLst>
            </c:spPr>
            <c:extLst>
              <c:ext xmlns:c16="http://schemas.microsoft.com/office/drawing/2014/chart" uri="{C3380CC4-5D6E-409C-BE32-E72D297353CC}">
                <c16:uniqueId val="{00000005-4D78-418E-A7E9-3681CE48F08C}"/>
              </c:ext>
            </c:extLst>
          </c:dPt>
          <c:dPt>
            <c:idx val="3"/>
            <c:bubble3D val="0"/>
            <c:spPr>
              <a:solidFill>
                <a:schemeClr val="bg1"/>
              </a:solidFill>
              <a:ln w="19050">
                <a:solidFill>
                  <a:schemeClr val="lt1"/>
                </a:solidFill>
              </a:ln>
              <a:effectLst>
                <a:outerShdw blurRad="50800" dist="50800" dir="5400000" algn="ctr" rotWithShape="0">
                  <a:schemeClr val="bg1"/>
                </a:outerShdw>
              </a:effectLst>
            </c:spPr>
            <c:extLst>
              <c:ext xmlns:c16="http://schemas.microsoft.com/office/drawing/2014/chart" uri="{C3380CC4-5D6E-409C-BE32-E72D297353CC}">
                <c16:uniqueId val="{00000007-4D78-418E-A7E9-3681CE48F08C}"/>
              </c:ext>
            </c:extLst>
          </c:dPt>
          <c:dPt>
            <c:idx val="4"/>
            <c:bubble3D val="0"/>
            <c:spPr>
              <a:solidFill>
                <a:schemeClr val="bg1"/>
              </a:solidFill>
              <a:ln w="19050">
                <a:solidFill>
                  <a:schemeClr val="lt1"/>
                </a:solidFill>
              </a:ln>
              <a:effectLst>
                <a:outerShdw blurRad="50800" dist="50800" dir="5400000" algn="ctr" rotWithShape="0">
                  <a:schemeClr val="bg1"/>
                </a:outerShdw>
              </a:effectLst>
            </c:spPr>
            <c:extLst>
              <c:ext xmlns:c16="http://schemas.microsoft.com/office/drawing/2014/chart" uri="{C3380CC4-5D6E-409C-BE32-E72D297353CC}">
                <c16:uniqueId val="{00000009-4D78-418E-A7E9-3681CE48F08C}"/>
              </c:ext>
            </c:extLst>
          </c:dPt>
          <c:dLbls>
            <c:dLbl>
              <c:idx val="0"/>
              <c:layout>
                <c:manualLayout>
                  <c:x val="1.0368847952955366E-2"/>
                  <c:y val="-2.6699497939066806E-2"/>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Sansation" panose="02000000000000000000" pitchFamily="2" charset="0"/>
                        <a:ea typeface="+mn-ea"/>
                        <a:cs typeface="+mn-cs"/>
                      </a:defRPr>
                    </a:pPr>
                    <a:fld id="{51CAE212-D17D-4BDC-851D-35F6D3996C6A}" type="VALUE">
                      <a:rPr lang="en-US" b="1" smtClean="0">
                        <a:solidFill>
                          <a:schemeClr val="bg1"/>
                        </a:solidFill>
                      </a:rPr>
                      <a:pPr>
                        <a:defRPr sz="2000" b="1">
                          <a:solidFill>
                            <a:schemeClr val="bg1"/>
                          </a:solidFill>
                          <a:latin typeface="Sansation" panose="02000000000000000000" pitchFamily="2" charset="0"/>
                        </a:defRPr>
                      </a:pPr>
                      <a:t>[VALEUR]</a:t>
                    </a:fld>
                    <a:r>
                      <a:rPr lang="en-US" b="1">
                        <a:solidFill>
                          <a:schemeClr val="bg1"/>
                        </a:solidFill>
                      </a:rPr>
                      <a:t> %</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Sansation" panose="02000000000000000000" pitchFamily="2" charset="0"/>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D78-418E-A7E9-3681CE48F08C}"/>
                </c:ext>
              </c:extLst>
            </c:dLbl>
            <c:dLbl>
              <c:idx val="1"/>
              <c:layout>
                <c:manualLayout>
                  <c:x val="-1.4628784357354589E-2"/>
                  <c:y val="-5.6736433120516995E-2"/>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Sansation" panose="02000000000000000000" pitchFamily="2" charset="0"/>
                        <a:ea typeface="+mn-ea"/>
                        <a:cs typeface="+mn-cs"/>
                      </a:defRPr>
                    </a:pPr>
                    <a:fld id="{690125B7-53B3-4ACB-A8D5-53C5564C185C}" type="VALUE">
                      <a:rPr lang="en-US" b="1" smtClean="0">
                        <a:solidFill>
                          <a:schemeClr val="bg1"/>
                        </a:solidFill>
                      </a:rPr>
                      <a:pPr>
                        <a:defRPr sz="2000" b="1">
                          <a:solidFill>
                            <a:schemeClr val="bg1"/>
                          </a:solidFill>
                          <a:latin typeface="Sansation" panose="02000000000000000000" pitchFamily="2" charset="0"/>
                        </a:defRPr>
                      </a:pPr>
                      <a:t>[VALEUR]</a:t>
                    </a:fld>
                    <a:r>
                      <a:rPr lang="en-US" b="1">
                        <a:solidFill>
                          <a:schemeClr val="bg1"/>
                        </a:solidFill>
                      </a:rPr>
                      <a:t> %</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Sansation" panose="02000000000000000000" pitchFamily="2" charset="0"/>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D78-418E-A7E9-3681CE48F08C}"/>
                </c:ext>
              </c:extLst>
            </c:dLbl>
            <c:dLbl>
              <c:idx val="2"/>
              <c:layout>
                <c:manualLayout>
                  <c:x val="0.12855475403725214"/>
                  <c:y val="-4.5031684694452276E-3"/>
                </c:manualLayout>
              </c:layout>
              <c:tx>
                <c:rich>
                  <a:bodyPr rot="0" spcFirstLastPara="1" vertOverflow="ellipsis" vert="horz" wrap="square" lIns="38100" tIns="19050" rIns="38100" bIns="19050" anchor="ctr" anchorCtr="1">
                    <a:spAutoFit/>
                  </a:bodyPr>
                  <a:lstStyle/>
                  <a:p>
                    <a:pPr>
                      <a:defRPr sz="2000" b="1" i="0" u="none" strike="noStrike" kern="1200" baseline="0">
                        <a:solidFill>
                          <a:srgbClr val="FED050"/>
                        </a:solidFill>
                        <a:latin typeface="Sansation" panose="02000000000000000000" pitchFamily="2" charset="0"/>
                        <a:ea typeface="+mn-ea"/>
                        <a:cs typeface="+mn-cs"/>
                      </a:defRPr>
                    </a:pPr>
                    <a:r>
                      <a:rPr lang="en-US" b="1" baseline="0" dirty="0">
                        <a:solidFill>
                          <a:srgbClr val="FED050"/>
                        </a:solidFill>
                      </a:rPr>
                      <a:t>2 %</a:t>
                    </a:r>
                    <a:endParaRPr lang="en-US" b="1" dirty="0">
                      <a:solidFill>
                        <a:srgbClr val="FED050"/>
                      </a:solidFill>
                    </a:endParaRP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FED050"/>
                      </a:solidFill>
                      <a:latin typeface="Sansation" panose="02000000000000000000" pitchFamily="2" charset="0"/>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D78-418E-A7E9-3681CE48F08C}"/>
                </c:ext>
              </c:extLst>
            </c:dLbl>
            <c:dLbl>
              <c:idx val="3"/>
              <c:delete val="1"/>
              <c:extLst>
                <c:ext xmlns:c15="http://schemas.microsoft.com/office/drawing/2012/chart" uri="{CE6537A1-D6FC-4f65-9D91-7224C49458BB}"/>
                <c:ext xmlns:c16="http://schemas.microsoft.com/office/drawing/2014/chart" uri="{C3380CC4-5D6E-409C-BE32-E72D297353CC}">
                  <c16:uniqueId val="{00000007-4D78-418E-A7E9-3681CE48F08C}"/>
                </c:ext>
              </c:extLst>
            </c:dLbl>
            <c:dLbl>
              <c:idx val="4"/>
              <c:delete val="1"/>
              <c:extLst>
                <c:ext xmlns:c15="http://schemas.microsoft.com/office/drawing/2012/chart" uri="{CE6537A1-D6FC-4f65-9D91-7224C49458BB}"/>
                <c:ext xmlns:c16="http://schemas.microsoft.com/office/drawing/2014/chart" uri="{C3380CC4-5D6E-409C-BE32-E72D297353CC}">
                  <c16:uniqueId val="{00000009-4D78-418E-A7E9-3681CE48F08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Sansation" panose="02000000000000000000" pitchFamily="2"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extLst>
          </c:dLbls>
          <c:cat>
            <c:strRef>
              <c:f>Feuil1!$A$2:$A$6</c:f>
              <c:strCache>
                <c:ptCount val="5"/>
                <c:pt idx="0">
                  <c:v>Très satisfaisantes</c:v>
                </c:pt>
                <c:pt idx="1">
                  <c:v>Satisfaisantes</c:v>
                </c:pt>
                <c:pt idx="2">
                  <c:v>Moyennement satisfaisantes</c:v>
                </c:pt>
                <c:pt idx="3">
                  <c:v>Pas du tout satisfaisantes</c:v>
                </c:pt>
                <c:pt idx="4">
                  <c:v>invisible</c:v>
                </c:pt>
              </c:strCache>
            </c:strRef>
          </c:cat>
          <c:val>
            <c:numRef>
              <c:f>Feuil1!$B$2:$B$6</c:f>
              <c:numCache>
                <c:formatCode>General</c:formatCode>
                <c:ptCount val="5"/>
                <c:pt idx="0">
                  <c:v>56</c:v>
                </c:pt>
                <c:pt idx="1">
                  <c:v>42</c:v>
                </c:pt>
                <c:pt idx="2">
                  <c:v>2</c:v>
                </c:pt>
                <c:pt idx="3">
                  <c:v>0</c:v>
                </c:pt>
                <c:pt idx="4">
                  <c:v>100</c:v>
                </c:pt>
              </c:numCache>
            </c:numRef>
          </c:val>
          <c:extLst>
            <c:ext xmlns:c16="http://schemas.microsoft.com/office/drawing/2014/chart" uri="{C3380CC4-5D6E-409C-BE32-E72D297353CC}">
              <c16:uniqueId val="{0000000A-4D78-418E-A7E9-3681CE48F08C}"/>
            </c:ext>
          </c:extLst>
        </c:ser>
        <c:dLbls>
          <c:showLegendKey val="0"/>
          <c:showVal val="0"/>
          <c:showCatName val="0"/>
          <c:showSerName val="0"/>
          <c:showPercent val="0"/>
          <c:showBubbleSize val="0"/>
          <c:showLeaderLines val="0"/>
        </c:dLbls>
        <c:firstSliceAng val="27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862" b="0" i="0" u="none" strike="noStrike" baseline="0">
                <a:effectLst/>
              </a:rPr>
              <a:t>Rapidité/délai de réponse</a:t>
            </a:r>
            <a:endParaRPr lang="en-US"/>
          </a:p>
        </c:rich>
      </c:tx>
      <c:layout>
        <c:manualLayout>
          <c:xMode val="edge"/>
          <c:yMode val="edge"/>
          <c:x val="0.29435167770684967"/>
          <c:y val="0.22200801126771819"/>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0021745686978695"/>
          <c:y val="0.31787505465196786"/>
          <c:w val="0.67434985679312909"/>
          <c:h val="0.66445612743647875"/>
        </c:manualLayout>
      </c:layout>
      <c:doughnutChart>
        <c:varyColors val="1"/>
        <c:ser>
          <c:idx val="0"/>
          <c:order val="0"/>
          <c:tx>
            <c:strRef>
              <c:f>Feuil1!$B$1</c:f>
              <c:strCache>
                <c:ptCount val="1"/>
                <c:pt idx="0">
                  <c:v>Colonne1</c:v>
                </c:pt>
              </c:strCache>
            </c:strRef>
          </c:tx>
          <c:spPr>
            <a:effectLst>
              <a:outerShdw blurRad="50800" dist="50800" dir="5400000" algn="ctr" rotWithShape="0">
                <a:schemeClr val="bg1"/>
              </a:outerShdw>
            </a:effectLst>
          </c:spPr>
          <c:dPt>
            <c:idx val="0"/>
            <c:bubble3D val="0"/>
            <c:spPr>
              <a:solidFill>
                <a:srgbClr val="2F6937"/>
              </a:solidFill>
              <a:ln w="19050">
                <a:solidFill>
                  <a:schemeClr val="lt1"/>
                </a:solidFill>
              </a:ln>
              <a:effectLst>
                <a:outerShdw blurRad="50800" dist="50800" dir="5400000" algn="ctr" rotWithShape="0">
                  <a:schemeClr val="bg1"/>
                </a:outerShdw>
              </a:effectLst>
            </c:spPr>
            <c:extLst>
              <c:ext xmlns:c16="http://schemas.microsoft.com/office/drawing/2014/chart" uri="{C3380CC4-5D6E-409C-BE32-E72D297353CC}">
                <c16:uniqueId val="{00000001-ACAD-450C-9190-B2299EE0075F}"/>
              </c:ext>
            </c:extLst>
          </c:dPt>
          <c:dPt>
            <c:idx val="1"/>
            <c:bubble3D val="0"/>
            <c:spPr>
              <a:solidFill>
                <a:srgbClr val="5EB34F"/>
              </a:solidFill>
              <a:ln w="19050">
                <a:solidFill>
                  <a:schemeClr val="lt1"/>
                </a:solidFill>
              </a:ln>
              <a:effectLst>
                <a:outerShdw blurRad="50800" dist="50800" dir="5400000" algn="ctr" rotWithShape="0">
                  <a:schemeClr val="bg1"/>
                </a:outerShdw>
              </a:effectLst>
            </c:spPr>
            <c:extLst>
              <c:ext xmlns:c16="http://schemas.microsoft.com/office/drawing/2014/chart" uri="{C3380CC4-5D6E-409C-BE32-E72D297353CC}">
                <c16:uniqueId val="{00000003-ACAD-450C-9190-B2299EE0075F}"/>
              </c:ext>
            </c:extLst>
          </c:dPt>
          <c:dPt>
            <c:idx val="2"/>
            <c:bubble3D val="0"/>
            <c:spPr>
              <a:solidFill>
                <a:srgbClr val="FED050"/>
              </a:solidFill>
              <a:ln w="19050">
                <a:solidFill>
                  <a:schemeClr val="lt1"/>
                </a:solidFill>
              </a:ln>
              <a:effectLst>
                <a:outerShdw blurRad="50800" dist="50800" dir="5400000" algn="ctr" rotWithShape="0">
                  <a:schemeClr val="bg1"/>
                </a:outerShdw>
              </a:effectLst>
            </c:spPr>
            <c:extLst>
              <c:ext xmlns:c16="http://schemas.microsoft.com/office/drawing/2014/chart" uri="{C3380CC4-5D6E-409C-BE32-E72D297353CC}">
                <c16:uniqueId val="{00000005-ACAD-450C-9190-B2299EE0075F}"/>
              </c:ext>
            </c:extLst>
          </c:dPt>
          <c:dPt>
            <c:idx val="3"/>
            <c:bubble3D val="0"/>
            <c:spPr>
              <a:solidFill>
                <a:schemeClr val="bg1"/>
              </a:solidFill>
              <a:ln w="19050">
                <a:solidFill>
                  <a:schemeClr val="lt1"/>
                </a:solidFill>
              </a:ln>
              <a:effectLst>
                <a:outerShdw blurRad="50800" dist="50800" dir="5400000" algn="ctr" rotWithShape="0">
                  <a:schemeClr val="bg1"/>
                </a:outerShdw>
              </a:effectLst>
            </c:spPr>
            <c:extLst>
              <c:ext xmlns:c16="http://schemas.microsoft.com/office/drawing/2014/chart" uri="{C3380CC4-5D6E-409C-BE32-E72D297353CC}">
                <c16:uniqueId val="{00000007-ACAD-450C-9190-B2299EE0075F}"/>
              </c:ext>
            </c:extLst>
          </c:dPt>
          <c:dPt>
            <c:idx val="4"/>
            <c:bubble3D val="0"/>
            <c:spPr>
              <a:solidFill>
                <a:schemeClr val="bg1"/>
              </a:solidFill>
              <a:ln w="19050">
                <a:solidFill>
                  <a:schemeClr val="lt1"/>
                </a:solidFill>
              </a:ln>
              <a:effectLst>
                <a:outerShdw blurRad="50800" dist="50800" dir="5400000" algn="ctr" rotWithShape="0">
                  <a:schemeClr val="bg1"/>
                </a:outerShdw>
              </a:effectLst>
            </c:spPr>
            <c:extLst>
              <c:ext xmlns:c16="http://schemas.microsoft.com/office/drawing/2014/chart" uri="{C3380CC4-5D6E-409C-BE32-E72D297353CC}">
                <c16:uniqueId val="{00000009-DE58-4980-B606-E81B42212558}"/>
              </c:ext>
            </c:extLst>
          </c:dPt>
          <c:dLbls>
            <c:dLbl>
              <c:idx val="0"/>
              <c:layout>
                <c:manualLayout>
                  <c:x val="1.0368847952955366E-2"/>
                  <c:y val="-2.6699497939066806E-2"/>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Sansation" panose="02000000000000000000" pitchFamily="2" charset="0"/>
                        <a:ea typeface="+mn-ea"/>
                        <a:cs typeface="+mn-cs"/>
                      </a:defRPr>
                    </a:pPr>
                    <a:fld id="{51CAE212-D17D-4BDC-851D-35F6D3996C6A}" type="VALUE">
                      <a:rPr lang="en-US" b="1" smtClean="0">
                        <a:solidFill>
                          <a:schemeClr val="bg1"/>
                        </a:solidFill>
                      </a:rPr>
                      <a:pPr>
                        <a:defRPr sz="2000" b="1">
                          <a:solidFill>
                            <a:schemeClr val="bg1"/>
                          </a:solidFill>
                          <a:latin typeface="Sansation" panose="02000000000000000000" pitchFamily="2" charset="0"/>
                        </a:defRPr>
                      </a:pPr>
                      <a:t>[VALEUR]</a:t>
                    </a:fld>
                    <a:r>
                      <a:rPr lang="en-US" b="1">
                        <a:solidFill>
                          <a:schemeClr val="bg1"/>
                        </a:solidFill>
                      </a:rPr>
                      <a:t> %</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Sansation" panose="02000000000000000000" pitchFamily="2" charset="0"/>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CAD-450C-9190-B2299EE0075F}"/>
                </c:ext>
              </c:extLst>
            </c:dLbl>
            <c:dLbl>
              <c:idx val="1"/>
              <c:layout>
                <c:manualLayout>
                  <c:x val="-1.4628784357354589E-2"/>
                  <c:y val="-5.6736433120516995E-2"/>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Sansation" panose="02000000000000000000" pitchFamily="2" charset="0"/>
                        <a:ea typeface="+mn-ea"/>
                        <a:cs typeface="+mn-cs"/>
                      </a:defRPr>
                    </a:pPr>
                    <a:fld id="{690125B7-53B3-4ACB-A8D5-53C5564C185C}" type="VALUE">
                      <a:rPr lang="en-US" b="1" smtClean="0">
                        <a:solidFill>
                          <a:schemeClr val="bg1"/>
                        </a:solidFill>
                      </a:rPr>
                      <a:pPr>
                        <a:defRPr sz="2000" b="1">
                          <a:solidFill>
                            <a:schemeClr val="bg1"/>
                          </a:solidFill>
                          <a:latin typeface="Sansation" panose="02000000000000000000" pitchFamily="2" charset="0"/>
                        </a:defRPr>
                      </a:pPr>
                      <a:t>[VALEUR]</a:t>
                    </a:fld>
                    <a:r>
                      <a:rPr lang="en-US" b="1">
                        <a:solidFill>
                          <a:schemeClr val="bg1"/>
                        </a:solidFill>
                      </a:rPr>
                      <a:t> %</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Sansation" panose="02000000000000000000" pitchFamily="2" charset="0"/>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CAD-450C-9190-B2299EE0075F}"/>
                </c:ext>
              </c:extLst>
            </c:dLbl>
            <c:dLbl>
              <c:idx val="2"/>
              <c:layout>
                <c:manualLayout>
                  <c:x val="0.14588657735091368"/>
                  <c:y val="5.2554254324324945E-3"/>
                </c:manualLayout>
              </c:layout>
              <c:tx>
                <c:rich>
                  <a:bodyPr rot="0" spcFirstLastPara="1" vertOverflow="ellipsis" vert="horz" wrap="square" lIns="38100" tIns="19050" rIns="38100" bIns="19050" anchor="ctr" anchorCtr="1">
                    <a:spAutoFit/>
                  </a:bodyPr>
                  <a:lstStyle/>
                  <a:p>
                    <a:pPr>
                      <a:defRPr sz="2000" b="1" i="0" u="none" strike="noStrike" kern="1200" baseline="0">
                        <a:solidFill>
                          <a:srgbClr val="FED050"/>
                        </a:solidFill>
                        <a:latin typeface="Sansation" panose="02000000000000000000" pitchFamily="2" charset="0"/>
                        <a:ea typeface="+mn-ea"/>
                        <a:cs typeface="+mn-cs"/>
                      </a:defRPr>
                    </a:pPr>
                    <a:r>
                      <a:rPr lang="en-US" b="1" baseline="0" dirty="0">
                        <a:solidFill>
                          <a:srgbClr val="FED050"/>
                        </a:solidFill>
                      </a:rPr>
                      <a:t>4 %</a:t>
                    </a:r>
                    <a:endParaRPr lang="en-US" b="1" dirty="0">
                      <a:solidFill>
                        <a:srgbClr val="FED050"/>
                      </a:solidFill>
                    </a:endParaRP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FED050"/>
                      </a:solidFill>
                      <a:latin typeface="Sansation" panose="02000000000000000000" pitchFamily="2" charset="0"/>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CAD-450C-9190-B2299EE0075F}"/>
                </c:ext>
              </c:extLst>
            </c:dLbl>
            <c:dLbl>
              <c:idx val="3"/>
              <c:delete val="1"/>
              <c:extLst>
                <c:ext xmlns:c15="http://schemas.microsoft.com/office/drawing/2012/chart" uri="{CE6537A1-D6FC-4f65-9D91-7224C49458BB}"/>
                <c:ext xmlns:c16="http://schemas.microsoft.com/office/drawing/2014/chart" uri="{C3380CC4-5D6E-409C-BE32-E72D297353CC}">
                  <c16:uniqueId val="{00000007-ACAD-450C-9190-B2299EE0075F}"/>
                </c:ext>
              </c:extLst>
            </c:dLbl>
            <c:dLbl>
              <c:idx val="4"/>
              <c:delete val="1"/>
              <c:extLst>
                <c:ext xmlns:c15="http://schemas.microsoft.com/office/drawing/2012/chart" uri="{CE6537A1-D6FC-4f65-9D91-7224C49458BB}"/>
                <c:ext xmlns:c16="http://schemas.microsoft.com/office/drawing/2014/chart" uri="{C3380CC4-5D6E-409C-BE32-E72D297353CC}">
                  <c16:uniqueId val="{00000009-DE58-4980-B606-E81B42212558}"/>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Sansation" panose="02000000000000000000" pitchFamily="2"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extLst>
          </c:dLbls>
          <c:cat>
            <c:strRef>
              <c:f>Feuil1!$A$2:$A$6</c:f>
              <c:strCache>
                <c:ptCount val="5"/>
                <c:pt idx="0">
                  <c:v>Très satisfaisantes</c:v>
                </c:pt>
                <c:pt idx="1">
                  <c:v>Satisfaisantes</c:v>
                </c:pt>
                <c:pt idx="2">
                  <c:v>Moyennement satisfaisantes</c:v>
                </c:pt>
                <c:pt idx="3">
                  <c:v>Pas du tout satisfaisantes</c:v>
                </c:pt>
                <c:pt idx="4">
                  <c:v>invisible</c:v>
                </c:pt>
              </c:strCache>
            </c:strRef>
          </c:cat>
          <c:val>
            <c:numRef>
              <c:f>Feuil1!$B$2:$B$6</c:f>
              <c:numCache>
                <c:formatCode>General</c:formatCode>
                <c:ptCount val="5"/>
                <c:pt idx="0">
                  <c:v>55</c:v>
                </c:pt>
                <c:pt idx="1">
                  <c:v>41</c:v>
                </c:pt>
                <c:pt idx="2">
                  <c:v>4</c:v>
                </c:pt>
                <c:pt idx="3">
                  <c:v>0</c:v>
                </c:pt>
                <c:pt idx="4">
                  <c:v>100</c:v>
                </c:pt>
              </c:numCache>
            </c:numRef>
          </c:val>
          <c:extLst>
            <c:ext xmlns:c16="http://schemas.microsoft.com/office/drawing/2014/chart" uri="{C3380CC4-5D6E-409C-BE32-E72D297353CC}">
              <c16:uniqueId val="{00000008-ACAD-450C-9190-B2299EE0075F}"/>
            </c:ext>
          </c:extLst>
        </c:ser>
        <c:dLbls>
          <c:showLegendKey val="0"/>
          <c:showVal val="0"/>
          <c:showCatName val="0"/>
          <c:showSerName val="0"/>
          <c:showPercent val="0"/>
          <c:showBubbleSize val="0"/>
          <c:showLeaderLines val="0"/>
        </c:dLbls>
        <c:firstSliceAng val="27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dirty="0"/>
              <a:t>Evolution sur 3 ans</a:t>
            </a:r>
          </a:p>
          <a:p>
            <a:pPr>
              <a:defRPr/>
            </a:pPr>
            <a:r>
              <a:rPr lang="fr-FR" sz="1600" dirty="0"/>
              <a:t>Rapidité/délai</a:t>
            </a:r>
            <a:r>
              <a:rPr lang="fr-FR" sz="1600" baseline="0" dirty="0"/>
              <a:t> de réponses</a:t>
            </a:r>
            <a:endParaRPr lang="fr-FR" sz="16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tx>
            <c:strRef>
              <c:f>Feuil1!$B$1</c:f>
              <c:strCache>
                <c:ptCount val="1"/>
                <c:pt idx="0">
                  <c:v>Très satisfaisants</c:v>
                </c:pt>
              </c:strCache>
            </c:strRef>
          </c:tx>
          <c:spPr>
            <a:solidFill>
              <a:srgbClr val="2F69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0.66</c:v>
                </c:pt>
                <c:pt idx="1">
                  <c:v>0.53</c:v>
                </c:pt>
                <c:pt idx="2">
                  <c:v>0.55000000000000004</c:v>
                </c:pt>
              </c:numCache>
            </c:numRef>
          </c:val>
          <c:extLst>
            <c:ext xmlns:c16="http://schemas.microsoft.com/office/drawing/2014/chart" uri="{C3380CC4-5D6E-409C-BE32-E72D297353CC}">
              <c16:uniqueId val="{00000000-7A0D-43AD-8AAF-812D30A279DC}"/>
            </c:ext>
          </c:extLst>
        </c:ser>
        <c:ser>
          <c:idx val="1"/>
          <c:order val="1"/>
          <c:tx>
            <c:strRef>
              <c:f>Feuil1!$C$1</c:f>
              <c:strCache>
                <c:ptCount val="1"/>
                <c:pt idx="0">
                  <c:v>Satisfaisants</c:v>
                </c:pt>
              </c:strCache>
            </c:strRef>
          </c:tx>
          <c:spPr>
            <a:solidFill>
              <a:srgbClr val="58AC4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Feuil1!$C$2:$C$4</c:f>
              <c:numCache>
                <c:formatCode>0%</c:formatCode>
                <c:ptCount val="3"/>
                <c:pt idx="0">
                  <c:v>0.3</c:v>
                </c:pt>
                <c:pt idx="1">
                  <c:v>0.42</c:v>
                </c:pt>
                <c:pt idx="2">
                  <c:v>0.41</c:v>
                </c:pt>
              </c:numCache>
            </c:numRef>
          </c:val>
          <c:extLst>
            <c:ext xmlns:c16="http://schemas.microsoft.com/office/drawing/2014/chart" uri="{C3380CC4-5D6E-409C-BE32-E72D297353CC}">
              <c16:uniqueId val="{00000001-7A0D-43AD-8AAF-812D30A279DC}"/>
            </c:ext>
          </c:extLst>
        </c:ser>
        <c:ser>
          <c:idx val="2"/>
          <c:order val="2"/>
          <c:tx>
            <c:strRef>
              <c:f>Feuil1!$D$1</c:f>
              <c:strCache>
                <c:ptCount val="1"/>
                <c:pt idx="0">
                  <c:v>Moyennement satisfaisants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Feuil1!$D$2:$D$4</c:f>
              <c:numCache>
                <c:formatCode>0%</c:formatCode>
                <c:ptCount val="3"/>
                <c:pt idx="0">
                  <c:v>0.04</c:v>
                </c:pt>
                <c:pt idx="1">
                  <c:v>0.05</c:v>
                </c:pt>
                <c:pt idx="2">
                  <c:v>0.04</c:v>
                </c:pt>
              </c:numCache>
            </c:numRef>
          </c:val>
          <c:extLst>
            <c:ext xmlns:c16="http://schemas.microsoft.com/office/drawing/2014/chart" uri="{C3380CC4-5D6E-409C-BE32-E72D297353CC}">
              <c16:uniqueId val="{00000002-7A0D-43AD-8AAF-812D30A279DC}"/>
            </c:ext>
          </c:extLst>
        </c:ser>
        <c:ser>
          <c:idx val="3"/>
          <c:order val="3"/>
          <c:tx>
            <c:strRef>
              <c:f>Feuil1!$E$1</c:f>
              <c:strCache>
                <c:ptCount val="1"/>
                <c:pt idx="0">
                  <c:v>Pas du tout satisfaisants</c:v>
                </c:pt>
              </c:strCache>
            </c:strRef>
          </c:tx>
          <c:spPr>
            <a:solidFill>
              <a:schemeClr val="accent4"/>
            </a:solidFill>
            <a:ln>
              <a:noFill/>
            </a:ln>
            <a:effectLst/>
          </c:spPr>
          <c:invertIfNegative val="0"/>
          <c:dLbls>
            <c:delete val="1"/>
          </c:dLbls>
          <c:cat>
            <c:numRef>
              <c:f>Feuil1!$A$2:$A$4</c:f>
              <c:numCache>
                <c:formatCode>General</c:formatCode>
                <c:ptCount val="3"/>
                <c:pt idx="0">
                  <c:v>2021</c:v>
                </c:pt>
                <c:pt idx="1">
                  <c:v>2022</c:v>
                </c:pt>
                <c:pt idx="2">
                  <c:v>2023</c:v>
                </c:pt>
              </c:numCache>
            </c:numRef>
          </c:cat>
          <c:val>
            <c:numRef>
              <c:f>Feuil1!$E$2:$E$4</c:f>
              <c:numCache>
                <c:formatCode>0%</c:formatCode>
                <c:ptCount val="3"/>
                <c:pt idx="0">
                  <c:v>0</c:v>
                </c:pt>
                <c:pt idx="1">
                  <c:v>0</c:v>
                </c:pt>
                <c:pt idx="2">
                  <c:v>0</c:v>
                </c:pt>
              </c:numCache>
            </c:numRef>
          </c:val>
          <c:extLst>
            <c:ext xmlns:c16="http://schemas.microsoft.com/office/drawing/2014/chart" uri="{C3380CC4-5D6E-409C-BE32-E72D297353CC}">
              <c16:uniqueId val="{00000003-7A0D-43AD-8AAF-812D30A279DC}"/>
            </c:ext>
          </c:extLst>
        </c:ser>
        <c:dLbls>
          <c:dLblPos val="outEnd"/>
          <c:showLegendKey val="0"/>
          <c:showVal val="1"/>
          <c:showCatName val="0"/>
          <c:showSerName val="0"/>
          <c:showPercent val="0"/>
          <c:showBubbleSize val="0"/>
        </c:dLbls>
        <c:gapWidth val="182"/>
        <c:axId val="895739704"/>
        <c:axId val="895741864"/>
      </c:barChart>
      <c:catAx>
        <c:axId val="895739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895741864"/>
        <c:crosses val="autoZero"/>
        <c:auto val="1"/>
        <c:lblAlgn val="ctr"/>
        <c:lblOffset val="100"/>
        <c:noMultiLvlLbl val="0"/>
      </c:catAx>
      <c:valAx>
        <c:axId val="895741864"/>
        <c:scaling>
          <c:orientation val="minMax"/>
          <c:max val="0.70000000000000007"/>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895739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dirty="0"/>
              <a:t>Evolution sur 3 ans</a:t>
            </a:r>
          </a:p>
          <a:p>
            <a:pPr>
              <a:defRPr/>
            </a:pPr>
            <a:r>
              <a:rPr lang="fr-FR" sz="1600" dirty="0"/>
              <a:t>Qualité des informations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tx>
            <c:strRef>
              <c:f>Feuil1!$B$1</c:f>
              <c:strCache>
                <c:ptCount val="1"/>
                <c:pt idx="0">
                  <c:v>Très satisfaisants</c:v>
                </c:pt>
              </c:strCache>
            </c:strRef>
          </c:tx>
          <c:spPr>
            <a:solidFill>
              <a:srgbClr val="2F69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0.54</c:v>
                </c:pt>
                <c:pt idx="1">
                  <c:v>0.59</c:v>
                </c:pt>
                <c:pt idx="2">
                  <c:v>0.56000000000000005</c:v>
                </c:pt>
              </c:numCache>
            </c:numRef>
          </c:val>
          <c:extLst>
            <c:ext xmlns:c16="http://schemas.microsoft.com/office/drawing/2014/chart" uri="{C3380CC4-5D6E-409C-BE32-E72D297353CC}">
              <c16:uniqueId val="{00000000-A359-41D6-A7CC-13742AB6FC35}"/>
            </c:ext>
          </c:extLst>
        </c:ser>
        <c:ser>
          <c:idx val="1"/>
          <c:order val="1"/>
          <c:tx>
            <c:strRef>
              <c:f>Feuil1!$C$1</c:f>
              <c:strCache>
                <c:ptCount val="1"/>
                <c:pt idx="0">
                  <c:v>Satisfaisants</c:v>
                </c:pt>
              </c:strCache>
            </c:strRef>
          </c:tx>
          <c:spPr>
            <a:solidFill>
              <a:srgbClr val="58AC4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Feuil1!$C$2:$C$4</c:f>
              <c:numCache>
                <c:formatCode>0%</c:formatCode>
                <c:ptCount val="3"/>
                <c:pt idx="0">
                  <c:v>0.42</c:v>
                </c:pt>
                <c:pt idx="1">
                  <c:v>0.36</c:v>
                </c:pt>
                <c:pt idx="2">
                  <c:v>0.42</c:v>
                </c:pt>
              </c:numCache>
            </c:numRef>
          </c:val>
          <c:extLst>
            <c:ext xmlns:c16="http://schemas.microsoft.com/office/drawing/2014/chart" uri="{C3380CC4-5D6E-409C-BE32-E72D297353CC}">
              <c16:uniqueId val="{00000001-A359-41D6-A7CC-13742AB6FC35}"/>
            </c:ext>
          </c:extLst>
        </c:ser>
        <c:ser>
          <c:idx val="2"/>
          <c:order val="2"/>
          <c:tx>
            <c:strRef>
              <c:f>Feuil1!$D$1</c:f>
              <c:strCache>
                <c:ptCount val="1"/>
                <c:pt idx="0">
                  <c:v>Moyennement satisfaisants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Feuil1!$D$2:$D$4</c:f>
              <c:numCache>
                <c:formatCode>0%</c:formatCode>
                <c:ptCount val="3"/>
                <c:pt idx="0">
                  <c:v>0.04</c:v>
                </c:pt>
                <c:pt idx="1">
                  <c:v>0.04</c:v>
                </c:pt>
                <c:pt idx="2">
                  <c:v>0.02</c:v>
                </c:pt>
              </c:numCache>
            </c:numRef>
          </c:val>
          <c:extLst>
            <c:ext xmlns:c16="http://schemas.microsoft.com/office/drawing/2014/chart" uri="{C3380CC4-5D6E-409C-BE32-E72D297353CC}">
              <c16:uniqueId val="{00000002-A359-41D6-A7CC-13742AB6FC35}"/>
            </c:ext>
          </c:extLst>
        </c:ser>
        <c:ser>
          <c:idx val="3"/>
          <c:order val="3"/>
          <c:tx>
            <c:strRef>
              <c:f>Feuil1!$E$1</c:f>
              <c:strCache>
                <c:ptCount val="1"/>
                <c:pt idx="0">
                  <c:v>Pas du tout satisfaisants</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A359-41D6-A7CC-13742AB6FC35}"/>
                </c:ext>
              </c:extLst>
            </c:dLbl>
            <c:dLbl>
              <c:idx val="2"/>
              <c:delete val="1"/>
              <c:extLst>
                <c:ext xmlns:c15="http://schemas.microsoft.com/office/drawing/2012/chart" uri="{CE6537A1-D6FC-4f65-9D91-7224C49458BB}"/>
                <c:ext xmlns:c16="http://schemas.microsoft.com/office/drawing/2014/chart" uri="{C3380CC4-5D6E-409C-BE32-E72D297353CC}">
                  <c16:uniqueId val="{00000004-A359-41D6-A7CC-13742AB6FC3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Feuil1!$E$2:$E$4</c:f>
              <c:numCache>
                <c:formatCode>0%</c:formatCode>
                <c:ptCount val="3"/>
                <c:pt idx="0">
                  <c:v>0</c:v>
                </c:pt>
                <c:pt idx="1">
                  <c:v>0.01</c:v>
                </c:pt>
                <c:pt idx="2">
                  <c:v>0</c:v>
                </c:pt>
              </c:numCache>
            </c:numRef>
          </c:val>
          <c:extLst>
            <c:ext xmlns:c16="http://schemas.microsoft.com/office/drawing/2014/chart" uri="{C3380CC4-5D6E-409C-BE32-E72D297353CC}">
              <c16:uniqueId val="{00000003-A359-41D6-A7CC-13742AB6FC35}"/>
            </c:ext>
          </c:extLst>
        </c:ser>
        <c:dLbls>
          <c:dLblPos val="outEnd"/>
          <c:showLegendKey val="0"/>
          <c:showVal val="1"/>
          <c:showCatName val="0"/>
          <c:showSerName val="0"/>
          <c:showPercent val="0"/>
          <c:showBubbleSize val="0"/>
        </c:dLbls>
        <c:gapWidth val="182"/>
        <c:axId val="895739704"/>
        <c:axId val="895741864"/>
      </c:barChart>
      <c:catAx>
        <c:axId val="895739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895741864"/>
        <c:crosses val="autoZero"/>
        <c:auto val="1"/>
        <c:lblAlgn val="ctr"/>
        <c:lblOffset val="100"/>
        <c:noMultiLvlLbl val="0"/>
      </c:catAx>
      <c:valAx>
        <c:axId val="895741864"/>
        <c:scaling>
          <c:orientation val="minMax"/>
          <c:max val="0.70000000000000007"/>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895739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Ventes</c:v>
                </c:pt>
              </c:strCache>
            </c:strRef>
          </c:tx>
          <c:spPr>
            <a:solidFill>
              <a:srgbClr val="2F6937"/>
            </a:solidFill>
          </c:spPr>
          <c:explosion val="7"/>
          <c:dPt>
            <c:idx val="0"/>
            <c:bubble3D val="0"/>
            <c:spPr>
              <a:solidFill>
                <a:srgbClr val="2F6937"/>
              </a:solidFill>
              <a:ln w="19050">
                <a:solidFill>
                  <a:schemeClr val="lt1"/>
                </a:solidFill>
              </a:ln>
              <a:effectLst/>
            </c:spPr>
            <c:extLst>
              <c:ext xmlns:c16="http://schemas.microsoft.com/office/drawing/2014/chart" uri="{C3380CC4-5D6E-409C-BE32-E72D297353CC}">
                <c16:uniqueId val="{00000004-8C48-4960-8812-FC32EEF6D4FF}"/>
              </c:ext>
            </c:extLst>
          </c:dPt>
          <c:dPt>
            <c:idx val="1"/>
            <c:bubble3D val="0"/>
            <c:spPr>
              <a:solidFill>
                <a:srgbClr val="58AC4A"/>
              </a:solidFill>
              <a:ln w="19050">
                <a:solidFill>
                  <a:schemeClr val="lt1"/>
                </a:solidFill>
              </a:ln>
              <a:effectLst/>
            </c:spPr>
            <c:extLst>
              <c:ext xmlns:c16="http://schemas.microsoft.com/office/drawing/2014/chart" uri="{C3380CC4-5D6E-409C-BE32-E72D297353CC}">
                <c16:uniqueId val="{00000002-8C48-4960-8812-FC32EEF6D4FF}"/>
              </c:ext>
            </c:extLst>
          </c:dPt>
          <c:dPt>
            <c:idx val="2"/>
            <c:bubble3D val="0"/>
            <c:spPr>
              <a:solidFill>
                <a:srgbClr val="FED050"/>
              </a:solidFill>
              <a:ln w="19050">
                <a:solidFill>
                  <a:schemeClr val="lt1"/>
                </a:solidFill>
              </a:ln>
              <a:effectLst/>
            </c:spPr>
            <c:extLst>
              <c:ext xmlns:c16="http://schemas.microsoft.com/office/drawing/2014/chart" uri="{C3380CC4-5D6E-409C-BE32-E72D297353CC}">
                <c16:uniqueId val="{00000003-8C48-4960-8812-FC32EEF6D4FF}"/>
              </c:ext>
            </c:extLst>
          </c:dPt>
          <c:dPt>
            <c:idx val="3"/>
            <c:bubble3D val="0"/>
            <c:spPr>
              <a:solidFill>
                <a:srgbClr val="C24A32"/>
              </a:solidFill>
              <a:ln w="19050">
                <a:solidFill>
                  <a:schemeClr val="lt1"/>
                </a:solidFill>
              </a:ln>
              <a:effectLst/>
            </c:spPr>
            <c:extLst>
              <c:ext xmlns:c16="http://schemas.microsoft.com/office/drawing/2014/chart" uri="{C3380CC4-5D6E-409C-BE32-E72D297353CC}">
                <c16:uniqueId val="{00000007-768F-4AC2-9D40-A75FB7A7F707}"/>
              </c:ext>
            </c:extLst>
          </c:dPt>
          <c:dLbls>
            <c:dLbl>
              <c:idx val="0"/>
              <c:layout>
                <c:manualLayout>
                  <c:x val="-0.15135474588459297"/>
                  <c:y val="4.9648917092300772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C48-4960-8812-FC32EEF6D4FF}"/>
                </c:ext>
              </c:extLst>
            </c:dLbl>
            <c:dLbl>
              <c:idx val="1"/>
              <c:layout>
                <c:manualLayout>
                  <c:x val="0.14885597623272581"/>
                  <c:y val="-9.8383000978746304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48-4960-8812-FC32EEF6D4FF}"/>
                </c:ext>
              </c:extLst>
            </c:dLbl>
            <c:dLbl>
              <c:idx val="2"/>
              <c:layout>
                <c:manualLayout>
                  <c:x val="2.0367483728442243E-2"/>
                  <c:y val="9.061360244189450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r>
                      <a:rPr lang="en-US" dirty="0"/>
                      <a:t>4 %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C48-4960-8812-FC32EEF6D4F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Très efficace</c:v>
                </c:pt>
                <c:pt idx="1">
                  <c:v>Efficace</c:v>
                </c:pt>
                <c:pt idx="2">
                  <c:v>Moyennement efficace</c:v>
                </c:pt>
                <c:pt idx="3">
                  <c:v>Pas du tout efficace</c:v>
                </c:pt>
              </c:strCache>
            </c:strRef>
          </c:cat>
          <c:val>
            <c:numRef>
              <c:f>Feuil1!$B$2:$B$5</c:f>
              <c:numCache>
                <c:formatCode>0%</c:formatCode>
                <c:ptCount val="4"/>
                <c:pt idx="0">
                  <c:v>0.4</c:v>
                </c:pt>
                <c:pt idx="1">
                  <c:v>0.56000000000000005</c:v>
                </c:pt>
                <c:pt idx="2">
                  <c:v>0.04</c:v>
                </c:pt>
                <c:pt idx="3">
                  <c:v>0</c:v>
                </c:pt>
              </c:numCache>
            </c:numRef>
          </c:val>
          <c:extLst>
            <c:ext xmlns:c16="http://schemas.microsoft.com/office/drawing/2014/chart" uri="{C3380CC4-5D6E-409C-BE32-E72D297353CC}">
              <c16:uniqueId val="{00000000-8C48-4960-8812-FC32EEF6D4FF}"/>
            </c:ext>
          </c:extLst>
        </c:ser>
        <c:dLbls>
          <c:showLegendKey val="0"/>
          <c:showVal val="0"/>
          <c:showCatName val="0"/>
          <c:showSerName val="0"/>
          <c:showPercent val="0"/>
          <c:showBubbleSize val="0"/>
          <c:showLeaderLines val="1"/>
        </c:dLbls>
        <c:firstSliceAng val="0"/>
      </c:pieChart>
      <c:spPr>
        <a:noFill/>
        <a:ln>
          <a:noFill/>
        </a:ln>
        <a:effectLst>
          <a:softEdge rad="304800"/>
        </a:effectLst>
      </c:spPr>
    </c:plotArea>
    <c:legend>
      <c:legendPos val="b"/>
      <c:layout>
        <c:manualLayout>
          <c:xMode val="edge"/>
          <c:yMode val="edge"/>
          <c:x val="0"/>
          <c:y val="0.8536580169674407"/>
          <c:w val="1"/>
          <c:h val="0.1304263916430195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dirty="0"/>
              <a:t>Evolution sur 3 ans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tx>
            <c:strRef>
              <c:f>Feuil1!$B$1</c:f>
              <c:strCache>
                <c:ptCount val="1"/>
                <c:pt idx="0">
                  <c:v>Très satisfaisants</c:v>
                </c:pt>
              </c:strCache>
            </c:strRef>
          </c:tx>
          <c:spPr>
            <a:solidFill>
              <a:srgbClr val="2F69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0.61</c:v>
                </c:pt>
                <c:pt idx="1">
                  <c:v>0.51</c:v>
                </c:pt>
                <c:pt idx="2">
                  <c:v>0.53</c:v>
                </c:pt>
              </c:numCache>
            </c:numRef>
          </c:val>
          <c:extLst>
            <c:ext xmlns:c16="http://schemas.microsoft.com/office/drawing/2014/chart" uri="{C3380CC4-5D6E-409C-BE32-E72D297353CC}">
              <c16:uniqueId val="{00000000-2BFD-412F-8546-BD45A19E29E1}"/>
            </c:ext>
          </c:extLst>
        </c:ser>
        <c:ser>
          <c:idx val="1"/>
          <c:order val="1"/>
          <c:tx>
            <c:strRef>
              <c:f>Feuil1!$C$1</c:f>
              <c:strCache>
                <c:ptCount val="1"/>
                <c:pt idx="0">
                  <c:v>Satisfaisants</c:v>
                </c:pt>
              </c:strCache>
            </c:strRef>
          </c:tx>
          <c:spPr>
            <a:solidFill>
              <a:srgbClr val="58AC4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Feuil1!$C$2:$C$4</c:f>
              <c:numCache>
                <c:formatCode>0%</c:formatCode>
                <c:ptCount val="3"/>
                <c:pt idx="0">
                  <c:v>0.31</c:v>
                </c:pt>
                <c:pt idx="1">
                  <c:v>0.48</c:v>
                </c:pt>
                <c:pt idx="2">
                  <c:v>0.42</c:v>
                </c:pt>
              </c:numCache>
            </c:numRef>
          </c:val>
          <c:extLst>
            <c:ext xmlns:c16="http://schemas.microsoft.com/office/drawing/2014/chart" uri="{C3380CC4-5D6E-409C-BE32-E72D297353CC}">
              <c16:uniqueId val="{00000001-2BFD-412F-8546-BD45A19E29E1}"/>
            </c:ext>
          </c:extLst>
        </c:ser>
        <c:ser>
          <c:idx val="2"/>
          <c:order val="2"/>
          <c:tx>
            <c:strRef>
              <c:f>Feuil1!$D$1</c:f>
              <c:strCache>
                <c:ptCount val="1"/>
                <c:pt idx="0">
                  <c:v>Moyennement satisfaisants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Feuil1!$D$2:$D$4</c:f>
              <c:numCache>
                <c:formatCode>0%</c:formatCode>
                <c:ptCount val="3"/>
                <c:pt idx="0">
                  <c:v>0.08</c:v>
                </c:pt>
                <c:pt idx="1">
                  <c:v>0.01</c:v>
                </c:pt>
                <c:pt idx="2">
                  <c:v>0.05</c:v>
                </c:pt>
              </c:numCache>
            </c:numRef>
          </c:val>
          <c:extLst>
            <c:ext xmlns:c16="http://schemas.microsoft.com/office/drawing/2014/chart" uri="{C3380CC4-5D6E-409C-BE32-E72D297353CC}">
              <c16:uniqueId val="{00000002-2BFD-412F-8546-BD45A19E29E1}"/>
            </c:ext>
          </c:extLst>
        </c:ser>
        <c:ser>
          <c:idx val="3"/>
          <c:order val="3"/>
          <c:tx>
            <c:strRef>
              <c:f>Feuil1!$E$1</c:f>
              <c:strCache>
                <c:ptCount val="1"/>
                <c:pt idx="0">
                  <c:v>Pas du tout satisfaisants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Feuil1!$E$2:$E$4</c:f>
              <c:numCache>
                <c:formatCode>General</c:formatCode>
                <c:ptCount val="3"/>
              </c:numCache>
            </c:numRef>
          </c:val>
          <c:extLst>
            <c:ext xmlns:c16="http://schemas.microsoft.com/office/drawing/2014/chart" uri="{C3380CC4-5D6E-409C-BE32-E72D297353CC}">
              <c16:uniqueId val="{00000003-2BFD-412F-8546-BD45A19E29E1}"/>
            </c:ext>
          </c:extLst>
        </c:ser>
        <c:dLbls>
          <c:dLblPos val="outEnd"/>
          <c:showLegendKey val="0"/>
          <c:showVal val="1"/>
          <c:showCatName val="0"/>
          <c:showSerName val="0"/>
          <c:showPercent val="0"/>
          <c:showBubbleSize val="0"/>
        </c:dLbls>
        <c:gapWidth val="182"/>
        <c:axId val="895739704"/>
        <c:axId val="895741864"/>
      </c:barChart>
      <c:catAx>
        <c:axId val="895739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895741864"/>
        <c:crosses val="autoZero"/>
        <c:auto val="1"/>
        <c:lblAlgn val="ctr"/>
        <c:lblOffset val="100"/>
        <c:noMultiLvlLbl val="0"/>
      </c:catAx>
      <c:valAx>
        <c:axId val="895741864"/>
        <c:scaling>
          <c:orientation val="minMax"/>
          <c:max val="0.70000000000000007"/>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895739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a:softEdge rad="304800"/>
        </a:effectLst>
      </c:spPr>
    </c:plotArea>
    <c:legend>
      <c:legendPos val="b"/>
      <c:layout>
        <c:manualLayout>
          <c:xMode val="edge"/>
          <c:yMode val="edge"/>
          <c:x val="0"/>
          <c:y val="0.8536580169674407"/>
          <c:w val="1"/>
          <c:h val="0.1304263916430195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a:t>Evolution sur 3 ans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8.0624148802868625E-2"/>
          <c:y val="0.10899517066669639"/>
          <c:w val="0.87827272549435587"/>
          <c:h val="0.71718249538983025"/>
        </c:manualLayout>
      </c:layout>
      <c:barChart>
        <c:barDir val="bar"/>
        <c:grouping val="clustered"/>
        <c:varyColors val="0"/>
        <c:ser>
          <c:idx val="0"/>
          <c:order val="0"/>
          <c:tx>
            <c:strRef>
              <c:f>Feuil1!$B$1</c:f>
              <c:strCache>
                <c:ptCount val="1"/>
                <c:pt idx="0">
                  <c:v>Très efficace</c:v>
                </c:pt>
              </c:strCache>
            </c:strRef>
          </c:tx>
          <c:spPr>
            <a:solidFill>
              <a:srgbClr val="2F69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0.51</c:v>
                </c:pt>
                <c:pt idx="1">
                  <c:v>0.56000000000000005</c:v>
                </c:pt>
                <c:pt idx="2">
                  <c:v>0.56000000000000005</c:v>
                </c:pt>
              </c:numCache>
            </c:numRef>
          </c:val>
          <c:extLst>
            <c:ext xmlns:c16="http://schemas.microsoft.com/office/drawing/2014/chart" uri="{C3380CC4-5D6E-409C-BE32-E72D297353CC}">
              <c16:uniqueId val="{00000000-01A0-41D3-9A68-98C2A87C3918}"/>
            </c:ext>
          </c:extLst>
        </c:ser>
        <c:ser>
          <c:idx val="1"/>
          <c:order val="1"/>
          <c:tx>
            <c:strRef>
              <c:f>Feuil1!$C$1</c:f>
              <c:strCache>
                <c:ptCount val="1"/>
                <c:pt idx="0">
                  <c:v>Efficace</c:v>
                </c:pt>
              </c:strCache>
            </c:strRef>
          </c:tx>
          <c:spPr>
            <a:solidFill>
              <a:srgbClr val="58AC4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Feuil1!$C$2:$C$4</c:f>
              <c:numCache>
                <c:formatCode>0%</c:formatCode>
                <c:ptCount val="3"/>
                <c:pt idx="0">
                  <c:v>0.43</c:v>
                </c:pt>
                <c:pt idx="1">
                  <c:v>0.39</c:v>
                </c:pt>
                <c:pt idx="2">
                  <c:v>0.4</c:v>
                </c:pt>
              </c:numCache>
            </c:numRef>
          </c:val>
          <c:extLst>
            <c:ext xmlns:c16="http://schemas.microsoft.com/office/drawing/2014/chart" uri="{C3380CC4-5D6E-409C-BE32-E72D297353CC}">
              <c16:uniqueId val="{00000001-01A0-41D3-9A68-98C2A87C3918}"/>
            </c:ext>
          </c:extLst>
        </c:ser>
        <c:ser>
          <c:idx val="2"/>
          <c:order val="2"/>
          <c:tx>
            <c:strRef>
              <c:f>Feuil1!$D$1</c:f>
              <c:strCache>
                <c:ptCount val="1"/>
                <c:pt idx="0">
                  <c:v>Moyennement efficace satisfaisants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Feuil1!$D$2:$D$4</c:f>
              <c:numCache>
                <c:formatCode>0%</c:formatCode>
                <c:ptCount val="3"/>
                <c:pt idx="0">
                  <c:v>0.06</c:v>
                </c:pt>
                <c:pt idx="1">
                  <c:v>0.05</c:v>
                </c:pt>
                <c:pt idx="2">
                  <c:v>0.04</c:v>
                </c:pt>
              </c:numCache>
            </c:numRef>
          </c:val>
          <c:extLst>
            <c:ext xmlns:c16="http://schemas.microsoft.com/office/drawing/2014/chart" uri="{C3380CC4-5D6E-409C-BE32-E72D297353CC}">
              <c16:uniqueId val="{00000002-01A0-41D3-9A68-98C2A87C3918}"/>
            </c:ext>
          </c:extLst>
        </c:ser>
        <c:ser>
          <c:idx val="3"/>
          <c:order val="3"/>
          <c:tx>
            <c:strRef>
              <c:f>Feuil1!$E$1</c:f>
              <c:strCache>
                <c:ptCount val="1"/>
                <c:pt idx="0">
                  <c:v>Pas du tout efficace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2021</c:v>
                </c:pt>
                <c:pt idx="1">
                  <c:v>2022</c:v>
                </c:pt>
                <c:pt idx="2">
                  <c:v>2023</c:v>
                </c:pt>
              </c:numCache>
            </c:numRef>
          </c:cat>
          <c:val>
            <c:numRef>
              <c:f>Feuil1!$E$2:$E$4</c:f>
              <c:numCache>
                <c:formatCode>General</c:formatCode>
                <c:ptCount val="3"/>
              </c:numCache>
            </c:numRef>
          </c:val>
          <c:extLst>
            <c:ext xmlns:c16="http://schemas.microsoft.com/office/drawing/2014/chart" uri="{C3380CC4-5D6E-409C-BE32-E72D297353CC}">
              <c16:uniqueId val="{00000003-01A0-41D3-9A68-98C2A87C3918}"/>
            </c:ext>
          </c:extLst>
        </c:ser>
        <c:dLbls>
          <c:dLblPos val="outEnd"/>
          <c:showLegendKey val="0"/>
          <c:showVal val="1"/>
          <c:showCatName val="0"/>
          <c:showSerName val="0"/>
          <c:showPercent val="0"/>
          <c:showBubbleSize val="0"/>
        </c:dLbls>
        <c:gapWidth val="182"/>
        <c:axId val="895739704"/>
        <c:axId val="895741864"/>
      </c:barChart>
      <c:catAx>
        <c:axId val="895739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895741864"/>
        <c:crosses val="autoZero"/>
        <c:auto val="1"/>
        <c:lblAlgn val="ctr"/>
        <c:lblOffset val="100"/>
        <c:noMultiLvlLbl val="0"/>
      </c:catAx>
      <c:valAx>
        <c:axId val="895741864"/>
        <c:scaling>
          <c:orientation val="minMax"/>
          <c:max val="0.70000000000000007"/>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895739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719325961032122E-2"/>
          <c:y val="4.4040212702090284E-2"/>
          <c:w val="0.73123761309780266"/>
          <c:h val="0.76260418100267335"/>
        </c:manualLayout>
      </c:layout>
      <c:barChart>
        <c:barDir val="col"/>
        <c:grouping val="percentStacked"/>
        <c:varyColors val="0"/>
        <c:ser>
          <c:idx val="0"/>
          <c:order val="0"/>
          <c:tx>
            <c:strRef>
              <c:f>Feuil1!$B$1</c:f>
              <c:strCache>
                <c:ptCount val="1"/>
                <c:pt idx="0">
                  <c:v>Pas du tout satisfaisante</c:v>
                </c:pt>
              </c:strCache>
            </c:strRef>
          </c:tx>
          <c:spPr>
            <a:solidFill>
              <a:srgbClr val="C24A32"/>
            </a:solidFill>
            <a:ln>
              <a:noFill/>
            </a:ln>
            <a:effectLst/>
          </c:spPr>
          <c:invertIfNegative val="0"/>
          <c:dLbls>
            <c:delete val="1"/>
          </c:dLbls>
          <c:cat>
            <c:strRef>
              <c:f>Feuil1!$A$2:$A$4</c:f>
              <c:strCache>
                <c:ptCount val="3"/>
                <c:pt idx="0">
                  <c:v>Auprès des institutionnels (Etat et services déconcentrés)</c:v>
                </c:pt>
                <c:pt idx="1">
                  <c:v>Auprès des décideurs politiques</c:v>
                </c:pt>
                <c:pt idx="2">
                  <c:v>Auprès des autres acteurs et réseaux de l'ESS</c:v>
                </c:pt>
              </c:strCache>
            </c:strRef>
          </c:cat>
          <c:val>
            <c:numRef>
              <c:f>Feuil1!$B$2:$B$4</c:f>
              <c:numCache>
                <c:formatCode>0%</c:formatCode>
                <c:ptCount val="3"/>
                <c:pt idx="0" formatCode="0.00%">
                  <c:v>0</c:v>
                </c:pt>
                <c:pt idx="1">
                  <c:v>0</c:v>
                </c:pt>
                <c:pt idx="2">
                  <c:v>0.01</c:v>
                </c:pt>
              </c:numCache>
            </c:numRef>
          </c:val>
          <c:extLst>
            <c:ext xmlns:c16="http://schemas.microsoft.com/office/drawing/2014/chart" uri="{C3380CC4-5D6E-409C-BE32-E72D297353CC}">
              <c16:uniqueId val="{00000000-6311-418D-B83B-5F46548D6FEE}"/>
            </c:ext>
          </c:extLst>
        </c:ser>
        <c:ser>
          <c:idx val="1"/>
          <c:order val="1"/>
          <c:tx>
            <c:strRef>
              <c:f>Feuil1!$C$1</c:f>
              <c:strCache>
                <c:ptCount val="1"/>
                <c:pt idx="0">
                  <c:v>Moyennement satisfaisante</c:v>
                </c:pt>
              </c:strCache>
            </c:strRef>
          </c:tx>
          <c:spPr>
            <a:solidFill>
              <a:srgbClr val="FED05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Auprès des institutionnels (Etat et services déconcentrés)</c:v>
                </c:pt>
                <c:pt idx="1">
                  <c:v>Auprès des décideurs politiques</c:v>
                </c:pt>
                <c:pt idx="2">
                  <c:v>Auprès des autres acteurs et réseaux de l'ESS</c:v>
                </c:pt>
              </c:strCache>
            </c:strRef>
          </c:cat>
          <c:val>
            <c:numRef>
              <c:f>Feuil1!$C$2:$C$4</c:f>
              <c:numCache>
                <c:formatCode>0.00%</c:formatCode>
                <c:ptCount val="3"/>
                <c:pt idx="0" formatCode="0%">
                  <c:v>0.04</c:v>
                </c:pt>
                <c:pt idx="1">
                  <c:v>0.04</c:v>
                </c:pt>
                <c:pt idx="2">
                  <c:v>7.0000000000000007E-2</c:v>
                </c:pt>
              </c:numCache>
            </c:numRef>
          </c:val>
          <c:extLst>
            <c:ext xmlns:c16="http://schemas.microsoft.com/office/drawing/2014/chart" uri="{C3380CC4-5D6E-409C-BE32-E72D297353CC}">
              <c16:uniqueId val="{00000001-6311-418D-B83B-5F46548D6FEE}"/>
            </c:ext>
          </c:extLst>
        </c:ser>
        <c:ser>
          <c:idx val="2"/>
          <c:order val="2"/>
          <c:tx>
            <c:strRef>
              <c:f>Feuil1!$D$1</c:f>
              <c:strCache>
                <c:ptCount val="1"/>
                <c:pt idx="0">
                  <c:v>Satisfaisante</c:v>
                </c:pt>
              </c:strCache>
            </c:strRef>
          </c:tx>
          <c:spPr>
            <a:solidFill>
              <a:srgbClr val="5EB34F"/>
            </a:solidFill>
            <a:ln>
              <a:noFill/>
            </a:ln>
            <a:effectLst/>
          </c:spPr>
          <c:invertIfNegative val="0"/>
          <c:dLbls>
            <c:dLbl>
              <c:idx val="0"/>
              <c:tx>
                <c:rich>
                  <a:bodyPr/>
                  <a:lstStyle/>
                  <a:p>
                    <a:r>
                      <a:rPr lang="en-US"/>
                      <a:t>51</a:t>
                    </a:r>
                    <a:r>
                      <a:rPr lang="en-US" baseline="0"/>
                      <a:t> %</a:t>
                    </a:r>
                    <a:endParaRPr lang="en-US"/>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F22-410C-ADE5-1DCC6E3BEFE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Auprès des institutionnels (Etat et services déconcentrés)</c:v>
                </c:pt>
                <c:pt idx="1">
                  <c:v>Auprès des décideurs politiques</c:v>
                </c:pt>
                <c:pt idx="2">
                  <c:v>Auprès des autres acteurs et réseaux de l'ESS</c:v>
                </c:pt>
              </c:strCache>
            </c:strRef>
          </c:cat>
          <c:val>
            <c:numRef>
              <c:f>Feuil1!$D$2:$D$4</c:f>
              <c:numCache>
                <c:formatCode>0%</c:formatCode>
                <c:ptCount val="3"/>
                <c:pt idx="0" formatCode="0.00%">
                  <c:v>0.47</c:v>
                </c:pt>
                <c:pt idx="1">
                  <c:v>0.51</c:v>
                </c:pt>
                <c:pt idx="2" formatCode="0.00%">
                  <c:v>0.49</c:v>
                </c:pt>
              </c:numCache>
            </c:numRef>
          </c:val>
          <c:extLst>
            <c:ext xmlns:c16="http://schemas.microsoft.com/office/drawing/2014/chart" uri="{C3380CC4-5D6E-409C-BE32-E72D297353CC}">
              <c16:uniqueId val="{00000002-6311-418D-B83B-5F46548D6FEE}"/>
            </c:ext>
          </c:extLst>
        </c:ser>
        <c:ser>
          <c:idx val="3"/>
          <c:order val="3"/>
          <c:tx>
            <c:strRef>
              <c:f>Feuil1!$E$1</c:f>
              <c:strCache>
                <c:ptCount val="1"/>
                <c:pt idx="0">
                  <c:v>Très satisfaisante</c:v>
                </c:pt>
              </c:strCache>
            </c:strRef>
          </c:tx>
          <c:spPr>
            <a:solidFill>
              <a:srgbClr val="2F6937"/>
            </a:solidFill>
            <a:ln>
              <a:noFill/>
            </a:ln>
            <a:effectLst/>
          </c:spPr>
          <c:invertIfNegative val="0"/>
          <c:dLbls>
            <c:dLbl>
              <c:idx val="0"/>
              <c:tx>
                <c:rich>
                  <a:bodyPr/>
                  <a:lstStyle/>
                  <a:p>
                    <a:r>
                      <a:rPr lang="en-US"/>
                      <a:t>45 %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F22-410C-ADE5-1DCC6E3BEFE5}"/>
                </c:ext>
              </c:extLst>
            </c:dLbl>
            <c:dLbl>
              <c:idx val="1"/>
              <c:tx>
                <c:rich>
                  <a:bodyPr/>
                  <a:lstStyle/>
                  <a:p>
                    <a:r>
                      <a:rPr lang="en-US"/>
                      <a:t>45%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A27-4292-87DF-3E063849821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Auprès des institutionnels (Etat et services déconcentrés)</c:v>
                </c:pt>
                <c:pt idx="1">
                  <c:v>Auprès des décideurs politiques</c:v>
                </c:pt>
                <c:pt idx="2">
                  <c:v>Auprès des autres acteurs et réseaux de l'ESS</c:v>
                </c:pt>
              </c:strCache>
            </c:strRef>
          </c:cat>
          <c:val>
            <c:numRef>
              <c:f>Feuil1!$E$2:$E$4</c:f>
              <c:numCache>
                <c:formatCode>0.00%</c:formatCode>
                <c:ptCount val="3"/>
                <c:pt idx="0">
                  <c:v>0.49</c:v>
                </c:pt>
                <c:pt idx="1">
                  <c:v>0.45</c:v>
                </c:pt>
                <c:pt idx="2">
                  <c:v>0.43</c:v>
                </c:pt>
              </c:numCache>
            </c:numRef>
          </c:val>
          <c:extLst>
            <c:ext xmlns:c16="http://schemas.microsoft.com/office/drawing/2014/chart" uri="{C3380CC4-5D6E-409C-BE32-E72D297353CC}">
              <c16:uniqueId val="{00000003-6311-418D-B83B-5F46548D6FEE}"/>
            </c:ext>
          </c:extLst>
        </c:ser>
        <c:dLbls>
          <c:dLblPos val="ctr"/>
          <c:showLegendKey val="0"/>
          <c:showVal val="1"/>
          <c:showCatName val="0"/>
          <c:showSerName val="0"/>
          <c:showPercent val="0"/>
          <c:showBubbleSize val="0"/>
        </c:dLbls>
        <c:gapWidth val="150"/>
        <c:overlap val="100"/>
        <c:axId val="598342224"/>
        <c:axId val="598332056"/>
      </c:barChart>
      <c:catAx>
        <c:axId val="598342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98332056"/>
        <c:crosses val="autoZero"/>
        <c:auto val="1"/>
        <c:lblAlgn val="ctr"/>
        <c:lblOffset val="100"/>
        <c:noMultiLvlLbl val="0"/>
      </c:catAx>
      <c:valAx>
        <c:axId val="598332056"/>
        <c:scaling>
          <c:orientation val="minMax"/>
        </c:scaling>
        <c:delete val="1"/>
        <c:axPos val="l"/>
        <c:numFmt formatCode="0%" sourceLinked="1"/>
        <c:majorTickMark val="none"/>
        <c:minorTickMark val="none"/>
        <c:tickLblPos val="nextTo"/>
        <c:crossAx val="598342224"/>
        <c:crosses val="autoZero"/>
        <c:crossBetween val="between"/>
      </c:valAx>
      <c:spPr>
        <a:noFill/>
        <a:ln w="25400">
          <a:noFill/>
        </a:ln>
        <a:effectLst/>
      </c:spPr>
    </c:plotArea>
    <c:legend>
      <c:legendPos val="r"/>
      <c:layout>
        <c:manualLayout>
          <c:xMode val="edge"/>
          <c:yMode val="edge"/>
          <c:x val="0.7327575518215329"/>
          <c:y val="0.23595714315128094"/>
          <c:w val="0.25812281583608598"/>
          <c:h val="0.5473530900212724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r>
              <a:rPr lang="fr-FR"/>
              <a:t>Evolution sur 3 ans</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endParaRPr lang="fr-FR"/>
        </a:p>
      </c:txPr>
    </c:title>
    <c:autoTitleDeleted val="0"/>
    <c:plotArea>
      <c:layout/>
      <c:lineChart>
        <c:grouping val="standard"/>
        <c:varyColors val="0"/>
        <c:ser>
          <c:idx val="0"/>
          <c:order val="0"/>
          <c:tx>
            <c:strRef>
              <c:f>Feuil1!$B$1</c:f>
              <c:strCache>
                <c:ptCount val="1"/>
                <c:pt idx="0">
                  <c:v>Auprès des institutionnels</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dLbl>
              <c:idx val="0"/>
              <c:layout>
                <c:manualLayout>
                  <c:x val="-8.3005249343832063E-2"/>
                  <c:y val="1.2500000000000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937-432D-BD4F-610BB96339DB}"/>
                </c:ext>
              </c:extLst>
            </c:dLbl>
            <c:dLbl>
              <c:idx val="1"/>
              <c:layout>
                <c:manualLayout>
                  <c:x val="-3.5088582677165352E-2"/>
                  <c:y val="-4.0625000000000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937-432D-BD4F-610BB96339DB}"/>
                </c:ext>
              </c:extLst>
            </c:dLbl>
            <c:dLbl>
              <c:idx val="2"/>
              <c:layout>
                <c:manualLayout>
                  <c:x val="4.7083333333333331E-2"/>
                  <c:y val="3.43750000000000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937-432D-BD4F-610BB96339DB}"/>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0.52</c:v>
                </c:pt>
                <c:pt idx="1">
                  <c:v>0.47</c:v>
                </c:pt>
                <c:pt idx="2">
                  <c:v>0.45</c:v>
                </c:pt>
              </c:numCache>
            </c:numRef>
          </c:val>
          <c:smooth val="0"/>
          <c:extLst>
            <c:ext xmlns:c16="http://schemas.microsoft.com/office/drawing/2014/chart" uri="{C3380CC4-5D6E-409C-BE32-E72D297353CC}">
              <c16:uniqueId val="{00000000-A9F9-4E7A-A286-443C3DB6AD58}"/>
            </c:ext>
          </c:extLst>
        </c:ser>
        <c:ser>
          <c:idx val="1"/>
          <c:order val="1"/>
          <c:tx>
            <c:strRef>
              <c:f>Feuil1!$C$1</c:f>
              <c:strCache>
                <c:ptCount val="1"/>
                <c:pt idx="0">
                  <c:v>Auprès des décideurs politiques</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dLbl>
              <c:idx val="0"/>
              <c:layout>
                <c:manualLayout>
                  <c:x val="-9.3421916010498707E-2"/>
                  <c:y val="6.250000000000000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937-432D-BD4F-610BB96339DB}"/>
                </c:ext>
              </c:extLst>
            </c:dLbl>
            <c:dLbl>
              <c:idx val="1"/>
              <c:layout>
                <c:manualLayout>
                  <c:x val="-3.5088582677165352E-2"/>
                  <c:y val="-2.8125000000000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937-432D-BD4F-610BB96339DB}"/>
                </c:ext>
              </c:extLst>
            </c:dLbl>
            <c:dLbl>
              <c:idx val="2"/>
              <c:layout>
                <c:manualLayout>
                  <c:x val="3.9911417322834646E-2"/>
                  <c:y val="-1.5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937-432D-BD4F-610BB96339DB}"/>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Feuil1!$A$2:$A$4</c:f>
              <c:numCache>
                <c:formatCode>General</c:formatCode>
                <c:ptCount val="3"/>
                <c:pt idx="0">
                  <c:v>2021</c:v>
                </c:pt>
                <c:pt idx="1">
                  <c:v>2022</c:v>
                </c:pt>
                <c:pt idx="2">
                  <c:v>2023</c:v>
                </c:pt>
              </c:numCache>
            </c:numRef>
          </c:cat>
          <c:val>
            <c:numRef>
              <c:f>Feuil1!$C$2:$C$4</c:f>
              <c:numCache>
                <c:formatCode>0%</c:formatCode>
                <c:ptCount val="3"/>
                <c:pt idx="0">
                  <c:v>0.43</c:v>
                </c:pt>
                <c:pt idx="1">
                  <c:v>0.42</c:v>
                </c:pt>
                <c:pt idx="2">
                  <c:v>0.45</c:v>
                </c:pt>
              </c:numCache>
            </c:numRef>
          </c:val>
          <c:smooth val="0"/>
          <c:extLst>
            <c:ext xmlns:c16="http://schemas.microsoft.com/office/drawing/2014/chart" uri="{C3380CC4-5D6E-409C-BE32-E72D297353CC}">
              <c16:uniqueId val="{00000001-A9F9-4E7A-A286-443C3DB6AD58}"/>
            </c:ext>
          </c:extLst>
        </c:ser>
        <c:ser>
          <c:idx val="2"/>
          <c:order val="2"/>
          <c:tx>
            <c:strRef>
              <c:f>Feuil1!$D$1</c:f>
              <c:strCache>
                <c:ptCount val="1"/>
                <c:pt idx="0">
                  <c:v>Auprès des autres acteurs et réseaux de l'ESS</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dLbl>
              <c:idx val="0"/>
              <c:layout>
                <c:manualLayout>
                  <c:x val="-8.9255249343832027E-2"/>
                  <c:y val="1.5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937-432D-BD4F-610BB96339DB}"/>
                </c:ext>
              </c:extLst>
            </c:dLbl>
            <c:dLbl>
              <c:idx val="1"/>
              <c:layout>
                <c:manualLayout>
                  <c:x val="-4.5505249343832023E-2"/>
                  <c:y val="-3.12500000000000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937-432D-BD4F-610BB96339DB}"/>
                </c:ext>
              </c:extLst>
            </c:dLbl>
            <c:dLbl>
              <c:idx val="2"/>
              <c:layout>
                <c:manualLayout>
                  <c:x val="-2.8838582677165353E-2"/>
                  <c:y val="6.24999999999999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937-432D-BD4F-610BB96339DB}"/>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Feuil1!$A$2:$A$4</c:f>
              <c:numCache>
                <c:formatCode>General</c:formatCode>
                <c:ptCount val="3"/>
                <c:pt idx="0">
                  <c:v>2021</c:v>
                </c:pt>
                <c:pt idx="1">
                  <c:v>2022</c:v>
                </c:pt>
                <c:pt idx="2">
                  <c:v>2023</c:v>
                </c:pt>
              </c:numCache>
            </c:numRef>
          </c:cat>
          <c:val>
            <c:numRef>
              <c:f>Feuil1!$D$2:$D$4</c:f>
              <c:numCache>
                <c:formatCode>0%</c:formatCode>
                <c:ptCount val="3"/>
                <c:pt idx="0">
                  <c:v>0.32</c:v>
                </c:pt>
                <c:pt idx="1">
                  <c:v>0.38</c:v>
                </c:pt>
                <c:pt idx="2">
                  <c:v>0.43</c:v>
                </c:pt>
              </c:numCache>
            </c:numRef>
          </c:val>
          <c:smooth val="0"/>
          <c:extLst>
            <c:ext xmlns:c16="http://schemas.microsoft.com/office/drawing/2014/chart" uri="{C3380CC4-5D6E-409C-BE32-E72D297353CC}">
              <c16:uniqueId val="{00000003-A9F9-4E7A-A286-443C3DB6AD58}"/>
            </c:ext>
          </c:extLst>
        </c:ser>
        <c:dLbls>
          <c:showLegendKey val="0"/>
          <c:showVal val="0"/>
          <c:showCatName val="0"/>
          <c:showSerName val="0"/>
          <c:showPercent val="0"/>
          <c:showBubbleSize val="0"/>
        </c:dLbls>
        <c:smooth val="0"/>
        <c:axId val="936656952"/>
        <c:axId val="936657312"/>
      </c:lineChart>
      <c:catAx>
        <c:axId val="936656952"/>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936657312"/>
        <c:crosses val="autoZero"/>
        <c:auto val="1"/>
        <c:lblAlgn val="ctr"/>
        <c:lblOffset val="100"/>
        <c:noMultiLvlLbl val="0"/>
      </c:catAx>
      <c:valAx>
        <c:axId val="936657312"/>
        <c:scaling>
          <c:orientation val="minMax"/>
          <c:max val="0.60000000000000009"/>
          <c:min val="0.30000000000000004"/>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936656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75000"/>
      </a:schemeClr>
    </a:solidFill>
    <a:ln>
      <a:solidFill>
        <a:schemeClr val="bg1"/>
      </a:solidFill>
    </a:ln>
    <a:effectLst/>
  </c:spPr>
  <c:txPr>
    <a:bodyPr/>
    <a:lstStyle/>
    <a:p>
      <a:pPr>
        <a:defRPr>
          <a:solidFill>
            <a:schemeClr val="tx1"/>
          </a:solidFill>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Feuil1!$B$1</c:f>
              <c:strCache>
                <c:ptCount val="1"/>
                <c:pt idx="0">
                  <c:v>Pas du tout satisfaisant</c:v>
                </c:pt>
              </c:strCache>
            </c:strRef>
          </c:tx>
          <c:spPr>
            <a:solidFill>
              <a:srgbClr val="C24A32"/>
            </a:solidFill>
            <a:ln>
              <a:noFill/>
            </a:ln>
            <a:effectLst/>
          </c:spPr>
          <c:invertIfNegative val="0"/>
          <c:dLbls>
            <c:dLbl>
              <c:idx val="0"/>
              <c:layout>
                <c:manualLayout>
                  <c:x val="8.2468915063274972E-2"/>
                  <c:y val="8.1382937479746731E-3"/>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24A32"/>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9F5-4BAD-A2C8-4EB7D55B06BB}"/>
                </c:ext>
              </c:extLst>
            </c:dLbl>
            <c:dLbl>
              <c:idx val="1"/>
              <c:delete val="1"/>
              <c:extLst>
                <c:ext xmlns:c15="http://schemas.microsoft.com/office/drawing/2012/chart" uri="{CE6537A1-D6FC-4f65-9D91-7224C49458BB}"/>
                <c:ext xmlns:c16="http://schemas.microsoft.com/office/drawing/2014/chart" uri="{C3380CC4-5D6E-409C-BE32-E72D297353CC}">
                  <c16:uniqueId val="{00000001-B9F5-4BAD-A2C8-4EB7D55B06BB}"/>
                </c:ext>
              </c:extLst>
            </c:dLbl>
            <c:dLbl>
              <c:idx val="2"/>
              <c:delete val="1"/>
              <c:extLst>
                <c:ext xmlns:c15="http://schemas.microsoft.com/office/drawing/2012/chart" uri="{CE6537A1-D6FC-4f65-9D91-7224C49458BB}"/>
                <c:ext xmlns:c16="http://schemas.microsoft.com/office/drawing/2014/chart" uri="{C3380CC4-5D6E-409C-BE32-E72D297353CC}">
                  <c16:uniqueId val="{00000002-B9F5-4BAD-A2C8-4EB7D55B06B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24A32"/>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Numérique (nouveau site internet, application "ma fédé", newsletter, infoquinz, réseaux sociaux)</c:v>
                </c:pt>
                <c:pt idx="1">
                  <c:v>Evénements nationaux (Journée ETTi, journée RSEi, rencontres filières, webinaires…)</c:v>
                </c:pt>
                <c:pt idx="2">
                  <c:v>Publications (Rapport d’activité, outils métier ETTi)</c:v>
                </c:pt>
              </c:strCache>
            </c:strRef>
          </c:cat>
          <c:val>
            <c:numRef>
              <c:f>Feuil1!$B$2:$B$4</c:f>
              <c:numCache>
                <c:formatCode>General</c:formatCode>
                <c:ptCount val="3"/>
                <c:pt idx="0" formatCode="0.00%">
                  <c:v>0.02</c:v>
                </c:pt>
                <c:pt idx="2" formatCode="0%">
                  <c:v>0</c:v>
                </c:pt>
              </c:numCache>
            </c:numRef>
          </c:val>
          <c:extLst>
            <c:ext xmlns:c16="http://schemas.microsoft.com/office/drawing/2014/chart" uri="{C3380CC4-5D6E-409C-BE32-E72D297353CC}">
              <c16:uniqueId val="{00000000-EC83-4953-A539-D136AAB67F75}"/>
            </c:ext>
          </c:extLst>
        </c:ser>
        <c:ser>
          <c:idx val="1"/>
          <c:order val="1"/>
          <c:tx>
            <c:strRef>
              <c:f>Feuil1!$C$1</c:f>
              <c:strCache>
                <c:ptCount val="1"/>
                <c:pt idx="0">
                  <c:v>Moyennement satisfaisant</c:v>
                </c:pt>
              </c:strCache>
            </c:strRef>
          </c:tx>
          <c:spPr>
            <a:solidFill>
              <a:srgbClr val="FED050"/>
            </a:solidFill>
            <a:ln>
              <a:noFill/>
            </a:ln>
            <a:effectLst/>
          </c:spPr>
          <c:invertIfNegative val="0"/>
          <c:dLbls>
            <c:dLbl>
              <c:idx val="0"/>
              <c:layout>
                <c:manualLayout>
                  <c:x val="8.6967219521271788E-2"/>
                  <c:y val="-1.0850972776311528E-2"/>
                </c:manualLayout>
              </c:layout>
              <c:tx>
                <c:rich>
                  <a:bodyPr/>
                  <a:lstStyle/>
                  <a:p>
                    <a:r>
                      <a:rPr lang="en-US"/>
                      <a:t>5 %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9F5-4BAD-A2C8-4EB7D55B06BB}"/>
                </c:ext>
              </c:extLst>
            </c:dLbl>
            <c:dLbl>
              <c:idx val="1"/>
              <c:layout>
                <c:manualLayout>
                  <c:x val="8.2468915063274861E-2"/>
                  <c:y val="-5.344405435979318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9F5-4BAD-A2C8-4EB7D55B06BB}"/>
                </c:ext>
              </c:extLst>
            </c:dLbl>
            <c:dLbl>
              <c:idx val="2"/>
              <c:layout>
                <c:manualLayout>
                  <c:x val="8.096948024394280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9F5-4BAD-A2C8-4EB7D55B06B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ED05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Numérique (nouveau site internet, application "ma fédé", newsletter, infoquinz, réseaux sociaux)</c:v>
                </c:pt>
                <c:pt idx="1">
                  <c:v>Evénements nationaux (Journée ETTi, journée RSEi, rencontres filières, webinaires…)</c:v>
                </c:pt>
                <c:pt idx="2">
                  <c:v>Publications (Rapport d’activité, outils métier ETTi)</c:v>
                </c:pt>
              </c:strCache>
            </c:strRef>
          </c:cat>
          <c:val>
            <c:numRef>
              <c:f>Feuil1!$C$2:$C$4</c:f>
              <c:numCache>
                <c:formatCode>0.00%</c:formatCode>
                <c:ptCount val="3"/>
                <c:pt idx="0" formatCode="0%">
                  <c:v>7.0000000000000007E-2</c:v>
                </c:pt>
                <c:pt idx="1">
                  <c:v>0.04</c:v>
                </c:pt>
                <c:pt idx="2">
                  <c:v>0.05</c:v>
                </c:pt>
              </c:numCache>
            </c:numRef>
          </c:val>
          <c:extLst>
            <c:ext xmlns:c16="http://schemas.microsoft.com/office/drawing/2014/chart" uri="{C3380CC4-5D6E-409C-BE32-E72D297353CC}">
              <c16:uniqueId val="{00000001-EC83-4953-A539-D136AAB67F75}"/>
            </c:ext>
          </c:extLst>
        </c:ser>
        <c:ser>
          <c:idx val="2"/>
          <c:order val="2"/>
          <c:tx>
            <c:strRef>
              <c:f>Feuil1!$D$1</c:f>
              <c:strCache>
                <c:ptCount val="1"/>
                <c:pt idx="0">
                  <c:v>Satisfaisant</c:v>
                </c:pt>
              </c:strCache>
            </c:strRef>
          </c:tx>
          <c:spPr>
            <a:solidFill>
              <a:srgbClr val="5EB34F"/>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Numérique (nouveau site internet, application "ma fédé", newsletter, infoquinz, réseaux sociaux)</c:v>
                </c:pt>
                <c:pt idx="1">
                  <c:v>Evénements nationaux (Journée ETTi, journée RSEi, rencontres filières, webinaires…)</c:v>
                </c:pt>
                <c:pt idx="2">
                  <c:v>Publications (Rapport d’activité, outils métier ETTi)</c:v>
                </c:pt>
              </c:strCache>
            </c:strRef>
          </c:cat>
          <c:val>
            <c:numRef>
              <c:f>Feuil1!$D$2:$D$4</c:f>
              <c:numCache>
                <c:formatCode>0%</c:formatCode>
                <c:ptCount val="3"/>
                <c:pt idx="0" formatCode="0.00%">
                  <c:v>0.52</c:v>
                </c:pt>
                <c:pt idx="1">
                  <c:v>0.51</c:v>
                </c:pt>
                <c:pt idx="2" formatCode="0.00%">
                  <c:v>0.51</c:v>
                </c:pt>
              </c:numCache>
            </c:numRef>
          </c:val>
          <c:extLst>
            <c:ext xmlns:c16="http://schemas.microsoft.com/office/drawing/2014/chart" uri="{C3380CC4-5D6E-409C-BE32-E72D297353CC}">
              <c16:uniqueId val="{00000002-EC83-4953-A539-D136AAB67F75}"/>
            </c:ext>
          </c:extLst>
        </c:ser>
        <c:ser>
          <c:idx val="3"/>
          <c:order val="3"/>
          <c:tx>
            <c:strRef>
              <c:f>Feuil1!$E$1</c:f>
              <c:strCache>
                <c:ptCount val="1"/>
                <c:pt idx="0">
                  <c:v>Très satisfaisant</c:v>
                </c:pt>
              </c:strCache>
            </c:strRef>
          </c:tx>
          <c:spPr>
            <a:solidFill>
              <a:srgbClr val="2F6937"/>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Numérique (nouveau site internet, application "ma fédé", newsletter, infoquinz, réseaux sociaux)</c:v>
                </c:pt>
                <c:pt idx="1">
                  <c:v>Evénements nationaux (Journée ETTi, journée RSEi, rencontres filières, webinaires…)</c:v>
                </c:pt>
                <c:pt idx="2">
                  <c:v>Publications (Rapport d’activité, outils métier ETTi)</c:v>
                </c:pt>
              </c:strCache>
            </c:strRef>
          </c:cat>
          <c:val>
            <c:numRef>
              <c:f>Feuil1!$E$2:$E$4</c:f>
              <c:numCache>
                <c:formatCode>0.00%</c:formatCode>
                <c:ptCount val="3"/>
                <c:pt idx="0">
                  <c:v>0.39</c:v>
                </c:pt>
                <c:pt idx="1">
                  <c:v>0.45</c:v>
                </c:pt>
                <c:pt idx="2">
                  <c:v>0.44</c:v>
                </c:pt>
              </c:numCache>
            </c:numRef>
          </c:val>
          <c:extLst>
            <c:ext xmlns:c16="http://schemas.microsoft.com/office/drawing/2014/chart" uri="{C3380CC4-5D6E-409C-BE32-E72D297353CC}">
              <c16:uniqueId val="{00000003-EC83-4953-A539-D136AAB67F75}"/>
            </c:ext>
          </c:extLst>
        </c:ser>
        <c:dLbls>
          <c:dLblPos val="ctr"/>
          <c:showLegendKey val="0"/>
          <c:showVal val="1"/>
          <c:showCatName val="0"/>
          <c:showSerName val="0"/>
          <c:showPercent val="0"/>
          <c:showBubbleSize val="0"/>
        </c:dLbls>
        <c:gapWidth val="150"/>
        <c:overlap val="100"/>
        <c:axId val="598342224"/>
        <c:axId val="598332056"/>
      </c:barChart>
      <c:catAx>
        <c:axId val="598342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98332056"/>
        <c:crosses val="autoZero"/>
        <c:auto val="1"/>
        <c:lblAlgn val="ctr"/>
        <c:lblOffset val="100"/>
        <c:noMultiLvlLbl val="0"/>
      </c:catAx>
      <c:valAx>
        <c:axId val="598332056"/>
        <c:scaling>
          <c:orientation val="minMax"/>
        </c:scaling>
        <c:delete val="1"/>
        <c:axPos val="l"/>
        <c:numFmt formatCode="0%" sourceLinked="1"/>
        <c:majorTickMark val="none"/>
        <c:minorTickMark val="none"/>
        <c:tickLblPos val="nextTo"/>
        <c:crossAx val="59834222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r>
              <a:rPr lang="fr-FR"/>
              <a:t>Evolution sur 3 ans</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endParaRPr lang="fr-FR"/>
        </a:p>
      </c:txPr>
    </c:title>
    <c:autoTitleDeleted val="0"/>
    <c:plotArea>
      <c:layout/>
      <c:lineChart>
        <c:grouping val="standard"/>
        <c:varyColors val="0"/>
        <c:ser>
          <c:idx val="0"/>
          <c:order val="0"/>
          <c:tx>
            <c:strRef>
              <c:f>Feuil1!$B$1</c:f>
              <c:strCache>
                <c:ptCount val="1"/>
                <c:pt idx="0">
                  <c:v>Numérique (nouveau site internet, application "ma fédé", newsletter, infoquinz, réseaux sociaux)</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dLbl>
              <c:idx val="0"/>
              <c:layout>
                <c:manualLayout>
                  <c:x val="-0.11008858267716536"/>
                  <c:y val="-3.125000000000000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DF8-4515-8CA1-5D4FFD5EBAB3}"/>
                </c:ext>
              </c:extLst>
            </c:dLbl>
            <c:dLbl>
              <c:idx val="1"/>
              <c:layout>
                <c:manualLayout>
                  <c:x val="-3.3005249343832019E-2"/>
                  <c:y val="5.31249999999999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DF8-4515-8CA1-5D4FFD5EBAB3}"/>
                </c:ext>
              </c:extLst>
            </c:dLbl>
            <c:dLbl>
              <c:idx val="2"/>
              <c:layout>
                <c:manualLayout>
                  <c:x val="1.7916666666666668E-2"/>
                  <c:y val="3.43750000000000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DF8-4515-8CA1-5D4FFD5EBAB3}"/>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Feuil1!$A$2:$A$4</c:f>
              <c:numCache>
                <c:formatCode>General</c:formatCode>
                <c:ptCount val="3"/>
                <c:pt idx="0">
                  <c:v>2021</c:v>
                </c:pt>
                <c:pt idx="1">
                  <c:v>2022</c:v>
                </c:pt>
                <c:pt idx="2">
                  <c:v>2023</c:v>
                </c:pt>
              </c:numCache>
            </c:numRef>
          </c:cat>
          <c:val>
            <c:numRef>
              <c:f>Feuil1!$B$2:$B$4</c:f>
              <c:numCache>
                <c:formatCode>0%</c:formatCode>
                <c:ptCount val="3"/>
                <c:pt idx="0">
                  <c:v>0.3</c:v>
                </c:pt>
                <c:pt idx="1">
                  <c:v>0.35</c:v>
                </c:pt>
                <c:pt idx="2">
                  <c:v>0.39</c:v>
                </c:pt>
              </c:numCache>
            </c:numRef>
          </c:val>
          <c:smooth val="0"/>
          <c:extLst>
            <c:ext xmlns:c16="http://schemas.microsoft.com/office/drawing/2014/chart" uri="{C3380CC4-5D6E-409C-BE32-E72D297353CC}">
              <c16:uniqueId val="{00000003-FDF8-4515-8CA1-5D4FFD5EBAB3}"/>
            </c:ext>
          </c:extLst>
        </c:ser>
        <c:ser>
          <c:idx val="1"/>
          <c:order val="1"/>
          <c:tx>
            <c:strRef>
              <c:f>Feuil1!$C$1</c:f>
              <c:strCache>
                <c:ptCount val="1"/>
                <c:pt idx="0">
                  <c:v>Evénements nationaux (Journée ETTi, journée RSEi, rencontres filières, webinaires…)</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dLbl>
              <c:idx val="0"/>
              <c:layout>
                <c:manualLayout>
                  <c:x val="-0.13925524934383202"/>
                  <c:y val="2.8125000000000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DF8-4515-8CA1-5D4FFD5EBAB3}"/>
                </c:ext>
              </c:extLst>
            </c:dLbl>
            <c:dLbl>
              <c:idx val="1"/>
              <c:layout>
                <c:manualLayout>
                  <c:x val="-4.5505249343832023E-2"/>
                  <c:y val="-2.8125000000000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F8-4515-8CA1-5D4FFD5EBAB3}"/>
                </c:ext>
              </c:extLst>
            </c:dLbl>
            <c:dLbl>
              <c:idx val="2"/>
              <c:layout>
                <c:manualLayout>
                  <c:x val="3.1578083989501314E-2"/>
                  <c:y val="-5.31249999999999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DF8-4515-8CA1-5D4FFD5EBAB3}"/>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Feuil1!$A$2:$A$4</c:f>
              <c:numCache>
                <c:formatCode>General</c:formatCode>
                <c:ptCount val="3"/>
                <c:pt idx="0">
                  <c:v>2021</c:v>
                </c:pt>
                <c:pt idx="1">
                  <c:v>2022</c:v>
                </c:pt>
                <c:pt idx="2">
                  <c:v>2023</c:v>
                </c:pt>
              </c:numCache>
            </c:numRef>
          </c:cat>
          <c:val>
            <c:numRef>
              <c:f>Feuil1!$C$2:$C$4</c:f>
              <c:numCache>
                <c:formatCode>0%</c:formatCode>
                <c:ptCount val="3"/>
                <c:pt idx="0">
                  <c:v>0.27</c:v>
                </c:pt>
                <c:pt idx="1">
                  <c:v>0.39</c:v>
                </c:pt>
                <c:pt idx="2">
                  <c:v>0.45</c:v>
                </c:pt>
              </c:numCache>
            </c:numRef>
          </c:val>
          <c:smooth val="0"/>
          <c:extLst>
            <c:ext xmlns:c16="http://schemas.microsoft.com/office/drawing/2014/chart" uri="{C3380CC4-5D6E-409C-BE32-E72D297353CC}">
              <c16:uniqueId val="{00000007-FDF8-4515-8CA1-5D4FFD5EBAB3}"/>
            </c:ext>
          </c:extLst>
        </c:ser>
        <c:ser>
          <c:idx val="2"/>
          <c:order val="2"/>
          <c:tx>
            <c:strRef>
              <c:f>Feuil1!$D$1</c:f>
              <c:strCache>
                <c:ptCount val="1"/>
                <c:pt idx="0">
                  <c:v>Publications (Rapport d’activité, outils métier ETTi)</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dLbl>
              <c:idx val="0"/>
              <c:layout>
                <c:manualLayout>
                  <c:x val="-8.9255249343832027E-2"/>
                  <c:y val="1.5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DF8-4515-8CA1-5D4FFD5EBAB3}"/>
                </c:ext>
              </c:extLst>
            </c:dLbl>
            <c:dLbl>
              <c:idx val="1"/>
              <c:layout>
                <c:manualLayout>
                  <c:x val="-4.5505249343832023E-2"/>
                  <c:y val="-3.12500000000000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DF8-4515-8CA1-5D4FFD5EBAB3}"/>
                </c:ext>
              </c:extLst>
            </c:dLbl>
            <c:dLbl>
              <c:idx val="2"/>
              <c:layout>
                <c:manualLayout>
                  <c:x val="3.1578083989501314E-2"/>
                  <c:y val="9.374999999999999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DF8-4515-8CA1-5D4FFD5EBAB3}"/>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Feuil1!$A$2:$A$4</c:f>
              <c:numCache>
                <c:formatCode>General</c:formatCode>
                <c:ptCount val="3"/>
                <c:pt idx="0">
                  <c:v>2021</c:v>
                </c:pt>
                <c:pt idx="1">
                  <c:v>2022</c:v>
                </c:pt>
                <c:pt idx="2">
                  <c:v>2023</c:v>
                </c:pt>
              </c:numCache>
            </c:numRef>
          </c:cat>
          <c:val>
            <c:numRef>
              <c:f>Feuil1!$D$2:$D$4</c:f>
              <c:numCache>
                <c:formatCode>0%</c:formatCode>
                <c:ptCount val="3"/>
                <c:pt idx="0">
                  <c:v>0.42</c:v>
                </c:pt>
                <c:pt idx="1">
                  <c:v>0.43</c:v>
                </c:pt>
                <c:pt idx="2">
                  <c:v>0.44</c:v>
                </c:pt>
              </c:numCache>
            </c:numRef>
          </c:val>
          <c:smooth val="0"/>
          <c:extLst>
            <c:ext xmlns:c16="http://schemas.microsoft.com/office/drawing/2014/chart" uri="{C3380CC4-5D6E-409C-BE32-E72D297353CC}">
              <c16:uniqueId val="{0000000B-FDF8-4515-8CA1-5D4FFD5EBAB3}"/>
            </c:ext>
          </c:extLst>
        </c:ser>
        <c:dLbls>
          <c:showLegendKey val="0"/>
          <c:showVal val="0"/>
          <c:showCatName val="0"/>
          <c:showSerName val="0"/>
          <c:showPercent val="0"/>
          <c:showBubbleSize val="0"/>
        </c:dLbls>
        <c:smooth val="0"/>
        <c:axId val="936656952"/>
        <c:axId val="936657312"/>
      </c:lineChart>
      <c:catAx>
        <c:axId val="936656952"/>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936657312"/>
        <c:crosses val="autoZero"/>
        <c:auto val="1"/>
        <c:lblAlgn val="ctr"/>
        <c:lblOffset val="100"/>
        <c:noMultiLvlLbl val="0"/>
      </c:catAx>
      <c:valAx>
        <c:axId val="936657312"/>
        <c:scaling>
          <c:orientation val="minMax"/>
          <c:max val="0.5"/>
          <c:min val="0.2"/>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936656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75000"/>
      </a:schemeClr>
    </a:solidFill>
    <a:ln>
      <a:noFill/>
    </a:ln>
    <a:effectLst/>
  </c:spPr>
  <c:txPr>
    <a:bodyPr/>
    <a:lstStyle/>
    <a:p>
      <a:pPr>
        <a:defRPr>
          <a:solidFill>
            <a:schemeClr val="tx1"/>
          </a:solidFill>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Application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doughnutChart>
        <c:varyColors val="1"/>
        <c:ser>
          <c:idx val="0"/>
          <c:order val="0"/>
          <c:tx>
            <c:strRef>
              <c:f>Feuil1!$B$1</c:f>
              <c:strCache>
                <c:ptCount val="1"/>
                <c:pt idx="0">
                  <c:v>Ventes</c:v>
                </c:pt>
              </c:strCache>
            </c:strRef>
          </c:tx>
          <c:dPt>
            <c:idx val="0"/>
            <c:bubble3D val="0"/>
            <c:spPr>
              <a:solidFill>
                <a:srgbClr val="2F6937"/>
              </a:solidFill>
              <a:ln w="19050">
                <a:solidFill>
                  <a:schemeClr val="lt1"/>
                </a:solidFill>
              </a:ln>
              <a:effectLst/>
            </c:spPr>
            <c:extLst>
              <c:ext xmlns:c16="http://schemas.microsoft.com/office/drawing/2014/chart" uri="{C3380CC4-5D6E-409C-BE32-E72D297353CC}">
                <c16:uniqueId val="{00000001-EF6E-43F2-BC85-4214B755CFEB}"/>
              </c:ext>
            </c:extLst>
          </c:dPt>
          <c:dPt>
            <c:idx val="1"/>
            <c:bubble3D val="0"/>
            <c:spPr>
              <a:solidFill>
                <a:srgbClr val="58AC4A"/>
              </a:solidFill>
              <a:ln w="19050">
                <a:solidFill>
                  <a:schemeClr val="lt1"/>
                </a:solidFill>
              </a:ln>
              <a:effectLst/>
            </c:spPr>
            <c:extLst>
              <c:ext xmlns:c16="http://schemas.microsoft.com/office/drawing/2014/chart" uri="{C3380CC4-5D6E-409C-BE32-E72D297353CC}">
                <c16:uniqueId val="{00000002-EF6E-43F2-BC85-4214B755CFE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EF6E-43F2-BC85-4214B755CFE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3-EF6E-43F2-BC85-4214B755CFEB}"/>
              </c:ext>
            </c:extLst>
          </c:dPt>
          <c:dLbls>
            <c:dLbl>
              <c:idx val="0"/>
              <c:layout>
                <c:manualLayout>
                  <c:x val="6.0864180559531751E-2"/>
                  <c:y val="-9.06004958058628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6E-43F2-BC85-4214B755CFEB}"/>
                </c:ext>
              </c:extLst>
            </c:dLbl>
            <c:dLbl>
              <c:idx val="1"/>
              <c:layout>
                <c:manualLayout>
                  <c:x val="0.14415200658836455"/>
                  <c:y val="-3.52335261467244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6E-43F2-BC85-4214B755CFEB}"/>
                </c:ext>
              </c:extLst>
            </c:dLbl>
            <c:dLbl>
              <c:idx val="2"/>
              <c:layout>
                <c:manualLayout>
                  <c:x val="-0.14415200658836472"/>
                  <c:y val="3.020016526862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6E-43F2-BC85-4214B755CFEB}"/>
                </c:ext>
              </c:extLst>
            </c:dLbl>
            <c:dLbl>
              <c:idx val="3"/>
              <c:layout>
                <c:manualLayout>
                  <c:x val="-9.6101337725576455E-2"/>
                  <c:y val="-7.04670522934489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6E-43F2-BC85-4214B755CFEB}"/>
                </c:ext>
              </c:extLst>
            </c:dLbl>
            <c:spPr>
              <a:solidFill>
                <a:schemeClr val="accent3">
                  <a:lumMod val="60000"/>
                  <a:lumOff val="40000"/>
                </a:schemeClr>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Utilisation régulière</c:v>
                </c:pt>
                <c:pt idx="1">
                  <c:v>Utilisation rare</c:v>
                </c:pt>
                <c:pt idx="2">
                  <c:v>Connaissance mais non utilisation</c:v>
                </c:pt>
                <c:pt idx="3">
                  <c:v>Non connaissance</c:v>
                </c:pt>
              </c:strCache>
            </c:strRef>
          </c:cat>
          <c:val>
            <c:numRef>
              <c:f>Feuil1!$B$2:$B$5</c:f>
              <c:numCache>
                <c:formatCode>0.0%</c:formatCode>
                <c:ptCount val="4"/>
                <c:pt idx="0">
                  <c:v>8.5000000000000006E-2</c:v>
                </c:pt>
                <c:pt idx="1">
                  <c:v>0.36599999999999999</c:v>
                </c:pt>
                <c:pt idx="2">
                  <c:v>0.33500000000000002</c:v>
                </c:pt>
                <c:pt idx="3">
                  <c:v>0.21299999999999999</c:v>
                </c:pt>
              </c:numCache>
            </c:numRef>
          </c:val>
          <c:extLst>
            <c:ext xmlns:c16="http://schemas.microsoft.com/office/drawing/2014/chart" uri="{C3380CC4-5D6E-409C-BE32-E72D297353CC}">
              <c16:uniqueId val="{00000000-EF6E-43F2-BC85-4214B755CFE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Nouveau</a:t>
            </a:r>
            <a:r>
              <a:rPr lang="en-US" baseline="0"/>
              <a:t> site internet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doughnutChart>
        <c:varyColors val="1"/>
        <c:ser>
          <c:idx val="0"/>
          <c:order val="0"/>
          <c:tx>
            <c:strRef>
              <c:f>Feuil1!$B$1</c:f>
              <c:strCache>
                <c:ptCount val="1"/>
                <c:pt idx="0">
                  <c:v>Ventes</c:v>
                </c:pt>
              </c:strCache>
            </c:strRef>
          </c:tx>
          <c:dPt>
            <c:idx val="0"/>
            <c:bubble3D val="0"/>
            <c:spPr>
              <a:solidFill>
                <a:srgbClr val="2F6937"/>
              </a:solidFill>
              <a:ln w="19050">
                <a:solidFill>
                  <a:schemeClr val="lt1"/>
                </a:solidFill>
              </a:ln>
              <a:effectLst/>
            </c:spPr>
            <c:extLst>
              <c:ext xmlns:c16="http://schemas.microsoft.com/office/drawing/2014/chart" uri="{C3380CC4-5D6E-409C-BE32-E72D297353CC}">
                <c16:uniqueId val="{00000001-3ACC-4D7D-8FA1-E3FCDB17BF9A}"/>
              </c:ext>
            </c:extLst>
          </c:dPt>
          <c:dPt>
            <c:idx val="1"/>
            <c:bubble3D val="0"/>
            <c:spPr>
              <a:solidFill>
                <a:srgbClr val="58AC4A"/>
              </a:solidFill>
              <a:ln w="19050">
                <a:solidFill>
                  <a:schemeClr val="lt1"/>
                </a:solidFill>
              </a:ln>
              <a:effectLst/>
            </c:spPr>
            <c:extLst>
              <c:ext xmlns:c16="http://schemas.microsoft.com/office/drawing/2014/chart" uri="{C3380CC4-5D6E-409C-BE32-E72D297353CC}">
                <c16:uniqueId val="{00000003-3ACC-4D7D-8FA1-E3FCDB17BF9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ACC-4D7D-8FA1-E3FCDB17BF9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ACC-4D7D-8FA1-E3FCDB17BF9A}"/>
              </c:ext>
            </c:extLst>
          </c:dPt>
          <c:dLbls>
            <c:dLbl>
              <c:idx val="0"/>
              <c:layout>
                <c:manualLayout>
                  <c:x val="6.727093640790352E-2"/>
                  <c:y val="-0.1157673001963803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CC-4D7D-8FA1-E3FCDB17BF9A}"/>
                </c:ext>
              </c:extLst>
            </c:dLbl>
            <c:dLbl>
              <c:idx val="1"/>
              <c:layout>
                <c:manualLayout>
                  <c:x val="0.23384658846556924"/>
                  <c:y val="2.51668043905173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CC-4D7D-8FA1-E3FCDB17BF9A}"/>
                </c:ext>
              </c:extLst>
            </c:dLbl>
            <c:dLbl>
              <c:idx val="2"/>
              <c:layout>
                <c:manualLayout>
                  <c:x val="-0.14415200658836472"/>
                  <c:y val="3.020016526862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CC-4D7D-8FA1-E3FCDB17BF9A}"/>
                </c:ext>
              </c:extLst>
            </c:dLbl>
            <c:dLbl>
              <c:idx val="3"/>
              <c:layout>
                <c:manualLayout>
                  <c:x val="-8.0084448104647099E-2"/>
                  <c:y val="-9.06004958058628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CC-4D7D-8FA1-E3FCDB17BF9A}"/>
                </c:ext>
              </c:extLst>
            </c:dLbl>
            <c:spPr>
              <a:solidFill>
                <a:schemeClr val="accent3">
                  <a:lumMod val="60000"/>
                  <a:lumOff val="40000"/>
                </a:schemeClr>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Utilisation régulière</c:v>
                </c:pt>
                <c:pt idx="1">
                  <c:v>Utilisation rare</c:v>
                </c:pt>
                <c:pt idx="2">
                  <c:v>Connaissance mais non utilisation</c:v>
                </c:pt>
                <c:pt idx="3">
                  <c:v>Non connaissance</c:v>
                </c:pt>
              </c:strCache>
            </c:strRef>
          </c:cat>
          <c:val>
            <c:numRef>
              <c:f>Feuil1!$B$2:$B$5</c:f>
              <c:numCache>
                <c:formatCode>0.0%</c:formatCode>
                <c:ptCount val="4"/>
                <c:pt idx="0">
                  <c:v>0.14599999999999999</c:v>
                </c:pt>
                <c:pt idx="1">
                  <c:v>0.58499999999999996</c:v>
                </c:pt>
                <c:pt idx="2">
                  <c:v>0.20100000000000001</c:v>
                </c:pt>
                <c:pt idx="3">
                  <c:v>6.7000000000000004E-2</c:v>
                </c:pt>
              </c:numCache>
            </c:numRef>
          </c:val>
          <c:extLst>
            <c:ext xmlns:c16="http://schemas.microsoft.com/office/drawing/2014/chart" uri="{C3380CC4-5D6E-409C-BE32-E72D297353CC}">
              <c16:uniqueId val="{00000008-3ACC-4D7D-8FA1-E3FCDB17BF9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09_8BAEC664.xml><?xml version="1.0" encoding="utf-8"?>
<p188:cmLst xmlns:a="http://schemas.openxmlformats.org/drawingml/2006/main" xmlns:r="http://schemas.openxmlformats.org/officeDocument/2006/relationships" xmlns:p188="http://schemas.microsoft.com/office/powerpoint/2018/8/main">
  <p188:cm id="{FE0E75D4-3B4C-48B0-96A1-95D3F2727AA1}" authorId="{9BCDB107-2788-E16D-572C-FA8930285589}" created="2024-01-17T14:06:41.896">
    <ac:deMkLst xmlns:ac="http://schemas.microsoft.com/office/drawing/2013/main/command">
      <pc:docMk xmlns:pc="http://schemas.microsoft.com/office/powerpoint/2013/main/command"/>
      <pc:sldMk xmlns:pc="http://schemas.microsoft.com/office/powerpoint/2013/main/command" cId="2343487076" sldId="265"/>
      <ac:graphicFrameMk id="7" creationId="{B47BC651-3247-4E5F-848B-81F3101601A9}"/>
    </ac:deMkLst>
    <p188:txBody>
      <a:bodyPr/>
      <a:lstStyle/>
      <a:p>
        <a:r>
          <a:rPr lang="fr-FR"/>
          <a:t>Vérifier si le taux de réponse par région a évolué par rapport à 2022</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5EA0B-6811-4ABD-BC12-CADECBB2DBBE}" type="datetimeFigureOut">
              <a:rPr lang="fr-FR" smtClean="0"/>
              <a:t>25/01/2024</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A3237B-DADE-4FCB-A709-D04D052D5578}" type="slidenum">
              <a:rPr lang="fr-FR" smtClean="0"/>
              <a:t>‹N°›</a:t>
            </a:fld>
            <a:endParaRPr lang="fr-FR"/>
          </a:p>
        </p:txBody>
      </p:sp>
    </p:spTree>
    <p:extLst>
      <p:ext uri="{BB962C8B-B14F-4D97-AF65-F5344CB8AC3E}">
        <p14:creationId xmlns:p14="http://schemas.microsoft.com/office/powerpoint/2010/main" val="3405489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de 180 réponses ​(156 réponses en 2022) </a:t>
            </a:r>
          </a:p>
          <a:p>
            <a:endParaRPr lang="fr-FR" dirty="0"/>
          </a:p>
          <a:p>
            <a:r>
              <a:rPr lang="fr-FR" dirty="0"/>
              <a:t>soit 1/4 des adhérents (25%) </a:t>
            </a:r>
          </a:p>
          <a:p>
            <a:endParaRPr lang="fr-FR" dirty="0"/>
          </a:p>
          <a:p>
            <a:r>
              <a:rPr lang="fr-FR" dirty="0"/>
              <a:t>soit 25% a minima de réponses par fédération régionale </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29B02D-1E6A-C148-BA42-DE988371534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6790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9A3237B-DADE-4FCB-A709-D04D052D5578}" type="slidenum">
              <a:rPr lang="fr-FR" smtClean="0"/>
              <a:t>5</a:t>
            </a:fld>
            <a:endParaRPr lang="fr-FR"/>
          </a:p>
        </p:txBody>
      </p:sp>
    </p:spTree>
    <p:extLst>
      <p:ext uri="{BB962C8B-B14F-4D97-AF65-F5344CB8AC3E}">
        <p14:creationId xmlns:p14="http://schemas.microsoft.com/office/powerpoint/2010/main" val="2467045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9A3237B-DADE-4FCB-A709-D04D052D5578}" type="slidenum">
              <a:rPr lang="fr-FR" smtClean="0"/>
              <a:t>18</a:t>
            </a:fld>
            <a:endParaRPr lang="fr-FR"/>
          </a:p>
        </p:txBody>
      </p:sp>
    </p:spTree>
    <p:extLst>
      <p:ext uri="{BB962C8B-B14F-4D97-AF65-F5344CB8AC3E}">
        <p14:creationId xmlns:p14="http://schemas.microsoft.com/office/powerpoint/2010/main" val="2807700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9A3237B-DADE-4FCB-A709-D04D052D5578}" type="slidenum">
              <a:rPr lang="fr-FR" smtClean="0"/>
              <a:t>24</a:t>
            </a:fld>
            <a:endParaRPr lang="fr-FR"/>
          </a:p>
        </p:txBody>
      </p:sp>
    </p:spTree>
    <p:extLst>
      <p:ext uri="{BB962C8B-B14F-4D97-AF65-F5344CB8AC3E}">
        <p14:creationId xmlns:p14="http://schemas.microsoft.com/office/powerpoint/2010/main" val="2875261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9A3237B-DADE-4FCB-A709-D04D052D5578}" type="slidenum">
              <a:rPr lang="fr-FR" smtClean="0"/>
              <a:t>25</a:t>
            </a:fld>
            <a:endParaRPr lang="fr-FR"/>
          </a:p>
        </p:txBody>
      </p:sp>
    </p:spTree>
    <p:extLst>
      <p:ext uri="{BB962C8B-B14F-4D97-AF65-F5344CB8AC3E}">
        <p14:creationId xmlns:p14="http://schemas.microsoft.com/office/powerpoint/2010/main" val="273603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re n°1 violet">
    <p:spTree>
      <p:nvGrpSpPr>
        <p:cNvPr id="1" name=""/>
        <p:cNvGrpSpPr/>
        <p:nvPr/>
      </p:nvGrpSpPr>
      <p:grpSpPr>
        <a:xfrm>
          <a:off x="0" y="0"/>
          <a:ext cx="0" cy="0"/>
          <a:chOff x="0" y="0"/>
          <a:chExt cx="0" cy="0"/>
        </a:xfrm>
      </p:grpSpPr>
      <p:sp>
        <p:nvSpPr>
          <p:cNvPr id="2" name="Titre 1"/>
          <p:cNvSpPr>
            <a:spLocks noGrp="1"/>
          </p:cNvSpPr>
          <p:nvPr>
            <p:ph type="ctrTitle"/>
          </p:nvPr>
        </p:nvSpPr>
        <p:spPr>
          <a:xfrm>
            <a:off x="4325246" y="2176374"/>
            <a:ext cx="4132953" cy="1470025"/>
          </a:xfrm>
        </p:spPr>
        <p:txBody>
          <a:bodyPr anchor="b">
            <a:normAutofit/>
          </a:bodyPr>
          <a:lstStyle>
            <a:lvl1pPr algn="l">
              <a:defRPr sz="3200">
                <a:solidFill>
                  <a:schemeClr val="tx2"/>
                </a:solidFill>
                <a:latin typeface="Sansation" panose="02000000000000000000" pitchFamily="2"/>
              </a:defRPr>
            </a:lvl1pPr>
          </a:lstStyle>
          <a:p>
            <a:r>
              <a:rPr lang="fr-FR"/>
              <a:t>Modifiez le style du titre</a:t>
            </a:r>
          </a:p>
        </p:txBody>
      </p:sp>
      <p:sp>
        <p:nvSpPr>
          <p:cNvPr id="3" name="Sous-titre 2"/>
          <p:cNvSpPr>
            <a:spLocks noGrp="1"/>
          </p:cNvSpPr>
          <p:nvPr>
            <p:ph type="subTitle" idx="1"/>
          </p:nvPr>
        </p:nvSpPr>
        <p:spPr>
          <a:xfrm>
            <a:off x="4325245" y="3646399"/>
            <a:ext cx="4132953" cy="1495830"/>
          </a:xfrm>
        </p:spPr>
        <p:txBody>
          <a:bodyPr>
            <a:normAutofit/>
          </a:bodyPr>
          <a:lstStyle>
            <a:lvl1pPr marL="0" indent="0" algn="l">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pic>
        <p:nvPicPr>
          <p:cNvPr id="8" name="Image 7">
            <a:extLst>
              <a:ext uri="{FF2B5EF4-FFF2-40B4-BE49-F238E27FC236}">
                <a16:creationId xmlns:a16="http://schemas.microsoft.com/office/drawing/2014/main" id="{020750C6-84E6-ED49-8E1D-306BBDA9E51A}"/>
              </a:ext>
            </a:extLst>
          </p:cNvPr>
          <p:cNvPicPr>
            <a:picLocks noChangeAspect="1"/>
          </p:cNvPicPr>
          <p:nvPr userDrawn="1"/>
        </p:nvPicPr>
        <p:blipFill>
          <a:blip r:embed="rId2"/>
          <a:stretch>
            <a:fillRect/>
          </a:stretch>
        </p:blipFill>
        <p:spPr>
          <a:xfrm>
            <a:off x="-269130" y="937314"/>
            <a:ext cx="4991100" cy="5524500"/>
          </a:xfrm>
          <a:prstGeom prst="rect">
            <a:avLst/>
          </a:prstGeom>
        </p:spPr>
      </p:pic>
    </p:spTree>
    <p:extLst>
      <p:ext uri="{BB962C8B-B14F-4D97-AF65-F5344CB8AC3E}">
        <p14:creationId xmlns:p14="http://schemas.microsoft.com/office/powerpoint/2010/main" val="386596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u + logos financeur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tx2"/>
                </a:solidFill>
              </a:defRPr>
            </a:lvl1pPr>
          </a:lstStyle>
          <a:p>
            <a:r>
              <a:rPr lang="fr-FR"/>
              <a:t>Modifiez le style du titre</a:t>
            </a:r>
          </a:p>
        </p:txBody>
      </p:sp>
      <p:sp>
        <p:nvSpPr>
          <p:cNvPr id="3" name="Espace réservé du contenu 2"/>
          <p:cNvSpPr>
            <a:spLocks noGrp="1"/>
          </p:cNvSpPr>
          <p:nvPr>
            <p:ph idx="1"/>
          </p:nvPr>
        </p:nvSpPr>
        <p:spPr>
          <a:xfrm>
            <a:off x="457200" y="1600201"/>
            <a:ext cx="8229600" cy="4063180"/>
          </a:xfrm>
        </p:spPr>
        <p:txBody>
          <a:bodyPr>
            <a:normAutofit/>
          </a:bodyPr>
          <a:lstStyle>
            <a:lvl1pPr>
              <a:defRPr sz="24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400">
                <a:latin typeface="Calibri" panose="020F0502020204030204" pitchFamily="34" charset="0"/>
                <a:cs typeface="Calibri" panose="020F0502020204030204" pitchFamily="34" charset="0"/>
              </a:defRPr>
            </a:lvl4pPr>
            <a:lvl5pPr>
              <a:defRPr sz="2400">
                <a:latin typeface="Calibri" panose="020F0502020204030204" pitchFamily="34"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pour une image  7">
            <a:extLst>
              <a:ext uri="{FF2B5EF4-FFF2-40B4-BE49-F238E27FC236}">
                <a16:creationId xmlns:a16="http://schemas.microsoft.com/office/drawing/2014/main" id="{A6800772-2385-744F-86F7-97DFA10B6D26}"/>
              </a:ext>
            </a:extLst>
          </p:cNvPr>
          <p:cNvSpPr>
            <a:spLocks noGrp="1"/>
          </p:cNvSpPr>
          <p:nvPr>
            <p:ph type="pic" sz="quarter" idx="10"/>
          </p:nvPr>
        </p:nvSpPr>
        <p:spPr>
          <a:xfrm>
            <a:off x="4144297" y="5845944"/>
            <a:ext cx="4542503" cy="755648"/>
          </a:xfrm>
        </p:spPr>
        <p:txBody>
          <a:bodyPr lIns="0" tIns="0" rIns="0" bIns="0">
            <a:noAutofit/>
          </a:bodyPr>
          <a:lstStyle/>
          <a:p>
            <a:r>
              <a:rPr lang="fr-FR"/>
              <a:t>Cliquez sur l'icône pour ajouter une image</a:t>
            </a:r>
          </a:p>
        </p:txBody>
      </p:sp>
    </p:spTree>
    <p:extLst>
      <p:ext uri="{BB962C8B-B14F-4D97-AF65-F5344CB8AC3E}">
        <p14:creationId xmlns:p14="http://schemas.microsoft.com/office/powerpoint/2010/main" val="4202654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u + flèch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tx2"/>
                </a:solidFill>
              </a:defRPr>
            </a:lvl1pPr>
          </a:lstStyle>
          <a:p>
            <a:r>
              <a:rPr lang="fr-FR"/>
              <a:t>Modifiez le style du titre</a:t>
            </a:r>
          </a:p>
        </p:txBody>
      </p:sp>
      <p:sp>
        <p:nvSpPr>
          <p:cNvPr id="3" name="Espace réservé du contenu 2"/>
          <p:cNvSpPr>
            <a:spLocks noGrp="1"/>
          </p:cNvSpPr>
          <p:nvPr>
            <p:ph idx="1"/>
          </p:nvPr>
        </p:nvSpPr>
        <p:spPr/>
        <p:txBody>
          <a:bodyPr>
            <a:normAutofit/>
          </a:bodyPr>
          <a:lstStyle>
            <a:lvl1pPr>
              <a:defRPr sz="24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400">
                <a:latin typeface="Calibri" panose="020F0502020204030204" pitchFamily="34" charset="0"/>
                <a:cs typeface="Calibri" panose="020F0502020204030204" pitchFamily="34" charset="0"/>
              </a:defRPr>
            </a:lvl4pPr>
            <a:lvl5pPr>
              <a:defRPr sz="2400">
                <a:latin typeface="Calibri" panose="020F0502020204030204" pitchFamily="34"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solidFill>
                  <a:schemeClr val="bg2"/>
                </a:solidFill>
              </a:defRPr>
            </a:lvl1pPr>
          </a:lstStyle>
          <a:p>
            <a:fld id="{BEEAFAEA-6CE5-894C-B025-138DC8D70191}" type="datetime1">
              <a:rPr lang="fr-FR" smtClean="0"/>
              <a:t>25/01/2024</a:t>
            </a:fld>
            <a:endParaRPr lang="fr-FR"/>
          </a:p>
        </p:txBody>
      </p:sp>
      <p:sp>
        <p:nvSpPr>
          <p:cNvPr id="5" name="Espace réservé du pied de page 4"/>
          <p:cNvSpPr>
            <a:spLocks noGrp="1"/>
          </p:cNvSpPr>
          <p:nvPr>
            <p:ph type="ftr" sz="quarter" idx="11"/>
          </p:nvPr>
        </p:nvSpPr>
        <p:spPr/>
        <p:txBody>
          <a:bodyPr/>
          <a:lstStyle>
            <a:lvl1pPr>
              <a:defRPr>
                <a:solidFill>
                  <a:schemeClr val="bg2"/>
                </a:solidFill>
              </a:defRPr>
            </a:lvl1pPr>
          </a:lstStyle>
          <a:p>
            <a:r>
              <a:rPr lang="fr-FR"/>
              <a:t>Pied de page</a:t>
            </a:r>
          </a:p>
        </p:txBody>
      </p:sp>
      <p:sp>
        <p:nvSpPr>
          <p:cNvPr id="6" name="Espace réservé du numéro de diapositive 5"/>
          <p:cNvSpPr>
            <a:spLocks noGrp="1"/>
          </p:cNvSpPr>
          <p:nvPr>
            <p:ph type="sldNum" sz="quarter" idx="12"/>
          </p:nvPr>
        </p:nvSpPr>
        <p:spPr/>
        <p:txBody>
          <a:bodyPr/>
          <a:lstStyle>
            <a:lvl1pPr>
              <a:defRPr>
                <a:solidFill>
                  <a:schemeClr val="bg2"/>
                </a:solidFill>
              </a:defRPr>
            </a:lvl1pPr>
          </a:lstStyle>
          <a:p>
            <a:fld id="{1989D48A-7AB7-7C40-B1AB-B7E39F5AB494}" type="slidenum">
              <a:rPr lang="fr-FR" smtClean="0"/>
              <a:pPr/>
              <a:t>‹N°›</a:t>
            </a:fld>
            <a:endParaRPr lang="fr-FR"/>
          </a:p>
        </p:txBody>
      </p:sp>
      <p:pic>
        <p:nvPicPr>
          <p:cNvPr id="8" name="Image 7" descr="Une image contenant couteau&#10;&#10;Description générée automatiquement">
            <a:extLst>
              <a:ext uri="{FF2B5EF4-FFF2-40B4-BE49-F238E27FC236}">
                <a16:creationId xmlns:a16="http://schemas.microsoft.com/office/drawing/2014/main" id="{BC8E0EFF-9806-D048-AFA7-FEFCD052A700}"/>
              </a:ext>
            </a:extLst>
          </p:cNvPr>
          <p:cNvPicPr>
            <a:picLocks noChangeAspect="1"/>
          </p:cNvPicPr>
          <p:nvPr userDrawn="1"/>
        </p:nvPicPr>
        <p:blipFill>
          <a:blip r:embed="rId2"/>
          <a:stretch>
            <a:fillRect/>
          </a:stretch>
        </p:blipFill>
        <p:spPr>
          <a:xfrm>
            <a:off x="7067863" y="5573219"/>
            <a:ext cx="2188564" cy="1352731"/>
          </a:xfrm>
          <a:prstGeom prst="rect">
            <a:avLst/>
          </a:prstGeom>
        </p:spPr>
      </p:pic>
    </p:spTree>
    <p:extLst>
      <p:ext uri="{BB962C8B-B14F-4D97-AF65-F5344CB8AC3E}">
        <p14:creationId xmlns:p14="http://schemas.microsoft.com/office/powerpoint/2010/main" val="3544137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4325246" y="2176374"/>
            <a:ext cx="4132953" cy="1470025"/>
          </a:xfrm>
        </p:spPr>
        <p:txBody>
          <a:bodyPr anchor="b">
            <a:normAutofit/>
          </a:bodyPr>
          <a:lstStyle>
            <a:lvl1pPr algn="l">
              <a:defRPr sz="3200">
                <a:solidFill>
                  <a:schemeClr val="tx2"/>
                </a:solidFill>
                <a:latin typeface="Sansation" panose="02000000000000000000" pitchFamily="2"/>
              </a:defRPr>
            </a:lvl1pPr>
          </a:lstStyle>
          <a:p>
            <a:endParaRPr lang="fr-FR"/>
          </a:p>
        </p:txBody>
      </p:sp>
      <p:sp>
        <p:nvSpPr>
          <p:cNvPr id="3" name="Sous-titre 2"/>
          <p:cNvSpPr>
            <a:spLocks noGrp="1"/>
          </p:cNvSpPr>
          <p:nvPr>
            <p:ph type="subTitle" idx="1"/>
          </p:nvPr>
        </p:nvSpPr>
        <p:spPr>
          <a:xfrm>
            <a:off x="4325245" y="3646399"/>
            <a:ext cx="4132953" cy="1495830"/>
          </a:xfrm>
        </p:spPr>
        <p:txBody>
          <a:bodyPr>
            <a:normAutofit/>
          </a:bodyPr>
          <a:lstStyle>
            <a:lvl1pPr marL="0" indent="0" algn="l">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a:p>
        </p:txBody>
      </p:sp>
      <p:pic>
        <p:nvPicPr>
          <p:cNvPr id="8" name="Image 7">
            <a:extLst>
              <a:ext uri="{FF2B5EF4-FFF2-40B4-BE49-F238E27FC236}">
                <a16:creationId xmlns:a16="http://schemas.microsoft.com/office/drawing/2014/main" id="{020750C6-84E6-ED49-8E1D-306BBDA9E51A}"/>
              </a:ext>
            </a:extLst>
          </p:cNvPr>
          <p:cNvPicPr>
            <a:picLocks noChangeAspect="1"/>
          </p:cNvPicPr>
          <p:nvPr userDrawn="1"/>
        </p:nvPicPr>
        <p:blipFill>
          <a:blip r:embed="rId2"/>
          <a:stretch>
            <a:fillRect/>
          </a:stretch>
        </p:blipFill>
        <p:spPr>
          <a:xfrm>
            <a:off x="-269130" y="937314"/>
            <a:ext cx="4991100" cy="5524500"/>
          </a:xfrm>
          <a:prstGeom prst="rect">
            <a:avLst/>
          </a:prstGeom>
        </p:spPr>
      </p:pic>
    </p:spTree>
    <p:extLst>
      <p:ext uri="{BB962C8B-B14F-4D97-AF65-F5344CB8AC3E}">
        <p14:creationId xmlns:p14="http://schemas.microsoft.com/office/powerpoint/2010/main" val="2322590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4325246" y="2176374"/>
            <a:ext cx="4132953" cy="1470025"/>
          </a:xfrm>
        </p:spPr>
        <p:txBody>
          <a:bodyPr anchor="b">
            <a:normAutofit/>
          </a:bodyPr>
          <a:lstStyle>
            <a:lvl1pPr algn="l">
              <a:defRPr sz="3200">
                <a:solidFill>
                  <a:schemeClr val="tx2"/>
                </a:solidFill>
                <a:latin typeface="Sansation" panose="02000000000000000000" pitchFamily="2"/>
              </a:defRPr>
            </a:lvl1pPr>
          </a:lstStyle>
          <a:p>
            <a:r>
              <a:rPr lang="fr-FR"/>
              <a:t>Cliquez et modifiez le titre</a:t>
            </a:r>
          </a:p>
        </p:txBody>
      </p:sp>
      <p:sp>
        <p:nvSpPr>
          <p:cNvPr id="3" name="Sous-titre 2"/>
          <p:cNvSpPr>
            <a:spLocks noGrp="1"/>
          </p:cNvSpPr>
          <p:nvPr>
            <p:ph type="subTitle" idx="1"/>
          </p:nvPr>
        </p:nvSpPr>
        <p:spPr>
          <a:xfrm>
            <a:off x="4325245" y="3646399"/>
            <a:ext cx="4132953" cy="1495830"/>
          </a:xfrm>
        </p:spPr>
        <p:txBody>
          <a:bodyPr>
            <a:normAutofit/>
          </a:bodyPr>
          <a:lstStyle>
            <a:lvl1pPr marL="0" indent="0" algn="l">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pic>
        <p:nvPicPr>
          <p:cNvPr id="6" name="Image 5">
            <a:extLst>
              <a:ext uri="{FF2B5EF4-FFF2-40B4-BE49-F238E27FC236}">
                <a16:creationId xmlns:a16="http://schemas.microsoft.com/office/drawing/2014/main" id="{C1A4BC3F-9FFC-454E-9AAA-AFC5964C8457}"/>
              </a:ext>
            </a:extLst>
          </p:cNvPr>
          <p:cNvPicPr>
            <a:picLocks noChangeAspect="1"/>
          </p:cNvPicPr>
          <p:nvPr userDrawn="1"/>
        </p:nvPicPr>
        <p:blipFill>
          <a:blip r:embed="rId2"/>
          <a:stretch>
            <a:fillRect/>
          </a:stretch>
        </p:blipFill>
        <p:spPr>
          <a:xfrm>
            <a:off x="-229337" y="913512"/>
            <a:ext cx="4711700" cy="5562600"/>
          </a:xfrm>
          <a:prstGeom prst="rect">
            <a:avLst/>
          </a:prstGeom>
        </p:spPr>
      </p:pic>
    </p:spTree>
    <p:extLst>
      <p:ext uri="{BB962C8B-B14F-4D97-AF65-F5344CB8AC3E}">
        <p14:creationId xmlns:p14="http://schemas.microsoft.com/office/powerpoint/2010/main" val="2546237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4325246" y="2176374"/>
            <a:ext cx="4132953" cy="1470025"/>
          </a:xfrm>
        </p:spPr>
        <p:txBody>
          <a:bodyPr anchor="b">
            <a:normAutofit/>
          </a:bodyPr>
          <a:lstStyle>
            <a:lvl1pPr algn="l">
              <a:defRPr sz="3200">
                <a:solidFill>
                  <a:schemeClr val="tx2"/>
                </a:solidFill>
                <a:latin typeface="Sansation" panose="02000000000000000000" pitchFamily="2"/>
              </a:defRPr>
            </a:lvl1pPr>
          </a:lstStyle>
          <a:p>
            <a:r>
              <a:rPr lang="fr-FR"/>
              <a:t>Cliquez et modifiez le titre</a:t>
            </a:r>
          </a:p>
        </p:txBody>
      </p:sp>
      <p:sp>
        <p:nvSpPr>
          <p:cNvPr id="3" name="Sous-titre 2"/>
          <p:cNvSpPr>
            <a:spLocks noGrp="1"/>
          </p:cNvSpPr>
          <p:nvPr>
            <p:ph type="subTitle" idx="1"/>
          </p:nvPr>
        </p:nvSpPr>
        <p:spPr>
          <a:xfrm>
            <a:off x="4325245" y="3646399"/>
            <a:ext cx="4132953" cy="1495830"/>
          </a:xfrm>
        </p:spPr>
        <p:txBody>
          <a:bodyPr>
            <a:normAutofit/>
          </a:bodyPr>
          <a:lstStyle>
            <a:lvl1pPr marL="0" indent="0" algn="l">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pic>
        <p:nvPicPr>
          <p:cNvPr id="6" name="Image 5">
            <a:extLst>
              <a:ext uri="{FF2B5EF4-FFF2-40B4-BE49-F238E27FC236}">
                <a16:creationId xmlns:a16="http://schemas.microsoft.com/office/drawing/2014/main" id="{3FC20E5B-E3A6-3544-94A9-0453C79EA816}"/>
              </a:ext>
            </a:extLst>
          </p:cNvPr>
          <p:cNvPicPr>
            <a:picLocks noChangeAspect="1"/>
          </p:cNvPicPr>
          <p:nvPr userDrawn="1"/>
        </p:nvPicPr>
        <p:blipFill>
          <a:blip r:embed="rId2"/>
          <a:stretch>
            <a:fillRect/>
          </a:stretch>
        </p:blipFill>
        <p:spPr>
          <a:xfrm>
            <a:off x="-218777" y="816515"/>
            <a:ext cx="4699000" cy="5702300"/>
          </a:xfrm>
          <a:prstGeom prst="rect">
            <a:avLst/>
          </a:prstGeom>
        </p:spPr>
      </p:pic>
    </p:spTree>
    <p:extLst>
      <p:ext uri="{BB962C8B-B14F-4D97-AF65-F5344CB8AC3E}">
        <p14:creationId xmlns:p14="http://schemas.microsoft.com/office/powerpoint/2010/main" val="1715391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3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4325246" y="2176374"/>
            <a:ext cx="4132953" cy="1470025"/>
          </a:xfrm>
        </p:spPr>
        <p:txBody>
          <a:bodyPr anchor="b">
            <a:normAutofit/>
          </a:bodyPr>
          <a:lstStyle>
            <a:lvl1pPr algn="l">
              <a:defRPr sz="3200">
                <a:solidFill>
                  <a:schemeClr val="tx2"/>
                </a:solidFill>
                <a:latin typeface="Sansation" panose="02000000000000000000" pitchFamily="2"/>
              </a:defRPr>
            </a:lvl1pPr>
          </a:lstStyle>
          <a:p>
            <a:r>
              <a:rPr lang="fr-FR"/>
              <a:t>Cliquez et modifiez le titre</a:t>
            </a:r>
          </a:p>
        </p:txBody>
      </p:sp>
      <p:sp>
        <p:nvSpPr>
          <p:cNvPr id="3" name="Sous-titre 2"/>
          <p:cNvSpPr>
            <a:spLocks noGrp="1"/>
          </p:cNvSpPr>
          <p:nvPr>
            <p:ph type="subTitle" idx="1"/>
          </p:nvPr>
        </p:nvSpPr>
        <p:spPr>
          <a:xfrm>
            <a:off x="4325245" y="3646399"/>
            <a:ext cx="4132953" cy="1495830"/>
          </a:xfrm>
        </p:spPr>
        <p:txBody>
          <a:bodyPr>
            <a:normAutofit/>
          </a:bodyPr>
          <a:lstStyle>
            <a:lvl1pPr marL="0" indent="0" algn="l">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pic>
        <p:nvPicPr>
          <p:cNvPr id="6" name="Image 5">
            <a:extLst>
              <a:ext uri="{FF2B5EF4-FFF2-40B4-BE49-F238E27FC236}">
                <a16:creationId xmlns:a16="http://schemas.microsoft.com/office/drawing/2014/main" id="{81AEB80C-6EF8-DB49-8406-9E0A6436A761}"/>
              </a:ext>
            </a:extLst>
          </p:cNvPr>
          <p:cNvPicPr>
            <a:picLocks noChangeAspect="1"/>
          </p:cNvPicPr>
          <p:nvPr userDrawn="1"/>
        </p:nvPicPr>
        <p:blipFill>
          <a:blip r:embed="rId2"/>
          <a:stretch>
            <a:fillRect/>
          </a:stretch>
        </p:blipFill>
        <p:spPr>
          <a:xfrm>
            <a:off x="-161627" y="939381"/>
            <a:ext cx="4584700" cy="5499100"/>
          </a:xfrm>
          <a:prstGeom prst="rect">
            <a:avLst/>
          </a:prstGeom>
        </p:spPr>
      </p:pic>
    </p:spTree>
    <p:extLst>
      <p:ext uri="{BB962C8B-B14F-4D97-AF65-F5344CB8AC3E}">
        <p14:creationId xmlns:p14="http://schemas.microsoft.com/office/powerpoint/2010/main" val="2789612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3243934" y="2600983"/>
            <a:ext cx="5442865" cy="1143000"/>
          </a:xfrm>
        </p:spPr>
        <p:txBody>
          <a:bodyPr>
            <a:normAutofit/>
          </a:bodyPr>
          <a:lstStyle>
            <a:lvl1pPr>
              <a:defRPr sz="3200">
                <a:solidFill>
                  <a:schemeClr val="accent1"/>
                </a:solidFill>
                <a:latin typeface="Sansation" panose="02000000000000000000" pitchFamily="2"/>
              </a:defRPr>
            </a:lvl1pPr>
          </a:lstStyle>
          <a:p>
            <a:endParaRPr lang="fr-FR"/>
          </a:p>
        </p:txBody>
      </p:sp>
      <p:sp>
        <p:nvSpPr>
          <p:cNvPr id="3" name="Espace réservé de la date 2"/>
          <p:cNvSpPr>
            <a:spLocks noGrp="1"/>
          </p:cNvSpPr>
          <p:nvPr>
            <p:ph type="dt" sz="half" idx="10"/>
          </p:nvPr>
        </p:nvSpPr>
        <p:spPr/>
        <p:txBody>
          <a:bodyPr/>
          <a:lstStyle>
            <a:lvl1pPr>
              <a:defRPr>
                <a:solidFill>
                  <a:schemeClr val="bg2"/>
                </a:solidFill>
              </a:defRPr>
            </a:lvl1pPr>
          </a:lstStyle>
          <a:p>
            <a:fld id="{4EBF06DB-7878-4643-BA99-610E471CAC93}" type="datetimeFigureOut">
              <a:rPr lang="fr-FR" smtClean="0"/>
              <a:pPr/>
              <a:t>25/01/2024</a:t>
            </a:fld>
            <a:endParaRPr lang="fr-FR"/>
          </a:p>
        </p:txBody>
      </p:sp>
      <p:sp>
        <p:nvSpPr>
          <p:cNvPr id="4" name="Espace réservé du pied de page 3"/>
          <p:cNvSpPr>
            <a:spLocks noGrp="1"/>
          </p:cNvSpPr>
          <p:nvPr>
            <p:ph type="ftr" sz="quarter" idx="11"/>
          </p:nvPr>
        </p:nvSpPr>
        <p:spPr/>
        <p:txBody>
          <a:bodyPr/>
          <a:lstStyle>
            <a:lvl1pPr>
              <a:defRPr>
                <a:solidFill>
                  <a:schemeClr val="bg2"/>
                </a:solidFill>
              </a:defRPr>
            </a:lvl1pPr>
          </a:lstStyle>
          <a:p>
            <a:endParaRPr lang="fr-FR"/>
          </a:p>
        </p:txBody>
      </p:sp>
      <p:sp>
        <p:nvSpPr>
          <p:cNvPr id="5" name="Espace réservé du numéro de diapositive 4"/>
          <p:cNvSpPr>
            <a:spLocks noGrp="1"/>
          </p:cNvSpPr>
          <p:nvPr>
            <p:ph type="sldNum" sz="quarter" idx="12"/>
          </p:nvPr>
        </p:nvSpPr>
        <p:spPr/>
        <p:txBody>
          <a:bodyPr/>
          <a:lstStyle>
            <a:lvl1pPr>
              <a:defRPr>
                <a:solidFill>
                  <a:schemeClr val="bg2"/>
                </a:solidFill>
              </a:defRPr>
            </a:lvl1pPr>
          </a:lstStyle>
          <a:p>
            <a:fld id="{1989D48A-7AB7-7C40-B1AB-B7E39F5AB494}" type="slidenum">
              <a:rPr lang="fr-FR" smtClean="0"/>
              <a:pPr/>
              <a:t>‹N°›</a:t>
            </a:fld>
            <a:endParaRPr lang="fr-FR"/>
          </a:p>
        </p:txBody>
      </p:sp>
      <p:pic>
        <p:nvPicPr>
          <p:cNvPr id="8" name="Image 7">
            <a:extLst>
              <a:ext uri="{FF2B5EF4-FFF2-40B4-BE49-F238E27FC236}">
                <a16:creationId xmlns:a16="http://schemas.microsoft.com/office/drawing/2014/main" id="{CCD3E9C9-8D29-7646-AA5B-FA393FBE7928}"/>
              </a:ext>
            </a:extLst>
          </p:cNvPr>
          <p:cNvPicPr>
            <a:picLocks noChangeAspect="1"/>
          </p:cNvPicPr>
          <p:nvPr userDrawn="1"/>
        </p:nvPicPr>
        <p:blipFill>
          <a:blip r:embed="rId2"/>
          <a:stretch>
            <a:fillRect/>
          </a:stretch>
        </p:blipFill>
        <p:spPr>
          <a:xfrm>
            <a:off x="204647" y="2182507"/>
            <a:ext cx="2844800" cy="2882900"/>
          </a:xfrm>
          <a:prstGeom prst="rect">
            <a:avLst/>
          </a:prstGeom>
        </p:spPr>
      </p:pic>
    </p:spTree>
    <p:extLst>
      <p:ext uri="{BB962C8B-B14F-4D97-AF65-F5344CB8AC3E}">
        <p14:creationId xmlns:p14="http://schemas.microsoft.com/office/powerpoint/2010/main" val="502859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3243934" y="2600983"/>
            <a:ext cx="5442865" cy="1143000"/>
          </a:xfrm>
        </p:spPr>
        <p:txBody>
          <a:bodyPr>
            <a:normAutofit/>
          </a:bodyPr>
          <a:lstStyle>
            <a:lvl1pPr>
              <a:defRPr sz="3200">
                <a:solidFill>
                  <a:schemeClr val="accent4"/>
                </a:solidFill>
                <a:latin typeface="Sansation" panose="02000000000000000000" pitchFamily="2"/>
              </a:defRPr>
            </a:lvl1pPr>
          </a:lstStyle>
          <a:p>
            <a:r>
              <a:rPr lang="fr-FR"/>
              <a:t>Cliquez et modifiez le titre</a:t>
            </a:r>
          </a:p>
        </p:txBody>
      </p:sp>
      <p:sp>
        <p:nvSpPr>
          <p:cNvPr id="3" name="Espace réservé de la date 2"/>
          <p:cNvSpPr>
            <a:spLocks noGrp="1"/>
          </p:cNvSpPr>
          <p:nvPr>
            <p:ph type="dt" sz="half" idx="10"/>
          </p:nvPr>
        </p:nvSpPr>
        <p:spPr/>
        <p:txBody>
          <a:bodyPr/>
          <a:lstStyle>
            <a:lvl1pPr>
              <a:defRPr>
                <a:solidFill>
                  <a:schemeClr val="bg2"/>
                </a:solidFill>
              </a:defRPr>
            </a:lvl1pPr>
          </a:lstStyle>
          <a:p>
            <a:fld id="{4EBF06DB-7878-4643-BA99-610E471CAC93}" type="datetimeFigureOut">
              <a:rPr lang="fr-FR" smtClean="0"/>
              <a:pPr/>
              <a:t>25/01/2024</a:t>
            </a:fld>
            <a:endParaRPr lang="fr-FR"/>
          </a:p>
        </p:txBody>
      </p:sp>
      <p:sp>
        <p:nvSpPr>
          <p:cNvPr id="4" name="Espace réservé du pied de page 3"/>
          <p:cNvSpPr>
            <a:spLocks noGrp="1"/>
          </p:cNvSpPr>
          <p:nvPr>
            <p:ph type="ftr" sz="quarter" idx="11"/>
          </p:nvPr>
        </p:nvSpPr>
        <p:spPr/>
        <p:txBody>
          <a:bodyPr/>
          <a:lstStyle>
            <a:lvl1pPr>
              <a:defRPr>
                <a:solidFill>
                  <a:schemeClr val="bg2"/>
                </a:solidFill>
              </a:defRPr>
            </a:lvl1pPr>
          </a:lstStyle>
          <a:p>
            <a:endParaRPr lang="fr-FR"/>
          </a:p>
        </p:txBody>
      </p:sp>
      <p:sp>
        <p:nvSpPr>
          <p:cNvPr id="5" name="Espace réservé du numéro de diapositive 4"/>
          <p:cNvSpPr>
            <a:spLocks noGrp="1"/>
          </p:cNvSpPr>
          <p:nvPr>
            <p:ph type="sldNum" sz="quarter" idx="12"/>
          </p:nvPr>
        </p:nvSpPr>
        <p:spPr/>
        <p:txBody>
          <a:bodyPr/>
          <a:lstStyle>
            <a:lvl1pPr>
              <a:defRPr>
                <a:solidFill>
                  <a:schemeClr val="bg2"/>
                </a:solidFill>
              </a:defRPr>
            </a:lvl1pPr>
          </a:lstStyle>
          <a:p>
            <a:fld id="{1989D48A-7AB7-7C40-B1AB-B7E39F5AB494}" type="slidenum">
              <a:rPr lang="fr-FR" smtClean="0"/>
              <a:pPr/>
              <a:t>‹N°›</a:t>
            </a:fld>
            <a:endParaRPr lang="fr-FR"/>
          </a:p>
        </p:txBody>
      </p:sp>
      <p:pic>
        <p:nvPicPr>
          <p:cNvPr id="8" name="Image 7">
            <a:extLst>
              <a:ext uri="{FF2B5EF4-FFF2-40B4-BE49-F238E27FC236}">
                <a16:creationId xmlns:a16="http://schemas.microsoft.com/office/drawing/2014/main" id="{CDDE1D07-AF14-6541-97AC-E69EE3795608}"/>
              </a:ext>
            </a:extLst>
          </p:cNvPr>
          <p:cNvPicPr>
            <a:picLocks noChangeAspect="1"/>
          </p:cNvPicPr>
          <p:nvPr userDrawn="1"/>
        </p:nvPicPr>
        <p:blipFill>
          <a:blip r:embed="rId2"/>
          <a:stretch>
            <a:fillRect/>
          </a:stretch>
        </p:blipFill>
        <p:spPr>
          <a:xfrm>
            <a:off x="160190" y="2118320"/>
            <a:ext cx="2954035" cy="2916000"/>
          </a:xfrm>
          <a:prstGeom prst="rect">
            <a:avLst/>
          </a:prstGeom>
        </p:spPr>
      </p:pic>
    </p:spTree>
    <p:extLst>
      <p:ext uri="{BB962C8B-B14F-4D97-AF65-F5344CB8AC3E}">
        <p14:creationId xmlns:p14="http://schemas.microsoft.com/office/powerpoint/2010/main" val="1029463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3243934" y="2600983"/>
            <a:ext cx="5442865" cy="1143000"/>
          </a:xfrm>
        </p:spPr>
        <p:txBody>
          <a:bodyPr>
            <a:normAutofit/>
          </a:bodyPr>
          <a:lstStyle>
            <a:lvl1pPr>
              <a:defRPr sz="3200">
                <a:solidFill>
                  <a:srgbClr val="E67D46"/>
                </a:solidFill>
                <a:latin typeface="Sansation" panose="02000000000000000000" pitchFamily="2"/>
              </a:defRPr>
            </a:lvl1pPr>
          </a:lstStyle>
          <a:p>
            <a:r>
              <a:rPr lang="fr-FR"/>
              <a:t>Cliquez et modifiez le titre</a:t>
            </a:r>
          </a:p>
        </p:txBody>
      </p:sp>
      <p:sp>
        <p:nvSpPr>
          <p:cNvPr id="3" name="Espace réservé de la date 2"/>
          <p:cNvSpPr>
            <a:spLocks noGrp="1"/>
          </p:cNvSpPr>
          <p:nvPr>
            <p:ph type="dt" sz="half" idx="10"/>
          </p:nvPr>
        </p:nvSpPr>
        <p:spPr/>
        <p:txBody>
          <a:bodyPr/>
          <a:lstStyle>
            <a:lvl1pPr>
              <a:defRPr>
                <a:solidFill>
                  <a:schemeClr val="bg2"/>
                </a:solidFill>
              </a:defRPr>
            </a:lvl1pPr>
          </a:lstStyle>
          <a:p>
            <a:fld id="{4EBF06DB-7878-4643-BA99-610E471CAC93}" type="datetimeFigureOut">
              <a:rPr lang="fr-FR" smtClean="0"/>
              <a:pPr/>
              <a:t>25/01/2024</a:t>
            </a:fld>
            <a:endParaRPr lang="fr-FR"/>
          </a:p>
        </p:txBody>
      </p:sp>
      <p:sp>
        <p:nvSpPr>
          <p:cNvPr id="4" name="Espace réservé du pied de page 3"/>
          <p:cNvSpPr>
            <a:spLocks noGrp="1"/>
          </p:cNvSpPr>
          <p:nvPr>
            <p:ph type="ftr" sz="quarter" idx="11"/>
          </p:nvPr>
        </p:nvSpPr>
        <p:spPr/>
        <p:txBody>
          <a:bodyPr/>
          <a:lstStyle>
            <a:lvl1pPr>
              <a:defRPr>
                <a:solidFill>
                  <a:schemeClr val="bg2"/>
                </a:solidFill>
              </a:defRPr>
            </a:lvl1pPr>
          </a:lstStyle>
          <a:p>
            <a:endParaRPr lang="fr-FR"/>
          </a:p>
        </p:txBody>
      </p:sp>
      <p:sp>
        <p:nvSpPr>
          <p:cNvPr id="5" name="Espace réservé du numéro de diapositive 4"/>
          <p:cNvSpPr>
            <a:spLocks noGrp="1"/>
          </p:cNvSpPr>
          <p:nvPr>
            <p:ph type="sldNum" sz="quarter" idx="12"/>
          </p:nvPr>
        </p:nvSpPr>
        <p:spPr/>
        <p:txBody>
          <a:bodyPr/>
          <a:lstStyle>
            <a:lvl1pPr>
              <a:defRPr>
                <a:solidFill>
                  <a:schemeClr val="bg2"/>
                </a:solidFill>
              </a:defRPr>
            </a:lvl1pPr>
          </a:lstStyle>
          <a:p>
            <a:fld id="{1989D48A-7AB7-7C40-B1AB-B7E39F5AB494}" type="slidenum">
              <a:rPr lang="fr-FR" smtClean="0"/>
              <a:pPr/>
              <a:t>‹N°›</a:t>
            </a:fld>
            <a:endParaRPr lang="fr-FR"/>
          </a:p>
        </p:txBody>
      </p:sp>
      <p:pic>
        <p:nvPicPr>
          <p:cNvPr id="8" name="Image 7">
            <a:extLst>
              <a:ext uri="{FF2B5EF4-FFF2-40B4-BE49-F238E27FC236}">
                <a16:creationId xmlns:a16="http://schemas.microsoft.com/office/drawing/2014/main" id="{4EA593A0-610F-4944-B2A5-052726C5F5AF}"/>
              </a:ext>
            </a:extLst>
          </p:cNvPr>
          <p:cNvPicPr>
            <a:picLocks noChangeAspect="1"/>
          </p:cNvPicPr>
          <p:nvPr userDrawn="1"/>
        </p:nvPicPr>
        <p:blipFill>
          <a:blip r:embed="rId2"/>
          <a:stretch>
            <a:fillRect/>
          </a:stretch>
        </p:blipFill>
        <p:spPr>
          <a:xfrm>
            <a:off x="85305" y="2024644"/>
            <a:ext cx="3162300" cy="3086100"/>
          </a:xfrm>
          <a:prstGeom prst="rect">
            <a:avLst/>
          </a:prstGeom>
        </p:spPr>
      </p:pic>
    </p:spTree>
    <p:extLst>
      <p:ext uri="{BB962C8B-B14F-4D97-AF65-F5344CB8AC3E}">
        <p14:creationId xmlns:p14="http://schemas.microsoft.com/office/powerpoint/2010/main" val="2879409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3243934" y="2600983"/>
            <a:ext cx="5442865" cy="1143000"/>
          </a:xfrm>
        </p:spPr>
        <p:txBody>
          <a:bodyPr>
            <a:normAutofit/>
          </a:bodyPr>
          <a:lstStyle>
            <a:lvl1pPr>
              <a:defRPr sz="3200">
                <a:solidFill>
                  <a:schemeClr val="accent5"/>
                </a:solidFill>
                <a:latin typeface="Sansation" panose="02000000000000000000" pitchFamily="2"/>
              </a:defRPr>
            </a:lvl1pPr>
          </a:lstStyle>
          <a:p>
            <a:r>
              <a:rPr lang="fr-FR"/>
              <a:t>Cliquez et modifiez le titre</a:t>
            </a:r>
          </a:p>
        </p:txBody>
      </p:sp>
      <p:sp>
        <p:nvSpPr>
          <p:cNvPr id="3" name="Espace réservé de la date 2"/>
          <p:cNvSpPr>
            <a:spLocks noGrp="1"/>
          </p:cNvSpPr>
          <p:nvPr>
            <p:ph type="dt" sz="half" idx="10"/>
          </p:nvPr>
        </p:nvSpPr>
        <p:spPr/>
        <p:txBody>
          <a:bodyPr/>
          <a:lstStyle>
            <a:lvl1pPr>
              <a:defRPr>
                <a:solidFill>
                  <a:schemeClr val="bg2"/>
                </a:solidFill>
              </a:defRPr>
            </a:lvl1pPr>
          </a:lstStyle>
          <a:p>
            <a:fld id="{4EBF06DB-7878-4643-BA99-610E471CAC93}" type="datetimeFigureOut">
              <a:rPr lang="fr-FR" smtClean="0"/>
              <a:pPr/>
              <a:t>25/01/2024</a:t>
            </a:fld>
            <a:endParaRPr lang="fr-FR"/>
          </a:p>
        </p:txBody>
      </p:sp>
      <p:sp>
        <p:nvSpPr>
          <p:cNvPr id="4" name="Espace réservé du pied de page 3"/>
          <p:cNvSpPr>
            <a:spLocks noGrp="1"/>
          </p:cNvSpPr>
          <p:nvPr>
            <p:ph type="ftr" sz="quarter" idx="11"/>
          </p:nvPr>
        </p:nvSpPr>
        <p:spPr/>
        <p:txBody>
          <a:bodyPr/>
          <a:lstStyle>
            <a:lvl1pPr>
              <a:defRPr>
                <a:solidFill>
                  <a:schemeClr val="bg2"/>
                </a:solidFill>
              </a:defRPr>
            </a:lvl1pPr>
          </a:lstStyle>
          <a:p>
            <a:endParaRPr lang="fr-FR"/>
          </a:p>
        </p:txBody>
      </p:sp>
      <p:sp>
        <p:nvSpPr>
          <p:cNvPr id="5" name="Espace réservé du numéro de diapositive 4"/>
          <p:cNvSpPr>
            <a:spLocks noGrp="1"/>
          </p:cNvSpPr>
          <p:nvPr>
            <p:ph type="sldNum" sz="quarter" idx="12"/>
          </p:nvPr>
        </p:nvSpPr>
        <p:spPr/>
        <p:txBody>
          <a:bodyPr/>
          <a:lstStyle>
            <a:lvl1pPr>
              <a:defRPr>
                <a:solidFill>
                  <a:schemeClr val="bg2"/>
                </a:solidFill>
              </a:defRPr>
            </a:lvl1pPr>
          </a:lstStyle>
          <a:p>
            <a:fld id="{1989D48A-7AB7-7C40-B1AB-B7E39F5AB494}" type="slidenum">
              <a:rPr lang="fr-FR" smtClean="0"/>
              <a:pPr/>
              <a:t>‹N°›</a:t>
            </a:fld>
            <a:endParaRPr lang="fr-FR"/>
          </a:p>
        </p:txBody>
      </p:sp>
      <p:pic>
        <p:nvPicPr>
          <p:cNvPr id="8" name="Image 7">
            <a:extLst>
              <a:ext uri="{FF2B5EF4-FFF2-40B4-BE49-F238E27FC236}">
                <a16:creationId xmlns:a16="http://schemas.microsoft.com/office/drawing/2014/main" id="{9B310C7D-7CBF-5647-B93B-B1545835F75B}"/>
              </a:ext>
            </a:extLst>
          </p:cNvPr>
          <p:cNvPicPr>
            <a:picLocks noChangeAspect="1"/>
          </p:cNvPicPr>
          <p:nvPr userDrawn="1"/>
        </p:nvPicPr>
        <p:blipFill>
          <a:blip r:embed="rId2"/>
          <a:stretch>
            <a:fillRect/>
          </a:stretch>
        </p:blipFill>
        <p:spPr>
          <a:xfrm>
            <a:off x="123367" y="2022158"/>
            <a:ext cx="3048000" cy="3124200"/>
          </a:xfrm>
          <a:prstGeom prst="rect">
            <a:avLst/>
          </a:prstGeom>
        </p:spPr>
      </p:pic>
    </p:spTree>
    <p:extLst>
      <p:ext uri="{BB962C8B-B14F-4D97-AF65-F5344CB8AC3E}">
        <p14:creationId xmlns:p14="http://schemas.microsoft.com/office/powerpoint/2010/main" val="864704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re n°1 vert">
    <p:spTree>
      <p:nvGrpSpPr>
        <p:cNvPr id="1" name=""/>
        <p:cNvGrpSpPr/>
        <p:nvPr/>
      </p:nvGrpSpPr>
      <p:grpSpPr>
        <a:xfrm>
          <a:off x="0" y="0"/>
          <a:ext cx="0" cy="0"/>
          <a:chOff x="0" y="0"/>
          <a:chExt cx="0" cy="0"/>
        </a:xfrm>
      </p:grpSpPr>
      <p:sp>
        <p:nvSpPr>
          <p:cNvPr id="2" name="Titre 1"/>
          <p:cNvSpPr>
            <a:spLocks noGrp="1"/>
          </p:cNvSpPr>
          <p:nvPr>
            <p:ph type="ctrTitle"/>
          </p:nvPr>
        </p:nvSpPr>
        <p:spPr>
          <a:xfrm>
            <a:off x="4325246" y="2176374"/>
            <a:ext cx="4132953" cy="1470025"/>
          </a:xfrm>
        </p:spPr>
        <p:txBody>
          <a:bodyPr anchor="b">
            <a:normAutofit/>
          </a:bodyPr>
          <a:lstStyle>
            <a:lvl1pPr algn="l">
              <a:defRPr sz="3200">
                <a:solidFill>
                  <a:schemeClr val="tx2"/>
                </a:solidFill>
                <a:latin typeface="Sansation" panose="02000000000000000000" pitchFamily="2"/>
              </a:defRPr>
            </a:lvl1pPr>
          </a:lstStyle>
          <a:p>
            <a:r>
              <a:rPr lang="fr-FR"/>
              <a:t>Modifiez le style du titre</a:t>
            </a:r>
          </a:p>
        </p:txBody>
      </p:sp>
      <p:sp>
        <p:nvSpPr>
          <p:cNvPr id="3" name="Sous-titre 2"/>
          <p:cNvSpPr>
            <a:spLocks noGrp="1"/>
          </p:cNvSpPr>
          <p:nvPr>
            <p:ph type="subTitle" idx="1"/>
          </p:nvPr>
        </p:nvSpPr>
        <p:spPr>
          <a:xfrm>
            <a:off x="4325245" y="3646399"/>
            <a:ext cx="4132953" cy="1495830"/>
          </a:xfrm>
        </p:spPr>
        <p:txBody>
          <a:bodyPr>
            <a:normAutofit/>
          </a:bodyPr>
          <a:lstStyle>
            <a:lvl1pPr marL="0" indent="0" algn="l">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pic>
        <p:nvPicPr>
          <p:cNvPr id="6" name="Image 5">
            <a:extLst>
              <a:ext uri="{FF2B5EF4-FFF2-40B4-BE49-F238E27FC236}">
                <a16:creationId xmlns:a16="http://schemas.microsoft.com/office/drawing/2014/main" id="{C1A4BC3F-9FFC-454E-9AAA-AFC5964C8457}"/>
              </a:ext>
            </a:extLst>
          </p:cNvPr>
          <p:cNvPicPr>
            <a:picLocks noChangeAspect="1"/>
          </p:cNvPicPr>
          <p:nvPr userDrawn="1"/>
        </p:nvPicPr>
        <p:blipFill>
          <a:blip r:embed="rId2"/>
          <a:stretch>
            <a:fillRect/>
          </a:stretch>
        </p:blipFill>
        <p:spPr>
          <a:xfrm>
            <a:off x="-229337" y="913512"/>
            <a:ext cx="4711700" cy="5562600"/>
          </a:xfrm>
          <a:prstGeom prst="rect">
            <a:avLst/>
          </a:prstGeom>
        </p:spPr>
      </p:pic>
    </p:spTree>
    <p:extLst>
      <p:ext uri="{BB962C8B-B14F-4D97-AF65-F5344CB8AC3E}">
        <p14:creationId xmlns:p14="http://schemas.microsoft.com/office/powerpoint/2010/main" val="2293781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tx2"/>
                </a:solidFill>
              </a:defRPr>
            </a:lvl1pPr>
          </a:lstStyle>
          <a:p>
            <a:r>
              <a:rPr lang="fr-FR"/>
              <a:t>Cliquez et modifiez le titre</a:t>
            </a:r>
          </a:p>
        </p:txBody>
      </p:sp>
      <p:sp>
        <p:nvSpPr>
          <p:cNvPr id="3" name="Espace réservé du contenu 2"/>
          <p:cNvSpPr>
            <a:spLocks noGrp="1"/>
          </p:cNvSpPr>
          <p:nvPr>
            <p:ph idx="1"/>
          </p:nvPr>
        </p:nvSpPr>
        <p:spPr/>
        <p:txBody>
          <a:bodyPr>
            <a:normAutofit/>
          </a:bodyPr>
          <a:lstStyle>
            <a:lvl1pPr>
              <a:defRPr sz="24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400">
                <a:latin typeface="Calibri" panose="020F0502020204030204" pitchFamily="34" charset="0"/>
                <a:cs typeface="Calibri" panose="020F0502020204030204" pitchFamily="34" charset="0"/>
              </a:defRPr>
            </a:lvl4pPr>
            <a:lvl5pPr>
              <a:defRPr sz="2400">
                <a:latin typeface="Calibri" panose="020F0502020204030204" pitchFamily="34"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solidFill>
                  <a:schemeClr val="accent2"/>
                </a:solidFill>
              </a:defRPr>
            </a:lvl1pPr>
          </a:lstStyle>
          <a:p>
            <a:fld id="{4EBF06DB-7878-4643-BA99-610E471CAC93}" type="datetimeFigureOut">
              <a:rPr lang="fr-FR" smtClean="0"/>
              <a:pPr/>
              <a:t>25/01/2024</a:t>
            </a:fld>
            <a:endParaRPr lang="fr-FR"/>
          </a:p>
        </p:txBody>
      </p:sp>
      <p:sp>
        <p:nvSpPr>
          <p:cNvPr id="5" name="Espace réservé du pied de page 4"/>
          <p:cNvSpPr>
            <a:spLocks noGrp="1"/>
          </p:cNvSpPr>
          <p:nvPr>
            <p:ph type="ftr" sz="quarter" idx="11"/>
          </p:nvPr>
        </p:nvSpPr>
        <p:spPr/>
        <p:txBody>
          <a:bodyPr/>
          <a:lstStyle>
            <a:lvl1pPr>
              <a:defRPr>
                <a:solidFill>
                  <a:schemeClr val="accent2"/>
                </a:solidFill>
              </a:defRPr>
            </a:lvl1pPr>
          </a:lstStyle>
          <a:p>
            <a:endParaRPr lang="fr-FR"/>
          </a:p>
        </p:txBody>
      </p:sp>
      <p:sp>
        <p:nvSpPr>
          <p:cNvPr id="6" name="Espace réservé du numéro de diapositive 5"/>
          <p:cNvSpPr>
            <a:spLocks noGrp="1"/>
          </p:cNvSpPr>
          <p:nvPr>
            <p:ph type="sldNum" sz="quarter" idx="12"/>
          </p:nvPr>
        </p:nvSpPr>
        <p:spPr/>
        <p:txBody>
          <a:bodyPr/>
          <a:lstStyle>
            <a:lvl1pPr>
              <a:defRPr>
                <a:solidFill>
                  <a:schemeClr val="accent2"/>
                </a:solidFill>
              </a:defRPr>
            </a:lvl1pPr>
          </a:lstStyle>
          <a:p>
            <a:fld id="{1989D48A-7AB7-7C40-B1AB-B7E39F5AB494}" type="slidenum">
              <a:rPr lang="fr-FR" smtClean="0"/>
              <a:pPr/>
              <a:t>‹N°›</a:t>
            </a:fld>
            <a:endParaRPr lang="fr-FR"/>
          </a:p>
        </p:txBody>
      </p:sp>
    </p:spTree>
    <p:extLst>
      <p:ext uri="{BB962C8B-B14F-4D97-AF65-F5344CB8AC3E}">
        <p14:creationId xmlns:p14="http://schemas.microsoft.com/office/powerpoint/2010/main" val="2093470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tx2"/>
                </a:solidFill>
              </a:defRPr>
            </a:lvl1pPr>
          </a:lstStyle>
          <a:p>
            <a:r>
              <a:rPr lang="fr-FR"/>
              <a:t>Cliquez et modifiez le titre</a:t>
            </a:r>
          </a:p>
        </p:txBody>
      </p:sp>
      <p:sp>
        <p:nvSpPr>
          <p:cNvPr id="3" name="Espace réservé du contenu 2"/>
          <p:cNvSpPr>
            <a:spLocks noGrp="1"/>
          </p:cNvSpPr>
          <p:nvPr>
            <p:ph idx="1"/>
          </p:nvPr>
        </p:nvSpPr>
        <p:spPr/>
        <p:txBody>
          <a:bodyPr>
            <a:normAutofit/>
          </a:bodyPr>
          <a:lstStyle>
            <a:lvl1pPr>
              <a:defRPr sz="24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400">
                <a:latin typeface="Calibri" panose="020F0502020204030204" pitchFamily="34" charset="0"/>
                <a:cs typeface="Calibri" panose="020F0502020204030204" pitchFamily="34" charset="0"/>
              </a:defRPr>
            </a:lvl4pPr>
            <a:lvl5pPr>
              <a:defRPr sz="2400">
                <a:latin typeface="Calibri" panose="020F0502020204030204" pitchFamily="34"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solidFill>
                  <a:schemeClr val="bg2"/>
                </a:solidFill>
              </a:defRPr>
            </a:lvl1pPr>
          </a:lstStyle>
          <a:p>
            <a:fld id="{4EBF06DB-7878-4643-BA99-610E471CAC93}" type="datetimeFigureOut">
              <a:rPr lang="fr-FR" smtClean="0"/>
              <a:pPr/>
              <a:t>25/01/2024</a:t>
            </a:fld>
            <a:endParaRPr lang="fr-FR"/>
          </a:p>
        </p:txBody>
      </p:sp>
      <p:sp>
        <p:nvSpPr>
          <p:cNvPr id="5" name="Espace réservé du pied de page 4"/>
          <p:cNvSpPr>
            <a:spLocks noGrp="1"/>
          </p:cNvSpPr>
          <p:nvPr>
            <p:ph type="ftr" sz="quarter" idx="11"/>
          </p:nvPr>
        </p:nvSpPr>
        <p:spPr/>
        <p:txBody>
          <a:bodyPr/>
          <a:lstStyle>
            <a:lvl1pPr>
              <a:defRPr>
                <a:solidFill>
                  <a:schemeClr val="bg2"/>
                </a:solidFill>
              </a:defRPr>
            </a:lvl1pPr>
          </a:lstStyle>
          <a:p>
            <a:endParaRPr lang="fr-FR"/>
          </a:p>
        </p:txBody>
      </p:sp>
      <p:sp>
        <p:nvSpPr>
          <p:cNvPr id="6" name="Espace réservé du numéro de diapositive 5"/>
          <p:cNvSpPr>
            <a:spLocks noGrp="1"/>
          </p:cNvSpPr>
          <p:nvPr>
            <p:ph type="sldNum" sz="quarter" idx="12"/>
          </p:nvPr>
        </p:nvSpPr>
        <p:spPr/>
        <p:txBody>
          <a:bodyPr/>
          <a:lstStyle>
            <a:lvl1pPr>
              <a:defRPr>
                <a:solidFill>
                  <a:schemeClr val="bg2"/>
                </a:solidFill>
              </a:defRPr>
            </a:lvl1pPr>
          </a:lstStyle>
          <a:p>
            <a:fld id="{1989D48A-7AB7-7C40-B1AB-B7E39F5AB494}" type="slidenum">
              <a:rPr lang="fr-FR" smtClean="0"/>
              <a:pPr/>
              <a:t>‹N°›</a:t>
            </a:fld>
            <a:endParaRPr lang="fr-FR"/>
          </a:p>
        </p:txBody>
      </p:sp>
      <p:pic>
        <p:nvPicPr>
          <p:cNvPr id="8" name="Image 7" descr="Une image contenant couteau&#10;&#10;Description générée automatiquement">
            <a:extLst>
              <a:ext uri="{FF2B5EF4-FFF2-40B4-BE49-F238E27FC236}">
                <a16:creationId xmlns:a16="http://schemas.microsoft.com/office/drawing/2014/main" id="{BC8E0EFF-9806-D048-AFA7-FEFCD052A700}"/>
              </a:ext>
            </a:extLst>
          </p:cNvPr>
          <p:cNvPicPr>
            <a:picLocks noChangeAspect="1"/>
          </p:cNvPicPr>
          <p:nvPr userDrawn="1"/>
        </p:nvPicPr>
        <p:blipFill>
          <a:blip r:embed="rId2"/>
          <a:stretch>
            <a:fillRect/>
          </a:stretch>
        </p:blipFill>
        <p:spPr>
          <a:xfrm>
            <a:off x="7067863" y="5573219"/>
            <a:ext cx="2188564" cy="1352731"/>
          </a:xfrm>
          <a:prstGeom prst="rect">
            <a:avLst/>
          </a:prstGeom>
        </p:spPr>
      </p:pic>
    </p:spTree>
    <p:extLst>
      <p:ext uri="{BB962C8B-B14F-4D97-AF65-F5344CB8AC3E}">
        <p14:creationId xmlns:p14="http://schemas.microsoft.com/office/powerpoint/2010/main" val="4033913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A7279CA-E191-48AE-B700-7C3207E87BFB}" type="datetime1">
              <a:rPr lang="fr-FR" smtClean="0"/>
              <a:t>25/01/2024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DDF35A2-C349-4648-AFB0-05062276D91A}" type="slidenum">
              <a:rPr lang="fr-FR" smtClean="0"/>
              <a:t>‹N°›</a:t>
            </a:fld>
            <a:endParaRPr lang="fr-FR"/>
          </a:p>
        </p:txBody>
      </p:sp>
    </p:spTree>
    <p:extLst>
      <p:ext uri="{BB962C8B-B14F-4D97-AF65-F5344CB8AC3E}">
        <p14:creationId xmlns:p14="http://schemas.microsoft.com/office/powerpoint/2010/main" val="16584011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B62901B-010E-4ECC-9726-A95F9DA3B713}" type="datetime1">
              <a:rPr lang="fr-FR" smtClean="0"/>
              <a:t>25/01/2024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DDF35A2-C349-4648-AFB0-05062276D91A}" type="slidenum">
              <a:rPr lang="fr-FR" smtClean="0"/>
              <a:t>‹N°›</a:t>
            </a:fld>
            <a:endParaRPr lang="fr-FR"/>
          </a:p>
        </p:txBody>
      </p:sp>
    </p:spTree>
    <p:extLst>
      <p:ext uri="{BB962C8B-B14F-4D97-AF65-F5344CB8AC3E}">
        <p14:creationId xmlns:p14="http://schemas.microsoft.com/office/powerpoint/2010/main" val="24021240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18E5438-1D8C-4374-88A3-514838A7C3E8}" type="datetime1">
              <a:rPr lang="fr-FR" smtClean="0"/>
              <a:t>25/01/2024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DDF35A2-C349-4648-AFB0-05062276D91A}" type="slidenum">
              <a:rPr lang="fr-FR" smtClean="0"/>
              <a:t>‹N°›</a:t>
            </a:fld>
            <a:endParaRPr lang="fr-FR"/>
          </a:p>
        </p:txBody>
      </p:sp>
    </p:spTree>
    <p:extLst>
      <p:ext uri="{BB962C8B-B14F-4D97-AF65-F5344CB8AC3E}">
        <p14:creationId xmlns:p14="http://schemas.microsoft.com/office/powerpoint/2010/main" val="1364311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06884F9-3E94-4A1E-92DA-4E1DC63B2021}" type="datetime1">
              <a:rPr lang="fr-FR" smtClean="0"/>
              <a:t>25/01/2024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DDF35A2-C349-4648-AFB0-05062276D91A}" type="slidenum">
              <a:rPr lang="fr-FR" smtClean="0"/>
              <a:t>‹N°›</a:t>
            </a:fld>
            <a:endParaRPr lang="fr-FR"/>
          </a:p>
        </p:txBody>
      </p:sp>
    </p:spTree>
    <p:extLst>
      <p:ext uri="{BB962C8B-B14F-4D97-AF65-F5344CB8AC3E}">
        <p14:creationId xmlns:p14="http://schemas.microsoft.com/office/powerpoint/2010/main" val="24528435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2B259D3-B07C-45BB-9C70-5BF7783FB20C}" type="datetime1">
              <a:rPr lang="fr-FR" smtClean="0"/>
              <a:t>25/01/2024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DDF35A2-C349-4648-AFB0-05062276D91A}" type="slidenum">
              <a:rPr lang="fr-FR" smtClean="0"/>
              <a:t>‹N°›</a:t>
            </a:fld>
            <a:endParaRPr lang="fr-FR"/>
          </a:p>
        </p:txBody>
      </p:sp>
    </p:spTree>
    <p:extLst>
      <p:ext uri="{BB962C8B-B14F-4D97-AF65-F5344CB8AC3E}">
        <p14:creationId xmlns:p14="http://schemas.microsoft.com/office/powerpoint/2010/main" val="1361270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487C184-CA0F-41BF-A341-296A4FFECF1F}" type="datetime1">
              <a:rPr lang="fr-FR" smtClean="0"/>
              <a:t>25/01/2024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DDF35A2-C349-4648-AFB0-05062276D91A}" type="slidenum">
              <a:rPr lang="fr-FR" smtClean="0"/>
              <a:t>‹N°›</a:t>
            </a:fld>
            <a:endParaRPr lang="fr-FR"/>
          </a:p>
        </p:txBody>
      </p:sp>
    </p:spTree>
    <p:extLst>
      <p:ext uri="{BB962C8B-B14F-4D97-AF65-F5344CB8AC3E}">
        <p14:creationId xmlns:p14="http://schemas.microsoft.com/office/powerpoint/2010/main" val="1962977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CEA408-1EE9-4BBE-9930-E4A38BC6CD31}" type="datetime1">
              <a:rPr lang="fr-FR" smtClean="0"/>
              <a:t>25/01/2024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DDF35A2-C349-4648-AFB0-05062276D91A}" type="slidenum">
              <a:rPr lang="fr-FR" smtClean="0"/>
              <a:t>‹N°›</a:t>
            </a:fld>
            <a:endParaRPr lang="fr-FR"/>
          </a:p>
        </p:txBody>
      </p:sp>
    </p:spTree>
    <p:extLst>
      <p:ext uri="{BB962C8B-B14F-4D97-AF65-F5344CB8AC3E}">
        <p14:creationId xmlns:p14="http://schemas.microsoft.com/office/powerpoint/2010/main" val="28301812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CBB863-78B9-488B-8BD4-95D53945D99A}" type="datetime1">
              <a:rPr lang="fr-FR" smtClean="0"/>
              <a:t>25/01/2024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DDF35A2-C349-4648-AFB0-05062276D91A}" type="slidenum">
              <a:rPr lang="fr-FR" smtClean="0"/>
              <a:t>‹N°›</a:t>
            </a:fld>
            <a:endParaRPr lang="fr-FR"/>
          </a:p>
        </p:txBody>
      </p:sp>
    </p:spTree>
    <p:extLst>
      <p:ext uri="{BB962C8B-B14F-4D97-AF65-F5344CB8AC3E}">
        <p14:creationId xmlns:p14="http://schemas.microsoft.com/office/powerpoint/2010/main" val="1588294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re n°1 orange">
    <p:spTree>
      <p:nvGrpSpPr>
        <p:cNvPr id="1" name=""/>
        <p:cNvGrpSpPr/>
        <p:nvPr/>
      </p:nvGrpSpPr>
      <p:grpSpPr>
        <a:xfrm>
          <a:off x="0" y="0"/>
          <a:ext cx="0" cy="0"/>
          <a:chOff x="0" y="0"/>
          <a:chExt cx="0" cy="0"/>
        </a:xfrm>
      </p:grpSpPr>
      <p:sp>
        <p:nvSpPr>
          <p:cNvPr id="2" name="Titre 1"/>
          <p:cNvSpPr>
            <a:spLocks noGrp="1"/>
          </p:cNvSpPr>
          <p:nvPr>
            <p:ph type="ctrTitle"/>
          </p:nvPr>
        </p:nvSpPr>
        <p:spPr>
          <a:xfrm>
            <a:off x="4325246" y="2176374"/>
            <a:ext cx="4132953" cy="1470025"/>
          </a:xfrm>
        </p:spPr>
        <p:txBody>
          <a:bodyPr anchor="b">
            <a:normAutofit/>
          </a:bodyPr>
          <a:lstStyle>
            <a:lvl1pPr algn="l">
              <a:defRPr sz="3200">
                <a:solidFill>
                  <a:schemeClr val="tx2"/>
                </a:solidFill>
                <a:latin typeface="Sansation" panose="02000000000000000000" pitchFamily="2"/>
              </a:defRPr>
            </a:lvl1pPr>
          </a:lstStyle>
          <a:p>
            <a:r>
              <a:rPr lang="fr-FR"/>
              <a:t>Modifiez le style du titre</a:t>
            </a:r>
          </a:p>
        </p:txBody>
      </p:sp>
      <p:sp>
        <p:nvSpPr>
          <p:cNvPr id="3" name="Sous-titre 2"/>
          <p:cNvSpPr>
            <a:spLocks noGrp="1"/>
          </p:cNvSpPr>
          <p:nvPr>
            <p:ph type="subTitle" idx="1"/>
          </p:nvPr>
        </p:nvSpPr>
        <p:spPr>
          <a:xfrm>
            <a:off x="4325245" y="3646399"/>
            <a:ext cx="4132953" cy="1495830"/>
          </a:xfrm>
        </p:spPr>
        <p:txBody>
          <a:bodyPr>
            <a:normAutofit/>
          </a:bodyPr>
          <a:lstStyle>
            <a:lvl1pPr marL="0" indent="0" algn="l">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pic>
        <p:nvPicPr>
          <p:cNvPr id="6" name="Image 5">
            <a:extLst>
              <a:ext uri="{FF2B5EF4-FFF2-40B4-BE49-F238E27FC236}">
                <a16:creationId xmlns:a16="http://schemas.microsoft.com/office/drawing/2014/main" id="{3FC20E5B-E3A6-3544-94A9-0453C79EA816}"/>
              </a:ext>
            </a:extLst>
          </p:cNvPr>
          <p:cNvPicPr>
            <a:picLocks noChangeAspect="1"/>
          </p:cNvPicPr>
          <p:nvPr userDrawn="1"/>
        </p:nvPicPr>
        <p:blipFill>
          <a:blip r:embed="rId2"/>
          <a:stretch>
            <a:fillRect/>
          </a:stretch>
        </p:blipFill>
        <p:spPr>
          <a:xfrm>
            <a:off x="-218777" y="816515"/>
            <a:ext cx="4699000" cy="5702300"/>
          </a:xfrm>
          <a:prstGeom prst="rect">
            <a:avLst/>
          </a:prstGeom>
        </p:spPr>
      </p:pic>
    </p:spTree>
    <p:extLst>
      <p:ext uri="{BB962C8B-B14F-4D97-AF65-F5344CB8AC3E}">
        <p14:creationId xmlns:p14="http://schemas.microsoft.com/office/powerpoint/2010/main" val="11594966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4033F47-387D-4C44-B751-02413A665DF2}" type="datetime1">
              <a:rPr lang="fr-FR" smtClean="0"/>
              <a:t>25/01/2024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DDF35A2-C349-4648-AFB0-05062276D91A}" type="slidenum">
              <a:rPr lang="fr-FR" smtClean="0"/>
              <a:t>‹N°›</a:t>
            </a:fld>
            <a:endParaRPr lang="fr-FR"/>
          </a:p>
        </p:txBody>
      </p:sp>
    </p:spTree>
    <p:extLst>
      <p:ext uri="{BB962C8B-B14F-4D97-AF65-F5344CB8AC3E}">
        <p14:creationId xmlns:p14="http://schemas.microsoft.com/office/powerpoint/2010/main" val="2378739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C1EAAFB-6FA1-4D1E-B1A0-6B096DC2DB92}" type="datetime1">
              <a:rPr lang="fr-FR" smtClean="0"/>
              <a:t>25/01/2024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DDF35A2-C349-4648-AFB0-05062276D91A}" type="slidenum">
              <a:rPr lang="fr-FR" smtClean="0"/>
              <a:t>‹N°›</a:t>
            </a:fld>
            <a:endParaRPr lang="fr-FR"/>
          </a:p>
        </p:txBody>
      </p:sp>
    </p:spTree>
    <p:extLst>
      <p:ext uri="{BB962C8B-B14F-4D97-AF65-F5344CB8AC3E}">
        <p14:creationId xmlns:p14="http://schemas.microsoft.com/office/powerpoint/2010/main" val="29201613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B70827-A2D7-41B6-988C-2D4DA06B3789}" type="datetime1">
              <a:rPr lang="fr-FR" smtClean="0"/>
              <a:t>25/01/2024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DDF35A2-C349-4648-AFB0-05062276D91A}" type="slidenum">
              <a:rPr lang="fr-FR" smtClean="0"/>
              <a:t>‹N°›</a:t>
            </a:fld>
            <a:endParaRPr lang="fr-FR"/>
          </a:p>
        </p:txBody>
      </p:sp>
    </p:spTree>
    <p:extLst>
      <p:ext uri="{BB962C8B-B14F-4D97-AF65-F5344CB8AC3E}">
        <p14:creationId xmlns:p14="http://schemas.microsoft.com/office/powerpoint/2010/main" val="11396251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itre n°2 vert">
    <p:spTree>
      <p:nvGrpSpPr>
        <p:cNvPr id="1" name=""/>
        <p:cNvGrpSpPr/>
        <p:nvPr/>
      </p:nvGrpSpPr>
      <p:grpSpPr>
        <a:xfrm>
          <a:off x="0" y="0"/>
          <a:ext cx="0" cy="0"/>
          <a:chOff x="0" y="0"/>
          <a:chExt cx="0" cy="0"/>
        </a:xfrm>
      </p:grpSpPr>
      <p:sp>
        <p:nvSpPr>
          <p:cNvPr id="2" name="Titre 1"/>
          <p:cNvSpPr>
            <a:spLocks noGrp="1"/>
          </p:cNvSpPr>
          <p:nvPr>
            <p:ph type="title"/>
          </p:nvPr>
        </p:nvSpPr>
        <p:spPr>
          <a:xfrm>
            <a:off x="3243934" y="2600983"/>
            <a:ext cx="5442865" cy="1143000"/>
          </a:xfrm>
        </p:spPr>
        <p:txBody>
          <a:bodyPr>
            <a:normAutofit/>
          </a:bodyPr>
          <a:lstStyle>
            <a:lvl1pPr>
              <a:defRPr sz="3200">
                <a:solidFill>
                  <a:schemeClr val="accent4"/>
                </a:solidFill>
                <a:latin typeface="Sansation" panose="02000000000000000000" pitchFamily="2"/>
              </a:defRPr>
            </a:lvl1pPr>
          </a:lstStyle>
          <a:p>
            <a:r>
              <a:rPr lang="fr-FR"/>
              <a:t>Modifiez le style du titre</a:t>
            </a:r>
          </a:p>
        </p:txBody>
      </p:sp>
      <p:sp>
        <p:nvSpPr>
          <p:cNvPr id="3" name="Espace réservé de la date 2"/>
          <p:cNvSpPr>
            <a:spLocks noGrp="1"/>
          </p:cNvSpPr>
          <p:nvPr>
            <p:ph type="dt" sz="half" idx="10"/>
          </p:nvPr>
        </p:nvSpPr>
        <p:spPr/>
        <p:txBody>
          <a:bodyPr/>
          <a:lstStyle>
            <a:lvl1pPr>
              <a:defRPr>
                <a:solidFill>
                  <a:schemeClr val="bg2"/>
                </a:solidFill>
              </a:defRPr>
            </a:lvl1pPr>
          </a:lstStyle>
          <a:p>
            <a:fld id="{E14D0FAA-A397-5D42-9164-92C01391743B}" type="datetime1">
              <a:rPr lang="fr-FR" smtClean="0"/>
              <a:t>25/01/2024</a:t>
            </a:fld>
            <a:endParaRPr lang="fr-FR"/>
          </a:p>
        </p:txBody>
      </p:sp>
      <p:sp>
        <p:nvSpPr>
          <p:cNvPr id="4" name="Espace réservé du pied de page 3"/>
          <p:cNvSpPr>
            <a:spLocks noGrp="1"/>
          </p:cNvSpPr>
          <p:nvPr>
            <p:ph type="ftr" sz="quarter" idx="11"/>
          </p:nvPr>
        </p:nvSpPr>
        <p:spPr/>
        <p:txBody>
          <a:bodyPr/>
          <a:lstStyle>
            <a:lvl1pPr>
              <a:defRPr>
                <a:solidFill>
                  <a:schemeClr val="bg2"/>
                </a:solidFill>
              </a:defRPr>
            </a:lvl1pPr>
          </a:lstStyle>
          <a:p>
            <a:r>
              <a:rPr lang="fr-FR"/>
              <a:t>Pied de page</a:t>
            </a:r>
          </a:p>
        </p:txBody>
      </p:sp>
      <p:sp>
        <p:nvSpPr>
          <p:cNvPr id="5" name="Espace réservé du numéro de diapositive 4"/>
          <p:cNvSpPr>
            <a:spLocks noGrp="1"/>
          </p:cNvSpPr>
          <p:nvPr>
            <p:ph type="sldNum" sz="quarter" idx="12"/>
          </p:nvPr>
        </p:nvSpPr>
        <p:spPr/>
        <p:txBody>
          <a:bodyPr/>
          <a:lstStyle>
            <a:lvl1pPr>
              <a:defRPr>
                <a:solidFill>
                  <a:schemeClr val="bg2"/>
                </a:solidFill>
              </a:defRPr>
            </a:lvl1pPr>
          </a:lstStyle>
          <a:p>
            <a:fld id="{1989D48A-7AB7-7C40-B1AB-B7E39F5AB494}" type="slidenum">
              <a:rPr lang="fr-FR" smtClean="0"/>
              <a:pPr/>
              <a:t>‹N°›</a:t>
            </a:fld>
            <a:endParaRPr lang="fr-FR"/>
          </a:p>
        </p:txBody>
      </p:sp>
      <p:pic>
        <p:nvPicPr>
          <p:cNvPr id="8" name="Image 7">
            <a:extLst>
              <a:ext uri="{FF2B5EF4-FFF2-40B4-BE49-F238E27FC236}">
                <a16:creationId xmlns:a16="http://schemas.microsoft.com/office/drawing/2014/main" id="{CDDE1D07-AF14-6541-97AC-E69EE3795608}"/>
              </a:ext>
            </a:extLst>
          </p:cNvPr>
          <p:cNvPicPr>
            <a:picLocks noChangeAspect="1"/>
          </p:cNvPicPr>
          <p:nvPr userDrawn="1"/>
        </p:nvPicPr>
        <p:blipFill>
          <a:blip r:embed="rId2"/>
          <a:stretch>
            <a:fillRect/>
          </a:stretch>
        </p:blipFill>
        <p:spPr>
          <a:xfrm>
            <a:off x="160190" y="2118320"/>
            <a:ext cx="2954035" cy="2916000"/>
          </a:xfrm>
          <a:prstGeom prst="rect">
            <a:avLst/>
          </a:prstGeom>
        </p:spPr>
      </p:pic>
    </p:spTree>
    <p:extLst>
      <p:ext uri="{BB962C8B-B14F-4D97-AF65-F5344CB8AC3E}">
        <p14:creationId xmlns:p14="http://schemas.microsoft.com/office/powerpoint/2010/main" val="41059278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itre n°2 violet">
    <p:spTree>
      <p:nvGrpSpPr>
        <p:cNvPr id="1" name=""/>
        <p:cNvGrpSpPr/>
        <p:nvPr/>
      </p:nvGrpSpPr>
      <p:grpSpPr>
        <a:xfrm>
          <a:off x="0" y="0"/>
          <a:ext cx="0" cy="0"/>
          <a:chOff x="0" y="0"/>
          <a:chExt cx="0" cy="0"/>
        </a:xfrm>
      </p:grpSpPr>
      <p:sp>
        <p:nvSpPr>
          <p:cNvPr id="2" name="Titre 1"/>
          <p:cNvSpPr>
            <a:spLocks noGrp="1"/>
          </p:cNvSpPr>
          <p:nvPr>
            <p:ph type="title"/>
          </p:nvPr>
        </p:nvSpPr>
        <p:spPr>
          <a:xfrm>
            <a:off x="3243934" y="2600983"/>
            <a:ext cx="5442865" cy="1143000"/>
          </a:xfrm>
        </p:spPr>
        <p:txBody>
          <a:bodyPr>
            <a:normAutofit/>
          </a:bodyPr>
          <a:lstStyle>
            <a:lvl1pPr>
              <a:defRPr sz="3200">
                <a:solidFill>
                  <a:schemeClr val="accent1"/>
                </a:solidFill>
                <a:latin typeface="Sansation" panose="02000000000000000000" pitchFamily="2"/>
              </a:defRPr>
            </a:lvl1pPr>
          </a:lstStyle>
          <a:p>
            <a:r>
              <a:rPr lang="fr-FR"/>
              <a:t>Modifiez le style du titre</a:t>
            </a:r>
          </a:p>
        </p:txBody>
      </p:sp>
      <p:sp>
        <p:nvSpPr>
          <p:cNvPr id="3" name="Espace réservé de la date 2"/>
          <p:cNvSpPr>
            <a:spLocks noGrp="1"/>
          </p:cNvSpPr>
          <p:nvPr>
            <p:ph type="dt" sz="half" idx="10"/>
          </p:nvPr>
        </p:nvSpPr>
        <p:spPr/>
        <p:txBody>
          <a:bodyPr/>
          <a:lstStyle>
            <a:lvl1pPr>
              <a:defRPr>
                <a:solidFill>
                  <a:schemeClr val="bg2"/>
                </a:solidFill>
              </a:defRPr>
            </a:lvl1pPr>
          </a:lstStyle>
          <a:p>
            <a:fld id="{047D6B48-D6F4-964A-84E1-84DBA3528BFC}" type="datetime1">
              <a:rPr lang="fr-FR" smtClean="0"/>
              <a:t>25/01/2024</a:t>
            </a:fld>
            <a:endParaRPr lang="fr-FR"/>
          </a:p>
        </p:txBody>
      </p:sp>
      <p:sp>
        <p:nvSpPr>
          <p:cNvPr id="4" name="Espace réservé du pied de page 3"/>
          <p:cNvSpPr>
            <a:spLocks noGrp="1"/>
          </p:cNvSpPr>
          <p:nvPr>
            <p:ph type="ftr" sz="quarter" idx="11"/>
          </p:nvPr>
        </p:nvSpPr>
        <p:spPr/>
        <p:txBody>
          <a:bodyPr/>
          <a:lstStyle>
            <a:lvl1pPr>
              <a:defRPr>
                <a:solidFill>
                  <a:schemeClr val="bg2"/>
                </a:solidFill>
              </a:defRPr>
            </a:lvl1pPr>
          </a:lstStyle>
          <a:p>
            <a:r>
              <a:rPr lang="fr-FR"/>
              <a:t>Pied de page</a:t>
            </a:r>
          </a:p>
        </p:txBody>
      </p:sp>
      <p:sp>
        <p:nvSpPr>
          <p:cNvPr id="5" name="Espace réservé du numéro de diapositive 4"/>
          <p:cNvSpPr>
            <a:spLocks noGrp="1"/>
          </p:cNvSpPr>
          <p:nvPr>
            <p:ph type="sldNum" sz="quarter" idx="12"/>
          </p:nvPr>
        </p:nvSpPr>
        <p:spPr/>
        <p:txBody>
          <a:bodyPr/>
          <a:lstStyle>
            <a:lvl1pPr>
              <a:defRPr>
                <a:solidFill>
                  <a:schemeClr val="bg2"/>
                </a:solidFill>
              </a:defRPr>
            </a:lvl1pPr>
          </a:lstStyle>
          <a:p>
            <a:fld id="{1989D48A-7AB7-7C40-B1AB-B7E39F5AB494}" type="slidenum">
              <a:rPr lang="fr-FR" smtClean="0"/>
              <a:pPr/>
              <a:t>‹N°›</a:t>
            </a:fld>
            <a:endParaRPr lang="fr-FR"/>
          </a:p>
        </p:txBody>
      </p:sp>
      <p:pic>
        <p:nvPicPr>
          <p:cNvPr id="8" name="Image 7">
            <a:extLst>
              <a:ext uri="{FF2B5EF4-FFF2-40B4-BE49-F238E27FC236}">
                <a16:creationId xmlns:a16="http://schemas.microsoft.com/office/drawing/2014/main" id="{CCD3E9C9-8D29-7646-AA5B-FA393FBE7928}"/>
              </a:ext>
            </a:extLst>
          </p:cNvPr>
          <p:cNvPicPr>
            <a:picLocks noChangeAspect="1"/>
          </p:cNvPicPr>
          <p:nvPr userDrawn="1"/>
        </p:nvPicPr>
        <p:blipFill>
          <a:blip r:embed="rId2"/>
          <a:stretch>
            <a:fillRect/>
          </a:stretch>
        </p:blipFill>
        <p:spPr>
          <a:xfrm>
            <a:off x="204647" y="2182507"/>
            <a:ext cx="2844800" cy="2882900"/>
          </a:xfrm>
          <a:prstGeom prst="rect">
            <a:avLst/>
          </a:prstGeom>
        </p:spPr>
      </p:pic>
    </p:spTree>
    <p:extLst>
      <p:ext uri="{BB962C8B-B14F-4D97-AF65-F5344CB8AC3E}">
        <p14:creationId xmlns:p14="http://schemas.microsoft.com/office/powerpoint/2010/main" val="119177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re n°1 bleu">
    <p:spTree>
      <p:nvGrpSpPr>
        <p:cNvPr id="1" name=""/>
        <p:cNvGrpSpPr/>
        <p:nvPr/>
      </p:nvGrpSpPr>
      <p:grpSpPr>
        <a:xfrm>
          <a:off x="0" y="0"/>
          <a:ext cx="0" cy="0"/>
          <a:chOff x="0" y="0"/>
          <a:chExt cx="0" cy="0"/>
        </a:xfrm>
      </p:grpSpPr>
      <p:sp>
        <p:nvSpPr>
          <p:cNvPr id="2" name="Titre 1"/>
          <p:cNvSpPr>
            <a:spLocks noGrp="1"/>
          </p:cNvSpPr>
          <p:nvPr>
            <p:ph type="ctrTitle"/>
          </p:nvPr>
        </p:nvSpPr>
        <p:spPr>
          <a:xfrm>
            <a:off x="4325246" y="2176374"/>
            <a:ext cx="4132953" cy="1470025"/>
          </a:xfrm>
        </p:spPr>
        <p:txBody>
          <a:bodyPr anchor="b">
            <a:normAutofit/>
          </a:bodyPr>
          <a:lstStyle>
            <a:lvl1pPr algn="l">
              <a:defRPr sz="3200">
                <a:solidFill>
                  <a:schemeClr val="tx2"/>
                </a:solidFill>
                <a:latin typeface="Sansation" panose="02000000000000000000" pitchFamily="2"/>
              </a:defRPr>
            </a:lvl1pPr>
          </a:lstStyle>
          <a:p>
            <a:r>
              <a:rPr lang="fr-FR"/>
              <a:t>Modifiez le style du titre</a:t>
            </a:r>
          </a:p>
        </p:txBody>
      </p:sp>
      <p:sp>
        <p:nvSpPr>
          <p:cNvPr id="3" name="Sous-titre 2"/>
          <p:cNvSpPr>
            <a:spLocks noGrp="1"/>
          </p:cNvSpPr>
          <p:nvPr>
            <p:ph type="subTitle" idx="1"/>
          </p:nvPr>
        </p:nvSpPr>
        <p:spPr>
          <a:xfrm>
            <a:off x="4325245" y="3646399"/>
            <a:ext cx="4132953" cy="1495830"/>
          </a:xfrm>
        </p:spPr>
        <p:txBody>
          <a:bodyPr>
            <a:normAutofit/>
          </a:bodyPr>
          <a:lstStyle>
            <a:lvl1pPr marL="0" indent="0" algn="l">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pic>
        <p:nvPicPr>
          <p:cNvPr id="6" name="Image 5">
            <a:extLst>
              <a:ext uri="{FF2B5EF4-FFF2-40B4-BE49-F238E27FC236}">
                <a16:creationId xmlns:a16="http://schemas.microsoft.com/office/drawing/2014/main" id="{81AEB80C-6EF8-DB49-8406-9E0A6436A761}"/>
              </a:ext>
            </a:extLst>
          </p:cNvPr>
          <p:cNvPicPr>
            <a:picLocks noChangeAspect="1"/>
          </p:cNvPicPr>
          <p:nvPr userDrawn="1"/>
        </p:nvPicPr>
        <p:blipFill>
          <a:blip r:embed="rId2"/>
          <a:stretch>
            <a:fillRect/>
          </a:stretch>
        </p:blipFill>
        <p:spPr>
          <a:xfrm>
            <a:off x="-161627" y="939381"/>
            <a:ext cx="4584700" cy="5499100"/>
          </a:xfrm>
          <a:prstGeom prst="rect">
            <a:avLst/>
          </a:prstGeom>
        </p:spPr>
      </p:pic>
    </p:spTree>
    <p:extLst>
      <p:ext uri="{BB962C8B-B14F-4D97-AF65-F5344CB8AC3E}">
        <p14:creationId xmlns:p14="http://schemas.microsoft.com/office/powerpoint/2010/main" val="2538784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re n°2 violet">
    <p:spTree>
      <p:nvGrpSpPr>
        <p:cNvPr id="1" name=""/>
        <p:cNvGrpSpPr/>
        <p:nvPr/>
      </p:nvGrpSpPr>
      <p:grpSpPr>
        <a:xfrm>
          <a:off x="0" y="0"/>
          <a:ext cx="0" cy="0"/>
          <a:chOff x="0" y="0"/>
          <a:chExt cx="0" cy="0"/>
        </a:xfrm>
      </p:grpSpPr>
      <p:sp>
        <p:nvSpPr>
          <p:cNvPr id="2" name="Titre 1"/>
          <p:cNvSpPr>
            <a:spLocks noGrp="1"/>
          </p:cNvSpPr>
          <p:nvPr>
            <p:ph type="title"/>
          </p:nvPr>
        </p:nvSpPr>
        <p:spPr>
          <a:xfrm>
            <a:off x="3243934" y="2600983"/>
            <a:ext cx="5442865" cy="1143000"/>
          </a:xfrm>
        </p:spPr>
        <p:txBody>
          <a:bodyPr>
            <a:normAutofit/>
          </a:bodyPr>
          <a:lstStyle>
            <a:lvl1pPr>
              <a:defRPr sz="3200">
                <a:solidFill>
                  <a:schemeClr val="accent1"/>
                </a:solidFill>
                <a:latin typeface="Sansation" panose="02000000000000000000" pitchFamily="2"/>
              </a:defRPr>
            </a:lvl1pPr>
          </a:lstStyle>
          <a:p>
            <a:r>
              <a:rPr lang="fr-FR"/>
              <a:t>Modifiez le style du titre</a:t>
            </a:r>
          </a:p>
        </p:txBody>
      </p:sp>
      <p:sp>
        <p:nvSpPr>
          <p:cNvPr id="3" name="Espace réservé de la date 2"/>
          <p:cNvSpPr>
            <a:spLocks noGrp="1"/>
          </p:cNvSpPr>
          <p:nvPr>
            <p:ph type="dt" sz="half" idx="10"/>
          </p:nvPr>
        </p:nvSpPr>
        <p:spPr/>
        <p:txBody>
          <a:bodyPr/>
          <a:lstStyle>
            <a:lvl1pPr>
              <a:defRPr>
                <a:solidFill>
                  <a:schemeClr val="bg2"/>
                </a:solidFill>
              </a:defRPr>
            </a:lvl1pPr>
          </a:lstStyle>
          <a:p>
            <a:fld id="{047D6B48-D6F4-964A-84E1-84DBA3528BFC}" type="datetime1">
              <a:rPr lang="fr-FR" smtClean="0"/>
              <a:t>25/01/2024</a:t>
            </a:fld>
            <a:endParaRPr lang="fr-FR"/>
          </a:p>
        </p:txBody>
      </p:sp>
      <p:sp>
        <p:nvSpPr>
          <p:cNvPr id="4" name="Espace réservé du pied de page 3"/>
          <p:cNvSpPr>
            <a:spLocks noGrp="1"/>
          </p:cNvSpPr>
          <p:nvPr>
            <p:ph type="ftr" sz="quarter" idx="11"/>
          </p:nvPr>
        </p:nvSpPr>
        <p:spPr/>
        <p:txBody>
          <a:bodyPr/>
          <a:lstStyle>
            <a:lvl1pPr>
              <a:defRPr>
                <a:solidFill>
                  <a:schemeClr val="bg2"/>
                </a:solidFill>
              </a:defRPr>
            </a:lvl1pPr>
          </a:lstStyle>
          <a:p>
            <a:r>
              <a:rPr lang="fr-FR"/>
              <a:t>Pied de page</a:t>
            </a:r>
          </a:p>
        </p:txBody>
      </p:sp>
      <p:sp>
        <p:nvSpPr>
          <p:cNvPr id="5" name="Espace réservé du numéro de diapositive 4"/>
          <p:cNvSpPr>
            <a:spLocks noGrp="1"/>
          </p:cNvSpPr>
          <p:nvPr>
            <p:ph type="sldNum" sz="quarter" idx="12"/>
          </p:nvPr>
        </p:nvSpPr>
        <p:spPr/>
        <p:txBody>
          <a:bodyPr/>
          <a:lstStyle>
            <a:lvl1pPr>
              <a:defRPr>
                <a:solidFill>
                  <a:schemeClr val="bg2"/>
                </a:solidFill>
              </a:defRPr>
            </a:lvl1pPr>
          </a:lstStyle>
          <a:p>
            <a:fld id="{1989D48A-7AB7-7C40-B1AB-B7E39F5AB494}" type="slidenum">
              <a:rPr lang="fr-FR" smtClean="0"/>
              <a:pPr/>
              <a:t>‹N°›</a:t>
            </a:fld>
            <a:endParaRPr lang="fr-FR"/>
          </a:p>
        </p:txBody>
      </p:sp>
      <p:pic>
        <p:nvPicPr>
          <p:cNvPr id="8" name="Image 7">
            <a:extLst>
              <a:ext uri="{FF2B5EF4-FFF2-40B4-BE49-F238E27FC236}">
                <a16:creationId xmlns:a16="http://schemas.microsoft.com/office/drawing/2014/main" id="{CCD3E9C9-8D29-7646-AA5B-FA393FBE7928}"/>
              </a:ext>
            </a:extLst>
          </p:cNvPr>
          <p:cNvPicPr>
            <a:picLocks noChangeAspect="1"/>
          </p:cNvPicPr>
          <p:nvPr userDrawn="1"/>
        </p:nvPicPr>
        <p:blipFill>
          <a:blip r:embed="rId2"/>
          <a:stretch>
            <a:fillRect/>
          </a:stretch>
        </p:blipFill>
        <p:spPr>
          <a:xfrm>
            <a:off x="204647" y="2182507"/>
            <a:ext cx="2844800" cy="2882900"/>
          </a:xfrm>
          <a:prstGeom prst="rect">
            <a:avLst/>
          </a:prstGeom>
        </p:spPr>
      </p:pic>
    </p:spTree>
    <p:extLst>
      <p:ext uri="{BB962C8B-B14F-4D97-AF65-F5344CB8AC3E}">
        <p14:creationId xmlns:p14="http://schemas.microsoft.com/office/powerpoint/2010/main" val="575692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n°2 vert">
    <p:spTree>
      <p:nvGrpSpPr>
        <p:cNvPr id="1" name=""/>
        <p:cNvGrpSpPr/>
        <p:nvPr/>
      </p:nvGrpSpPr>
      <p:grpSpPr>
        <a:xfrm>
          <a:off x="0" y="0"/>
          <a:ext cx="0" cy="0"/>
          <a:chOff x="0" y="0"/>
          <a:chExt cx="0" cy="0"/>
        </a:xfrm>
      </p:grpSpPr>
      <p:sp>
        <p:nvSpPr>
          <p:cNvPr id="2" name="Titre 1"/>
          <p:cNvSpPr>
            <a:spLocks noGrp="1"/>
          </p:cNvSpPr>
          <p:nvPr>
            <p:ph type="title"/>
          </p:nvPr>
        </p:nvSpPr>
        <p:spPr>
          <a:xfrm>
            <a:off x="3243934" y="2600983"/>
            <a:ext cx="5442865" cy="1143000"/>
          </a:xfrm>
        </p:spPr>
        <p:txBody>
          <a:bodyPr>
            <a:normAutofit/>
          </a:bodyPr>
          <a:lstStyle>
            <a:lvl1pPr>
              <a:defRPr sz="3200">
                <a:solidFill>
                  <a:schemeClr val="accent4"/>
                </a:solidFill>
                <a:latin typeface="Sansation" panose="02000000000000000000" pitchFamily="2"/>
              </a:defRPr>
            </a:lvl1pPr>
          </a:lstStyle>
          <a:p>
            <a:r>
              <a:rPr lang="fr-FR"/>
              <a:t>Modifiez le style du titre</a:t>
            </a:r>
          </a:p>
        </p:txBody>
      </p:sp>
      <p:sp>
        <p:nvSpPr>
          <p:cNvPr id="3" name="Espace réservé de la date 2"/>
          <p:cNvSpPr>
            <a:spLocks noGrp="1"/>
          </p:cNvSpPr>
          <p:nvPr>
            <p:ph type="dt" sz="half" idx="10"/>
          </p:nvPr>
        </p:nvSpPr>
        <p:spPr/>
        <p:txBody>
          <a:bodyPr/>
          <a:lstStyle>
            <a:lvl1pPr>
              <a:defRPr>
                <a:solidFill>
                  <a:schemeClr val="bg2"/>
                </a:solidFill>
              </a:defRPr>
            </a:lvl1pPr>
          </a:lstStyle>
          <a:p>
            <a:fld id="{E14D0FAA-A397-5D42-9164-92C01391743B}" type="datetime1">
              <a:rPr lang="fr-FR" smtClean="0"/>
              <a:t>25/01/2024</a:t>
            </a:fld>
            <a:endParaRPr lang="fr-FR"/>
          </a:p>
        </p:txBody>
      </p:sp>
      <p:sp>
        <p:nvSpPr>
          <p:cNvPr id="4" name="Espace réservé du pied de page 3"/>
          <p:cNvSpPr>
            <a:spLocks noGrp="1"/>
          </p:cNvSpPr>
          <p:nvPr>
            <p:ph type="ftr" sz="quarter" idx="11"/>
          </p:nvPr>
        </p:nvSpPr>
        <p:spPr/>
        <p:txBody>
          <a:bodyPr/>
          <a:lstStyle>
            <a:lvl1pPr>
              <a:defRPr>
                <a:solidFill>
                  <a:schemeClr val="bg2"/>
                </a:solidFill>
              </a:defRPr>
            </a:lvl1pPr>
          </a:lstStyle>
          <a:p>
            <a:r>
              <a:rPr lang="fr-FR"/>
              <a:t>Pied de page</a:t>
            </a:r>
          </a:p>
        </p:txBody>
      </p:sp>
      <p:sp>
        <p:nvSpPr>
          <p:cNvPr id="5" name="Espace réservé du numéro de diapositive 4"/>
          <p:cNvSpPr>
            <a:spLocks noGrp="1"/>
          </p:cNvSpPr>
          <p:nvPr>
            <p:ph type="sldNum" sz="quarter" idx="12"/>
          </p:nvPr>
        </p:nvSpPr>
        <p:spPr/>
        <p:txBody>
          <a:bodyPr/>
          <a:lstStyle>
            <a:lvl1pPr>
              <a:defRPr>
                <a:solidFill>
                  <a:schemeClr val="bg2"/>
                </a:solidFill>
              </a:defRPr>
            </a:lvl1pPr>
          </a:lstStyle>
          <a:p>
            <a:fld id="{1989D48A-7AB7-7C40-B1AB-B7E39F5AB494}" type="slidenum">
              <a:rPr lang="fr-FR" smtClean="0"/>
              <a:pPr/>
              <a:t>‹N°›</a:t>
            </a:fld>
            <a:endParaRPr lang="fr-FR"/>
          </a:p>
        </p:txBody>
      </p:sp>
      <p:pic>
        <p:nvPicPr>
          <p:cNvPr id="8" name="Image 7">
            <a:extLst>
              <a:ext uri="{FF2B5EF4-FFF2-40B4-BE49-F238E27FC236}">
                <a16:creationId xmlns:a16="http://schemas.microsoft.com/office/drawing/2014/main" id="{CDDE1D07-AF14-6541-97AC-E69EE3795608}"/>
              </a:ext>
            </a:extLst>
          </p:cNvPr>
          <p:cNvPicPr>
            <a:picLocks noChangeAspect="1"/>
          </p:cNvPicPr>
          <p:nvPr userDrawn="1"/>
        </p:nvPicPr>
        <p:blipFill>
          <a:blip r:embed="rId2"/>
          <a:stretch>
            <a:fillRect/>
          </a:stretch>
        </p:blipFill>
        <p:spPr>
          <a:xfrm>
            <a:off x="160190" y="2118320"/>
            <a:ext cx="2954035" cy="2916000"/>
          </a:xfrm>
          <a:prstGeom prst="rect">
            <a:avLst/>
          </a:prstGeom>
        </p:spPr>
      </p:pic>
    </p:spTree>
    <p:extLst>
      <p:ext uri="{BB962C8B-B14F-4D97-AF65-F5344CB8AC3E}">
        <p14:creationId xmlns:p14="http://schemas.microsoft.com/office/powerpoint/2010/main" val="614172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re n°2 orange">
    <p:spTree>
      <p:nvGrpSpPr>
        <p:cNvPr id="1" name=""/>
        <p:cNvGrpSpPr/>
        <p:nvPr/>
      </p:nvGrpSpPr>
      <p:grpSpPr>
        <a:xfrm>
          <a:off x="0" y="0"/>
          <a:ext cx="0" cy="0"/>
          <a:chOff x="0" y="0"/>
          <a:chExt cx="0" cy="0"/>
        </a:xfrm>
      </p:grpSpPr>
      <p:sp>
        <p:nvSpPr>
          <p:cNvPr id="2" name="Titre 1"/>
          <p:cNvSpPr>
            <a:spLocks noGrp="1"/>
          </p:cNvSpPr>
          <p:nvPr>
            <p:ph type="title"/>
          </p:nvPr>
        </p:nvSpPr>
        <p:spPr>
          <a:xfrm>
            <a:off x="3243934" y="2600983"/>
            <a:ext cx="5442865" cy="1143000"/>
          </a:xfrm>
        </p:spPr>
        <p:txBody>
          <a:bodyPr>
            <a:normAutofit/>
          </a:bodyPr>
          <a:lstStyle>
            <a:lvl1pPr>
              <a:defRPr sz="3200">
                <a:solidFill>
                  <a:srgbClr val="E67D46"/>
                </a:solidFill>
                <a:latin typeface="Sansation" panose="02000000000000000000" pitchFamily="2"/>
              </a:defRPr>
            </a:lvl1pPr>
          </a:lstStyle>
          <a:p>
            <a:r>
              <a:rPr lang="fr-FR"/>
              <a:t>Modifiez le style du titre</a:t>
            </a:r>
          </a:p>
        </p:txBody>
      </p:sp>
      <p:sp>
        <p:nvSpPr>
          <p:cNvPr id="3" name="Espace réservé de la date 2"/>
          <p:cNvSpPr>
            <a:spLocks noGrp="1"/>
          </p:cNvSpPr>
          <p:nvPr>
            <p:ph type="dt" sz="half" idx="10"/>
          </p:nvPr>
        </p:nvSpPr>
        <p:spPr/>
        <p:txBody>
          <a:bodyPr/>
          <a:lstStyle>
            <a:lvl1pPr>
              <a:defRPr>
                <a:solidFill>
                  <a:schemeClr val="bg2"/>
                </a:solidFill>
              </a:defRPr>
            </a:lvl1pPr>
          </a:lstStyle>
          <a:p>
            <a:fld id="{F0D1D869-C45F-9246-8064-EF2B169BE1DE}" type="datetime1">
              <a:rPr lang="fr-FR" smtClean="0"/>
              <a:t>25/01/2024</a:t>
            </a:fld>
            <a:endParaRPr lang="fr-FR"/>
          </a:p>
        </p:txBody>
      </p:sp>
      <p:sp>
        <p:nvSpPr>
          <p:cNvPr id="4" name="Espace réservé du pied de page 3"/>
          <p:cNvSpPr>
            <a:spLocks noGrp="1"/>
          </p:cNvSpPr>
          <p:nvPr>
            <p:ph type="ftr" sz="quarter" idx="11"/>
          </p:nvPr>
        </p:nvSpPr>
        <p:spPr/>
        <p:txBody>
          <a:bodyPr/>
          <a:lstStyle>
            <a:lvl1pPr>
              <a:defRPr>
                <a:solidFill>
                  <a:schemeClr val="bg2"/>
                </a:solidFill>
              </a:defRPr>
            </a:lvl1pPr>
          </a:lstStyle>
          <a:p>
            <a:r>
              <a:rPr lang="fr-FR"/>
              <a:t>Pied de page</a:t>
            </a:r>
          </a:p>
        </p:txBody>
      </p:sp>
      <p:sp>
        <p:nvSpPr>
          <p:cNvPr id="5" name="Espace réservé du numéro de diapositive 4"/>
          <p:cNvSpPr>
            <a:spLocks noGrp="1"/>
          </p:cNvSpPr>
          <p:nvPr>
            <p:ph type="sldNum" sz="quarter" idx="12"/>
          </p:nvPr>
        </p:nvSpPr>
        <p:spPr/>
        <p:txBody>
          <a:bodyPr/>
          <a:lstStyle>
            <a:lvl1pPr>
              <a:defRPr>
                <a:solidFill>
                  <a:schemeClr val="bg2"/>
                </a:solidFill>
              </a:defRPr>
            </a:lvl1pPr>
          </a:lstStyle>
          <a:p>
            <a:fld id="{1989D48A-7AB7-7C40-B1AB-B7E39F5AB494}" type="slidenum">
              <a:rPr lang="fr-FR" smtClean="0"/>
              <a:pPr/>
              <a:t>‹N°›</a:t>
            </a:fld>
            <a:endParaRPr lang="fr-FR"/>
          </a:p>
        </p:txBody>
      </p:sp>
      <p:pic>
        <p:nvPicPr>
          <p:cNvPr id="8" name="Image 7">
            <a:extLst>
              <a:ext uri="{FF2B5EF4-FFF2-40B4-BE49-F238E27FC236}">
                <a16:creationId xmlns:a16="http://schemas.microsoft.com/office/drawing/2014/main" id="{4EA593A0-610F-4944-B2A5-052726C5F5AF}"/>
              </a:ext>
            </a:extLst>
          </p:cNvPr>
          <p:cNvPicPr>
            <a:picLocks noChangeAspect="1"/>
          </p:cNvPicPr>
          <p:nvPr userDrawn="1"/>
        </p:nvPicPr>
        <p:blipFill>
          <a:blip r:embed="rId2"/>
          <a:stretch>
            <a:fillRect/>
          </a:stretch>
        </p:blipFill>
        <p:spPr>
          <a:xfrm>
            <a:off x="85305" y="2024644"/>
            <a:ext cx="3162300" cy="3086100"/>
          </a:xfrm>
          <a:prstGeom prst="rect">
            <a:avLst/>
          </a:prstGeom>
        </p:spPr>
      </p:pic>
    </p:spTree>
    <p:extLst>
      <p:ext uri="{BB962C8B-B14F-4D97-AF65-F5344CB8AC3E}">
        <p14:creationId xmlns:p14="http://schemas.microsoft.com/office/powerpoint/2010/main" val="1420594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re n°2 bleu">
    <p:spTree>
      <p:nvGrpSpPr>
        <p:cNvPr id="1" name=""/>
        <p:cNvGrpSpPr/>
        <p:nvPr/>
      </p:nvGrpSpPr>
      <p:grpSpPr>
        <a:xfrm>
          <a:off x="0" y="0"/>
          <a:ext cx="0" cy="0"/>
          <a:chOff x="0" y="0"/>
          <a:chExt cx="0" cy="0"/>
        </a:xfrm>
      </p:grpSpPr>
      <p:sp>
        <p:nvSpPr>
          <p:cNvPr id="2" name="Titre 1"/>
          <p:cNvSpPr>
            <a:spLocks noGrp="1"/>
          </p:cNvSpPr>
          <p:nvPr>
            <p:ph type="title"/>
          </p:nvPr>
        </p:nvSpPr>
        <p:spPr>
          <a:xfrm>
            <a:off x="3243934" y="2600983"/>
            <a:ext cx="5442865" cy="1143000"/>
          </a:xfrm>
        </p:spPr>
        <p:txBody>
          <a:bodyPr>
            <a:normAutofit/>
          </a:bodyPr>
          <a:lstStyle>
            <a:lvl1pPr>
              <a:defRPr sz="3200">
                <a:solidFill>
                  <a:schemeClr val="accent5"/>
                </a:solidFill>
                <a:latin typeface="Sansation" panose="02000000000000000000" pitchFamily="2"/>
              </a:defRPr>
            </a:lvl1pPr>
          </a:lstStyle>
          <a:p>
            <a:r>
              <a:rPr lang="fr-FR"/>
              <a:t>Modifiez le style du titre</a:t>
            </a:r>
          </a:p>
        </p:txBody>
      </p:sp>
      <p:sp>
        <p:nvSpPr>
          <p:cNvPr id="3" name="Espace réservé de la date 2"/>
          <p:cNvSpPr>
            <a:spLocks noGrp="1"/>
          </p:cNvSpPr>
          <p:nvPr>
            <p:ph type="dt" sz="half" idx="10"/>
          </p:nvPr>
        </p:nvSpPr>
        <p:spPr/>
        <p:txBody>
          <a:bodyPr/>
          <a:lstStyle>
            <a:lvl1pPr>
              <a:defRPr>
                <a:solidFill>
                  <a:schemeClr val="bg2"/>
                </a:solidFill>
              </a:defRPr>
            </a:lvl1pPr>
          </a:lstStyle>
          <a:p>
            <a:fld id="{6E61BFC3-E792-1449-807E-382B44C77070}" type="datetime1">
              <a:rPr lang="fr-FR" smtClean="0"/>
              <a:t>25/01/2024</a:t>
            </a:fld>
            <a:endParaRPr lang="fr-FR"/>
          </a:p>
        </p:txBody>
      </p:sp>
      <p:sp>
        <p:nvSpPr>
          <p:cNvPr id="4" name="Espace réservé du pied de page 3"/>
          <p:cNvSpPr>
            <a:spLocks noGrp="1"/>
          </p:cNvSpPr>
          <p:nvPr>
            <p:ph type="ftr" sz="quarter" idx="11"/>
          </p:nvPr>
        </p:nvSpPr>
        <p:spPr/>
        <p:txBody>
          <a:bodyPr/>
          <a:lstStyle>
            <a:lvl1pPr>
              <a:defRPr>
                <a:solidFill>
                  <a:schemeClr val="bg2"/>
                </a:solidFill>
              </a:defRPr>
            </a:lvl1pPr>
          </a:lstStyle>
          <a:p>
            <a:r>
              <a:rPr lang="fr-FR"/>
              <a:t>Pied de page</a:t>
            </a:r>
          </a:p>
        </p:txBody>
      </p:sp>
      <p:sp>
        <p:nvSpPr>
          <p:cNvPr id="5" name="Espace réservé du numéro de diapositive 4"/>
          <p:cNvSpPr>
            <a:spLocks noGrp="1"/>
          </p:cNvSpPr>
          <p:nvPr>
            <p:ph type="sldNum" sz="quarter" idx="12"/>
          </p:nvPr>
        </p:nvSpPr>
        <p:spPr/>
        <p:txBody>
          <a:bodyPr/>
          <a:lstStyle>
            <a:lvl1pPr>
              <a:defRPr>
                <a:solidFill>
                  <a:schemeClr val="bg2"/>
                </a:solidFill>
              </a:defRPr>
            </a:lvl1pPr>
          </a:lstStyle>
          <a:p>
            <a:fld id="{1989D48A-7AB7-7C40-B1AB-B7E39F5AB494}" type="slidenum">
              <a:rPr lang="fr-FR" smtClean="0"/>
              <a:pPr/>
              <a:t>‹N°›</a:t>
            </a:fld>
            <a:endParaRPr lang="fr-FR"/>
          </a:p>
        </p:txBody>
      </p:sp>
      <p:pic>
        <p:nvPicPr>
          <p:cNvPr id="8" name="Image 7">
            <a:extLst>
              <a:ext uri="{FF2B5EF4-FFF2-40B4-BE49-F238E27FC236}">
                <a16:creationId xmlns:a16="http://schemas.microsoft.com/office/drawing/2014/main" id="{9B310C7D-7CBF-5647-B93B-B1545835F75B}"/>
              </a:ext>
            </a:extLst>
          </p:cNvPr>
          <p:cNvPicPr>
            <a:picLocks noChangeAspect="1"/>
          </p:cNvPicPr>
          <p:nvPr userDrawn="1"/>
        </p:nvPicPr>
        <p:blipFill>
          <a:blip r:embed="rId2"/>
          <a:stretch>
            <a:fillRect/>
          </a:stretch>
        </p:blipFill>
        <p:spPr>
          <a:xfrm>
            <a:off x="123367" y="2022158"/>
            <a:ext cx="3048000" cy="3124200"/>
          </a:xfrm>
          <a:prstGeom prst="rect">
            <a:avLst/>
          </a:prstGeom>
        </p:spPr>
      </p:pic>
    </p:spTree>
    <p:extLst>
      <p:ext uri="{BB962C8B-B14F-4D97-AF65-F5344CB8AC3E}">
        <p14:creationId xmlns:p14="http://schemas.microsoft.com/office/powerpoint/2010/main" val="1149813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u simpl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tx2"/>
                </a:solidFill>
              </a:defRPr>
            </a:lvl1pPr>
          </a:lstStyle>
          <a:p>
            <a:r>
              <a:rPr lang="fr-FR"/>
              <a:t>Modifiez le style du titre</a:t>
            </a:r>
          </a:p>
        </p:txBody>
      </p:sp>
      <p:sp>
        <p:nvSpPr>
          <p:cNvPr id="3" name="Espace réservé du contenu 2"/>
          <p:cNvSpPr>
            <a:spLocks noGrp="1"/>
          </p:cNvSpPr>
          <p:nvPr>
            <p:ph idx="1"/>
          </p:nvPr>
        </p:nvSpPr>
        <p:spPr/>
        <p:txBody>
          <a:bodyPr>
            <a:normAutofit/>
          </a:bodyPr>
          <a:lstStyle>
            <a:lvl1pPr>
              <a:defRPr sz="24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400">
                <a:latin typeface="Calibri" panose="020F0502020204030204" pitchFamily="34" charset="0"/>
                <a:cs typeface="Calibri" panose="020F0502020204030204" pitchFamily="34" charset="0"/>
              </a:defRPr>
            </a:lvl4pPr>
            <a:lvl5pPr>
              <a:defRPr sz="2400">
                <a:latin typeface="Calibri" panose="020F0502020204030204" pitchFamily="34"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solidFill>
                  <a:schemeClr val="bg2"/>
                </a:solidFill>
              </a:defRPr>
            </a:lvl1pPr>
          </a:lstStyle>
          <a:p>
            <a:fld id="{DB36CDB7-3A0B-654A-BDF5-C6C87E90B149}" type="datetime1">
              <a:rPr lang="fr-FR" smtClean="0"/>
              <a:pPr/>
              <a:t>25/01/2024</a:t>
            </a:fld>
            <a:endParaRPr lang="fr-FR"/>
          </a:p>
        </p:txBody>
      </p:sp>
      <p:sp>
        <p:nvSpPr>
          <p:cNvPr id="5" name="Espace réservé du pied de page 4"/>
          <p:cNvSpPr>
            <a:spLocks noGrp="1"/>
          </p:cNvSpPr>
          <p:nvPr>
            <p:ph type="ftr" sz="quarter" idx="11"/>
          </p:nvPr>
        </p:nvSpPr>
        <p:spPr/>
        <p:txBody>
          <a:bodyPr/>
          <a:lstStyle>
            <a:lvl1pPr>
              <a:defRPr>
                <a:solidFill>
                  <a:schemeClr val="bg2"/>
                </a:solidFill>
              </a:defRPr>
            </a:lvl1pPr>
          </a:lstStyle>
          <a:p>
            <a:r>
              <a:rPr lang="fr-FR"/>
              <a:t>Pied de page</a:t>
            </a:r>
          </a:p>
        </p:txBody>
      </p:sp>
      <p:sp>
        <p:nvSpPr>
          <p:cNvPr id="6" name="Espace réservé du numéro de diapositive 5"/>
          <p:cNvSpPr>
            <a:spLocks noGrp="1"/>
          </p:cNvSpPr>
          <p:nvPr>
            <p:ph type="sldNum" sz="quarter" idx="12"/>
          </p:nvPr>
        </p:nvSpPr>
        <p:spPr/>
        <p:txBody>
          <a:bodyPr/>
          <a:lstStyle>
            <a:lvl1pPr>
              <a:defRPr>
                <a:solidFill>
                  <a:schemeClr val="bg2"/>
                </a:solidFill>
              </a:defRPr>
            </a:lvl1pPr>
          </a:lstStyle>
          <a:p>
            <a:fld id="{1989D48A-7AB7-7C40-B1AB-B7E39F5AB494}" type="slidenum">
              <a:rPr lang="fr-FR" smtClean="0"/>
              <a:pPr/>
              <a:t>‹N°›</a:t>
            </a:fld>
            <a:endParaRPr lang="fr-FR"/>
          </a:p>
        </p:txBody>
      </p:sp>
    </p:spTree>
    <p:extLst>
      <p:ext uri="{BB962C8B-B14F-4D97-AF65-F5344CB8AC3E}">
        <p14:creationId xmlns:p14="http://schemas.microsoft.com/office/powerpoint/2010/main" val="3707528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fontAlgn="base"/>
            <a:endParaRPr lang="fr-FR" b="0" i="0">
              <a:solidFill>
                <a:srgbClr val="323130"/>
              </a:solidFill>
              <a:effectLst/>
              <a:latin typeface="Segoe UI" panose="020B0502040204020203" pitchFamily="34" charset="0"/>
            </a:endParaRPr>
          </a:p>
        </p:txBody>
      </p:sp>
      <p:sp>
        <p:nvSpPr>
          <p:cNvPr id="4" name="Espace réservé de la date 3"/>
          <p:cNvSpPr>
            <a:spLocks noGrp="1"/>
          </p:cNvSpPr>
          <p:nvPr>
            <p:ph type="dt" sz="half" idx="2"/>
          </p:nvPr>
        </p:nvSpPr>
        <p:spPr>
          <a:xfrm>
            <a:off x="457200" y="6356350"/>
            <a:ext cx="1076754" cy="365125"/>
          </a:xfrm>
          <a:prstGeom prst="rect">
            <a:avLst/>
          </a:prstGeom>
        </p:spPr>
        <p:txBody>
          <a:bodyPr vert="horz" lIns="91440" tIns="45720" rIns="91440" bIns="45720" rtlCol="0" anchor="ctr"/>
          <a:lstStyle>
            <a:lvl1pPr algn="l">
              <a:defRPr sz="1200">
                <a:solidFill>
                  <a:schemeClr val="bg2"/>
                </a:solidFill>
                <a:latin typeface="Calibri" panose="020F0502020204030204" pitchFamily="34" charset="0"/>
                <a:cs typeface="Calibri" panose="020F0502020204030204" pitchFamily="34" charset="0"/>
              </a:defRPr>
            </a:lvl1pPr>
          </a:lstStyle>
          <a:p>
            <a:fld id="{DC5C9EE4-A6BF-004B-8A5F-5ED161E459A2}" type="datetime1">
              <a:rPr lang="fr-FR" smtClean="0"/>
              <a:pPr/>
              <a:t>25/01/2024</a:t>
            </a:fld>
            <a:endParaRPr lang="fr-FR"/>
          </a:p>
        </p:txBody>
      </p:sp>
      <p:sp>
        <p:nvSpPr>
          <p:cNvPr id="5" name="Espace réservé du pied de page 4"/>
          <p:cNvSpPr>
            <a:spLocks noGrp="1"/>
          </p:cNvSpPr>
          <p:nvPr>
            <p:ph type="ftr" sz="quarter" idx="3"/>
          </p:nvPr>
        </p:nvSpPr>
        <p:spPr>
          <a:xfrm>
            <a:off x="1697408" y="6356350"/>
            <a:ext cx="5632880" cy="365125"/>
          </a:xfrm>
          <a:prstGeom prst="rect">
            <a:avLst/>
          </a:prstGeom>
        </p:spPr>
        <p:txBody>
          <a:bodyPr vert="horz" lIns="91440" tIns="45720" rIns="91440" bIns="45720" rtlCol="0" anchor="ctr"/>
          <a:lstStyle>
            <a:lvl1pPr algn="ctr">
              <a:defRPr sz="1200">
                <a:solidFill>
                  <a:schemeClr val="bg2"/>
                </a:solidFill>
                <a:latin typeface="Calibri" panose="020F0502020204030204" pitchFamily="34" charset="0"/>
                <a:cs typeface="Calibri" panose="020F0502020204030204" pitchFamily="34" charset="0"/>
              </a:defRPr>
            </a:lvl1pPr>
          </a:lstStyle>
          <a:p>
            <a:r>
              <a:rPr lang="fr-FR"/>
              <a:t>Pied de page</a:t>
            </a:r>
          </a:p>
        </p:txBody>
      </p:sp>
      <p:sp>
        <p:nvSpPr>
          <p:cNvPr id="6" name="Espace réservé du numéro de diapositive 5"/>
          <p:cNvSpPr>
            <a:spLocks noGrp="1"/>
          </p:cNvSpPr>
          <p:nvPr>
            <p:ph type="sldNum" sz="quarter" idx="4"/>
          </p:nvPr>
        </p:nvSpPr>
        <p:spPr>
          <a:xfrm>
            <a:off x="7958958" y="6356350"/>
            <a:ext cx="440066" cy="365125"/>
          </a:xfrm>
          <a:prstGeom prst="rect">
            <a:avLst/>
          </a:prstGeom>
        </p:spPr>
        <p:txBody>
          <a:bodyPr vert="horz" lIns="91440" tIns="45720" rIns="91440" bIns="45720" rtlCol="0" anchor="ctr"/>
          <a:lstStyle>
            <a:lvl1pPr algn="ctr">
              <a:defRPr sz="1200">
                <a:solidFill>
                  <a:schemeClr val="bg2"/>
                </a:solidFill>
                <a:latin typeface="Calibri" panose="020F0502020204030204" pitchFamily="34" charset="0"/>
                <a:cs typeface="Calibri" panose="020F0502020204030204" pitchFamily="34" charset="0"/>
              </a:defRPr>
            </a:lvl1pPr>
          </a:lstStyle>
          <a:p>
            <a:fld id="{1989D48A-7AB7-7C40-B1AB-B7E39F5AB494}" type="slidenum">
              <a:rPr lang="fr-FR" smtClean="0"/>
              <a:pPr/>
              <a:t>‹N°›</a:t>
            </a:fld>
            <a:endParaRPr lang="fr-FR"/>
          </a:p>
        </p:txBody>
      </p:sp>
    </p:spTree>
    <p:extLst>
      <p:ext uri="{BB962C8B-B14F-4D97-AF65-F5344CB8AC3E}">
        <p14:creationId xmlns:p14="http://schemas.microsoft.com/office/powerpoint/2010/main" val="5211312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457200" rtl="0" eaLnBrk="1" latinLnBrk="0" hangingPunct="1">
        <a:spcBef>
          <a:spcPct val="0"/>
        </a:spcBef>
        <a:buNone/>
        <a:defRPr sz="3200" kern="1200">
          <a:solidFill>
            <a:schemeClr val="tx2"/>
          </a:solidFill>
          <a:latin typeface="Calibri" panose="020F0502020204030204" pitchFamily="34" charset="0"/>
          <a:ea typeface="+mj-ea"/>
          <a:cs typeface="Calibri" panose="020F0502020204030204" pitchFamily="34" charset="0"/>
        </a:defRPr>
      </a:lvl1pPr>
    </p:titleStyle>
    <p:bodyStyle>
      <a:lvl1pPr marL="342900" indent="-342900" algn="l" defTabSz="457200" rtl="0" eaLnBrk="1" latinLnBrk="0" hangingPunct="1">
        <a:spcBef>
          <a:spcPct val="20000"/>
        </a:spcBef>
        <a:buClr>
          <a:srgbClr val="18346F"/>
        </a:buClr>
        <a:buFont typeface="Arial"/>
        <a:buChar char="•"/>
        <a:defRPr lang="fr-FR" sz="2400" b="0" i="0" kern="1200" smtClean="0">
          <a:solidFill>
            <a:schemeClr val="tx1"/>
          </a:solidFill>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18346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fontAlgn="base"/>
            <a:endParaRPr lang="fr-FR" b="0" i="0">
              <a:solidFill>
                <a:srgbClr val="323130"/>
              </a:solidFill>
              <a:effectLst/>
              <a:latin typeface="Segoe UI" panose="020B0502040204020203" pitchFamily="34" charset="0"/>
            </a:endParaRPr>
          </a:p>
        </p:txBody>
      </p:sp>
      <p:sp>
        <p:nvSpPr>
          <p:cNvPr id="4" name="Espace réservé de la date 3"/>
          <p:cNvSpPr>
            <a:spLocks noGrp="1"/>
          </p:cNvSpPr>
          <p:nvPr>
            <p:ph type="dt" sz="half" idx="2"/>
          </p:nvPr>
        </p:nvSpPr>
        <p:spPr>
          <a:xfrm>
            <a:off x="457200" y="6356350"/>
            <a:ext cx="1076754" cy="365125"/>
          </a:xfrm>
          <a:prstGeom prst="rect">
            <a:avLst/>
          </a:prstGeom>
        </p:spPr>
        <p:txBody>
          <a:bodyPr vert="horz" lIns="91440" tIns="45720" rIns="91440" bIns="45720" rtlCol="0" anchor="ctr"/>
          <a:lstStyle>
            <a:lvl1pPr algn="l">
              <a:defRPr sz="1200">
                <a:solidFill>
                  <a:schemeClr val="bg2"/>
                </a:solidFill>
              </a:defRPr>
            </a:lvl1pPr>
          </a:lstStyle>
          <a:p>
            <a:fld id="{4EBF06DB-7878-4643-BA99-610E471CAC93}" type="datetimeFigureOut">
              <a:rPr lang="fr-FR" smtClean="0"/>
              <a:pPr/>
              <a:t>25/01/2024</a:t>
            </a:fld>
            <a:endParaRPr lang="fr-FR"/>
          </a:p>
        </p:txBody>
      </p:sp>
      <p:sp>
        <p:nvSpPr>
          <p:cNvPr id="5" name="Espace réservé du pied de page 4"/>
          <p:cNvSpPr>
            <a:spLocks noGrp="1"/>
          </p:cNvSpPr>
          <p:nvPr>
            <p:ph type="ftr" sz="quarter" idx="3"/>
          </p:nvPr>
        </p:nvSpPr>
        <p:spPr>
          <a:xfrm>
            <a:off x="1697408" y="6356350"/>
            <a:ext cx="5632880" cy="365125"/>
          </a:xfrm>
          <a:prstGeom prst="rect">
            <a:avLst/>
          </a:prstGeom>
        </p:spPr>
        <p:txBody>
          <a:bodyPr vert="horz" lIns="91440" tIns="45720" rIns="91440" bIns="45720" rtlCol="0" anchor="ctr"/>
          <a:lstStyle>
            <a:lvl1pPr algn="ctr">
              <a:defRPr sz="1200">
                <a:solidFill>
                  <a:schemeClr val="bg2"/>
                </a:solidFill>
              </a:defRPr>
            </a:lvl1pPr>
          </a:lstStyle>
          <a:p>
            <a:endParaRPr lang="fr-FR"/>
          </a:p>
        </p:txBody>
      </p:sp>
      <p:sp>
        <p:nvSpPr>
          <p:cNvPr id="6" name="Espace réservé du numéro de diapositive 5"/>
          <p:cNvSpPr>
            <a:spLocks noGrp="1"/>
          </p:cNvSpPr>
          <p:nvPr>
            <p:ph type="sldNum" sz="quarter" idx="4"/>
          </p:nvPr>
        </p:nvSpPr>
        <p:spPr>
          <a:xfrm>
            <a:off x="7958958" y="6356350"/>
            <a:ext cx="440066" cy="365125"/>
          </a:xfrm>
          <a:prstGeom prst="rect">
            <a:avLst/>
          </a:prstGeom>
        </p:spPr>
        <p:txBody>
          <a:bodyPr vert="horz" lIns="91440" tIns="45720" rIns="91440" bIns="45720" rtlCol="0" anchor="ctr"/>
          <a:lstStyle>
            <a:lvl1pPr algn="ctr">
              <a:defRPr sz="1200">
                <a:solidFill>
                  <a:schemeClr val="bg2"/>
                </a:solidFill>
              </a:defRPr>
            </a:lvl1pPr>
          </a:lstStyle>
          <a:p>
            <a:fld id="{1989D48A-7AB7-7C40-B1AB-B7E39F5AB494}" type="slidenum">
              <a:rPr lang="fr-FR" smtClean="0"/>
              <a:pPr/>
              <a:t>‹N°›</a:t>
            </a:fld>
            <a:endParaRPr lang="fr-FR"/>
          </a:p>
        </p:txBody>
      </p:sp>
    </p:spTree>
    <p:extLst>
      <p:ext uri="{BB962C8B-B14F-4D97-AF65-F5344CB8AC3E}">
        <p14:creationId xmlns:p14="http://schemas.microsoft.com/office/powerpoint/2010/main" val="36435765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xStyles>
    <p:titleStyle>
      <a:lvl1pPr algn="l" defTabSz="457200" rtl="0" eaLnBrk="1" latinLnBrk="0" hangingPunct="1">
        <a:spcBef>
          <a:spcPct val="0"/>
        </a:spcBef>
        <a:buNone/>
        <a:defRPr sz="32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rgbClr val="18346F"/>
        </a:buClr>
        <a:buFont typeface="Arial"/>
        <a:buChar char="•"/>
        <a:defRPr lang="fr-FR" sz="2400" b="0" i="0" kern="1200" smtClean="0">
          <a:solidFill>
            <a:schemeClr val="tx1"/>
          </a:solidFill>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18346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5C9EE4-A6BF-004B-8A5F-5ED161E459A2}" type="datetime1">
              <a:rPr lang="fr-FR" smtClean="0"/>
              <a:pPr/>
              <a:t>25/01/2024</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Pied de page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89D48A-7AB7-7C40-B1AB-B7E39F5AB494}" type="slidenum">
              <a:rPr lang="fr-FR" smtClean="0"/>
              <a:pPr/>
              <a:t>‹N°›</a:t>
            </a:fld>
            <a:endParaRPr lang="fr-FR"/>
          </a:p>
        </p:txBody>
      </p:sp>
    </p:spTree>
    <p:extLst>
      <p:ext uri="{BB962C8B-B14F-4D97-AF65-F5344CB8AC3E}">
        <p14:creationId xmlns:p14="http://schemas.microsoft.com/office/powerpoint/2010/main" val="132141453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6.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8.xml"/><Relationship Id="rId1" Type="http://schemas.openxmlformats.org/officeDocument/2006/relationships/slideLayout" Target="../slideLayouts/slideLayout23.xml"/><Relationship Id="rId5" Type="http://schemas.openxmlformats.org/officeDocument/2006/relationships/chart" Target="../charts/chart10.xml"/><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hart" Target="../charts/chart13.xml"/><Relationship Id="rId1" Type="http://schemas.openxmlformats.org/officeDocument/2006/relationships/slideLayout" Target="../slideLayouts/slideLayout23.xml"/><Relationship Id="rId4" Type="http://schemas.openxmlformats.org/officeDocument/2006/relationships/image" Target="../media/image27.svg"/></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hart" Target="../charts/chart19.xml"/><Relationship Id="rId1" Type="http://schemas.openxmlformats.org/officeDocument/2006/relationships/slideLayout" Target="../slideLayouts/slideLayout23.xml"/><Relationship Id="rId4" Type="http://schemas.openxmlformats.org/officeDocument/2006/relationships/chart" Target="../charts/chart20.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3.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hart" Target="../charts/chart23.xml"/><Relationship Id="rId1" Type="http://schemas.openxmlformats.org/officeDocument/2006/relationships/slideLayout" Target="../slideLayouts/slideLayout23.xml"/><Relationship Id="rId4" Type="http://schemas.openxmlformats.org/officeDocument/2006/relationships/chart" Target="../charts/chart24.xml"/></Relationships>
</file>

<file path=ppt/slides/_rels/slide3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3.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28.png"/><Relationship Id="rId1" Type="http://schemas.openxmlformats.org/officeDocument/2006/relationships/slideLayout" Target="../slideLayouts/slideLayout23.xml"/><Relationship Id="rId4" Type="http://schemas.openxmlformats.org/officeDocument/2006/relationships/chart" Target="../charts/char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23.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microsoft.com/office/2018/10/relationships/comments" Target="../comments/modernComment_109_8BAEC664.xml"/><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BD425B-6831-F94E-BEAF-86454156CE4D}"/>
              </a:ext>
            </a:extLst>
          </p:cNvPr>
          <p:cNvSpPr>
            <a:spLocks noGrp="1"/>
          </p:cNvSpPr>
          <p:nvPr>
            <p:ph type="ctrTitle"/>
          </p:nvPr>
        </p:nvSpPr>
        <p:spPr/>
        <p:txBody>
          <a:bodyPr>
            <a:normAutofit fontScale="90000"/>
          </a:bodyPr>
          <a:lstStyle/>
          <a:p>
            <a:r>
              <a:rPr lang="fr-FR">
                <a:solidFill>
                  <a:srgbClr val="224682"/>
                </a:solidFill>
                <a:latin typeface="Sansation"/>
                <a:cs typeface="Calibri"/>
              </a:rPr>
              <a:t>Résultats </a:t>
            </a:r>
            <a:br>
              <a:rPr lang="fr-FR">
                <a:solidFill>
                  <a:srgbClr val="224682"/>
                </a:solidFill>
                <a:latin typeface="Sansation"/>
                <a:cs typeface="Calibri"/>
              </a:rPr>
            </a:br>
            <a:r>
              <a:rPr lang="fr-FR">
                <a:solidFill>
                  <a:srgbClr val="224682"/>
                </a:solidFill>
                <a:latin typeface="Sansation"/>
                <a:cs typeface="Calibri"/>
              </a:rPr>
              <a:t>de l’enquête </a:t>
            </a:r>
            <a:br>
              <a:rPr lang="fr-FR">
                <a:solidFill>
                  <a:srgbClr val="224682"/>
                </a:solidFill>
                <a:latin typeface="Sansation"/>
                <a:cs typeface="Calibri"/>
              </a:rPr>
            </a:br>
            <a:r>
              <a:rPr lang="fr-FR">
                <a:solidFill>
                  <a:srgbClr val="224682"/>
                </a:solidFill>
                <a:latin typeface="Sansation"/>
                <a:cs typeface="Calibri"/>
              </a:rPr>
              <a:t>de satisfaction </a:t>
            </a:r>
            <a:r>
              <a:rPr lang="fr-FR" err="1">
                <a:solidFill>
                  <a:srgbClr val="224682"/>
                </a:solidFill>
                <a:latin typeface="Sansation"/>
                <a:cs typeface="Calibri"/>
              </a:rPr>
              <a:t>Quali’OP</a:t>
            </a:r>
            <a:endParaRPr lang="fr-FR">
              <a:cs typeface="Calibri"/>
            </a:endParaRPr>
          </a:p>
        </p:txBody>
      </p:sp>
      <p:sp>
        <p:nvSpPr>
          <p:cNvPr id="3" name="Sous-titre 2">
            <a:extLst>
              <a:ext uri="{FF2B5EF4-FFF2-40B4-BE49-F238E27FC236}">
                <a16:creationId xmlns:a16="http://schemas.microsoft.com/office/drawing/2014/main" id="{5FE6F028-86DE-A340-8902-442891003E3F}"/>
              </a:ext>
            </a:extLst>
          </p:cNvPr>
          <p:cNvSpPr>
            <a:spLocks noGrp="1"/>
          </p:cNvSpPr>
          <p:nvPr>
            <p:ph type="subTitle" idx="1"/>
          </p:nvPr>
        </p:nvSpPr>
        <p:spPr/>
        <p:txBody>
          <a:bodyPr/>
          <a:lstStyle/>
          <a:p>
            <a:r>
              <a:rPr lang="fr-FR" dirty="0">
                <a:solidFill>
                  <a:srgbClr val="898989"/>
                </a:solidFill>
              </a:rPr>
              <a:t>Décembre 2023</a:t>
            </a:r>
            <a:endParaRPr lang="fr-FR" dirty="0"/>
          </a:p>
          <a:p>
            <a:endParaRPr lang="fr-FR" dirty="0"/>
          </a:p>
        </p:txBody>
      </p:sp>
      <p:pic>
        <p:nvPicPr>
          <p:cNvPr id="5" name="Image 4" descr="Une image contenant texte&#10;&#10;Description générée automatiquement">
            <a:extLst>
              <a:ext uri="{FF2B5EF4-FFF2-40B4-BE49-F238E27FC236}">
                <a16:creationId xmlns:a16="http://schemas.microsoft.com/office/drawing/2014/main" id="{17EE7E60-5D49-4197-9A11-8AC387E5B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0653" y="5536216"/>
            <a:ext cx="1104472" cy="1104472"/>
          </a:xfrm>
          <a:prstGeom prst="rect">
            <a:avLst/>
          </a:prstGeom>
        </p:spPr>
      </p:pic>
      <p:pic>
        <p:nvPicPr>
          <p:cNvPr id="6" name="Picture 2">
            <a:extLst>
              <a:ext uri="{FF2B5EF4-FFF2-40B4-BE49-F238E27FC236}">
                <a16:creationId xmlns:a16="http://schemas.microsoft.com/office/drawing/2014/main" id="{1AABBF16-FF53-4A07-A294-260EDAA072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706"/>
            <a:ext cx="426720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9EFF48D0-02B4-94A9-107D-9E704839ED31}"/>
              </a:ext>
            </a:extLst>
          </p:cNvPr>
          <p:cNvPicPr>
            <a:picLocks noChangeAspect="1"/>
          </p:cNvPicPr>
          <p:nvPr/>
        </p:nvPicPr>
        <p:blipFill>
          <a:blip r:embed="rId4"/>
          <a:stretch>
            <a:fillRect/>
          </a:stretch>
        </p:blipFill>
        <p:spPr>
          <a:xfrm>
            <a:off x="1206631" y="5725020"/>
            <a:ext cx="6429080" cy="1058581"/>
          </a:xfrm>
          <a:prstGeom prst="rect">
            <a:avLst/>
          </a:prstGeom>
        </p:spPr>
      </p:pic>
    </p:spTree>
    <p:extLst>
      <p:ext uri="{BB962C8B-B14F-4D97-AF65-F5344CB8AC3E}">
        <p14:creationId xmlns:p14="http://schemas.microsoft.com/office/powerpoint/2010/main" val="1659593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D286CC7-8A6E-4848-9734-9CCF22E4D9D4}"/>
              </a:ext>
            </a:extLst>
          </p:cNvPr>
          <p:cNvSpPr>
            <a:spLocks noGrp="1"/>
          </p:cNvSpPr>
          <p:nvPr>
            <p:ph type="sldNum" sz="quarter" idx="12"/>
          </p:nvPr>
        </p:nvSpPr>
        <p:spPr>
          <a:xfrm>
            <a:off x="6457950" y="6299400"/>
            <a:ext cx="2057400" cy="365125"/>
          </a:xfrm>
        </p:spPr>
        <p:txBody>
          <a:bodyPr/>
          <a:lstStyle/>
          <a:p>
            <a:fld id="{6DDF35A2-C349-4648-AFB0-05062276D91A}" type="slidenum">
              <a:rPr lang="fr-FR" smtClean="0"/>
              <a:t>10</a:t>
            </a:fld>
            <a:endParaRPr lang="fr-FR"/>
          </a:p>
        </p:txBody>
      </p:sp>
      <p:sp>
        <p:nvSpPr>
          <p:cNvPr id="4" name="Rectangle 3">
            <a:extLst>
              <a:ext uri="{FF2B5EF4-FFF2-40B4-BE49-F238E27FC236}">
                <a16:creationId xmlns:a16="http://schemas.microsoft.com/office/drawing/2014/main" id="{90CCE280-0A57-4648-AC4C-4DD5DF20AB8D}"/>
              </a:ext>
            </a:extLst>
          </p:cNvPr>
          <p:cNvSpPr/>
          <p:nvPr/>
        </p:nvSpPr>
        <p:spPr>
          <a:xfrm>
            <a:off x="469902" y="376037"/>
            <a:ext cx="8355600" cy="400110"/>
          </a:xfrm>
          <a:prstGeom prst="rect">
            <a:avLst/>
          </a:prstGeom>
        </p:spPr>
        <p:txBody>
          <a:bodyPr wrap="square">
            <a:spAutoFit/>
          </a:bodyPr>
          <a:lstStyle/>
          <a:p>
            <a:pPr algn="ctr">
              <a:defRPr sz="2000" b="0" i="0" u="none" strike="noStrike" kern="1200" spc="0" baseline="0">
                <a:solidFill>
                  <a:prstClr val="black">
                    <a:lumMod val="65000"/>
                    <a:lumOff val="35000"/>
                  </a:prstClr>
                </a:solidFill>
                <a:latin typeface="+mn-lt"/>
                <a:ea typeface="+mn-ea"/>
                <a:cs typeface="+mn-cs"/>
              </a:defRPr>
            </a:pPr>
            <a:r>
              <a:rPr lang="fr-FR" b="1">
                <a:solidFill>
                  <a:srgbClr val="224682"/>
                </a:solidFill>
              </a:rPr>
              <a:t>Votre opinion sur la représentation de la fédération</a:t>
            </a:r>
          </a:p>
        </p:txBody>
      </p:sp>
      <p:sp>
        <p:nvSpPr>
          <p:cNvPr id="6" name="ZoneTexte 5">
            <a:extLst>
              <a:ext uri="{FF2B5EF4-FFF2-40B4-BE49-F238E27FC236}">
                <a16:creationId xmlns:a16="http://schemas.microsoft.com/office/drawing/2014/main" id="{00C0A410-1A88-6FF0-EF9D-4ADE57C8AF76}"/>
              </a:ext>
            </a:extLst>
          </p:cNvPr>
          <p:cNvSpPr txBox="1"/>
          <p:nvPr/>
        </p:nvSpPr>
        <p:spPr>
          <a:xfrm>
            <a:off x="917713" y="2837816"/>
            <a:ext cx="109647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200" b="1">
                <a:solidFill>
                  <a:schemeClr val="bg1"/>
                </a:solidFill>
                <a:cs typeface="Calibri"/>
              </a:rPr>
              <a:t>47 % en 2022</a:t>
            </a:r>
          </a:p>
          <a:p>
            <a:pPr algn="ctr"/>
            <a:r>
              <a:rPr lang="fr-FR" sz="1200" b="1">
                <a:solidFill>
                  <a:schemeClr val="bg1"/>
                </a:solidFill>
                <a:cs typeface="Calibri"/>
              </a:rPr>
              <a:t>52% en 2021</a:t>
            </a:r>
          </a:p>
        </p:txBody>
      </p:sp>
      <p:sp>
        <p:nvSpPr>
          <p:cNvPr id="9" name="ZoneTexte 8">
            <a:extLst>
              <a:ext uri="{FF2B5EF4-FFF2-40B4-BE49-F238E27FC236}">
                <a16:creationId xmlns:a16="http://schemas.microsoft.com/office/drawing/2014/main" id="{9B952BAD-D08A-31CB-EB3A-683B6B516DA3}"/>
              </a:ext>
            </a:extLst>
          </p:cNvPr>
          <p:cNvSpPr txBox="1"/>
          <p:nvPr/>
        </p:nvSpPr>
        <p:spPr>
          <a:xfrm>
            <a:off x="986068" y="4381468"/>
            <a:ext cx="102812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200" b="1">
                <a:solidFill>
                  <a:schemeClr val="bg1"/>
                </a:solidFill>
                <a:cs typeface="Calibri"/>
              </a:rPr>
              <a:t>50 % en 2022</a:t>
            </a:r>
          </a:p>
          <a:p>
            <a:pPr algn="ctr"/>
            <a:r>
              <a:rPr lang="fr-FR" sz="1200" b="1">
                <a:solidFill>
                  <a:schemeClr val="bg1"/>
                </a:solidFill>
                <a:cs typeface="Calibri"/>
              </a:rPr>
              <a:t>41% en 2021</a:t>
            </a:r>
            <a:endParaRPr lang="fr-FR">
              <a:solidFill>
                <a:schemeClr val="bg1"/>
              </a:solidFill>
            </a:endParaRPr>
          </a:p>
        </p:txBody>
      </p:sp>
      <p:sp>
        <p:nvSpPr>
          <p:cNvPr id="11" name="ZoneTexte 10">
            <a:extLst>
              <a:ext uri="{FF2B5EF4-FFF2-40B4-BE49-F238E27FC236}">
                <a16:creationId xmlns:a16="http://schemas.microsoft.com/office/drawing/2014/main" id="{189C4C08-499D-4FD8-5597-E193B294DFB8}"/>
              </a:ext>
            </a:extLst>
          </p:cNvPr>
          <p:cNvSpPr txBox="1"/>
          <p:nvPr/>
        </p:nvSpPr>
        <p:spPr>
          <a:xfrm>
            <a:off x="3347157" y="2447245"/>
            <a:ext cx="53848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200" b="1">
                <a:solidFill>
                  <a:srgbClr val="FFFFFF"/>
                </a:solidFill>
                <a:cs typeface="Calibri"/>
              </a:rPr>
              <a:t>43%</a:t>
            </a:r>
          </a:p>
        </p:txBody>
      </p:sp>
      <p:sp>
        <p:nvSpPr>
          <p:cNvPr id="12" name="ZoneTexte 11">
            <a:extLst>
              <a:ext uri="{FF2B5EF4-FFF2-40B4-BE49-F238E27FC236}">
                <a16:creationId xmlns:a16="http://schemas.microsoft.com/office/drawing/2014/main" id="{DC099F3D-D382-7A5A-4BDA-6F0C786C1C97}"/>
              </a:ext>
            </a:extLst>
          </p:cNvPr>
          <p:cNvSpPr txBox="1"/>
          <p:nvPr/>
        </p:nvSpPr>
        <p:spPr>
          <a:xfrm>
            <a:off x="3204914" y="2606984"/>
            <a:ext cx="82296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900" b="1" i="1">
                <a:solidFill>
                  <a:srgbClr val="FFFFFF"/>
                </a:solidFill>
                <a:cs typeface="Calibri"/>
              </a:rPr>
              <a:t>(en 2021)</a:t>
            </a:r>
            <a:endParaRPr lang="fr-FR" sz="900">
              <a:solidFill>
                <a:srgbClr val="FFFFFF"/>
              </a:solidFill>
              <a:cs typeface="Calibri"/>
            </a:endParaRPr>
          </a:p>
        </p:txBody>
      </p:sp>
      <p:sp>
        <p:nvSpPr>
          <p:cNvPr id="13" name="ZoneTexte 12">
            <a:extLst>
              <a:ext uri="{FF2B5EF4-FFF2-40B4-BE49-F238E27FC236}">
                <a16:creationId xmlns:a16="http://schemas.microsoft.com/office/drawing/2014/main" id="{D2059C39-53C0-5CDA-C159-3B9F0C6A9FAF}"/>
              </a:ext>
            </a:extLst>
          </p:cNvPr>
          <p:cNvSpPr txBox="1"/>
          <p:nvPr/>
        </p:nvSpPr>
        <p:spPr>
          <a:xfrm>
            <a:off x="3340996" y="4129397"/>
            <a:ext cx="53848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200" b="1">
                <a:solidFill>
                  <a:srgbClr val="FFFFFF"/>
                </a:solidFill>
                <a:cs typeface="Calibri"/>
              </a:rPr>
              <a:t>48%</a:t>
            </a:r>
          </a:p>
        </p:txBody>
      </p:sp>
      <p:sp>
        <p:nvSpPr>
          <p:cNvPr id="14" name="ZoneTexte 13">
            <a:extLst>
              <a:ext uri="{FF2B5EF4-FFF2-40B4-BE49-F238E27FC236}">
                <a16:creationId xmlns:a16="http://schemas.microsoft.com/office/drawing/2014/main" id="{0193CEF4-0CF1-F18B-373E-9BD88A11328F}"/>
              </a:ext>
            </a:extLst>
          </p:cNvPr>
          <p:cNvSpPr txBox="1"/>
          <p:nvPr/>
        </p:nvSpPr>
        <p:spPr>
          <a:xfrm>
            <a:off x="3198753" y="4289136"/>
            <a:ext cx="82296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900" b="1" i="1">
                <a:solidFill>
                  <a:srgbClr val="FFFFFF"/>
                </a:solidFill>
                <a:cs typeface="Calibri"/>
              </a:rPr>
              <a:t>(en 2021)</a:t>
            </a:r>
            <a:endParaRPr lang="fr-FR" sz="900">
              <a:solidFill>
                <a:srgbClr val="FFFFFF"/>
              </a:solidFill>
              <a:cs typeface="Calibri"/>
            </a:endParaRPr>
          </a:p>
        </p:txBody>
      </p:sp>
      <p:sp>
        <p:nvSpPr>
          <p:cNvPr id="15" name="ZoneTexte 14">
            <a:extLst>
              <a:ext uri="{FF2B5EF4-FFF2-40B4-BE49-F238E27FC236}">
                <a16:creationId xmlns:a16="http://schemas.microsoft.com/office/drawing/2014/main" id="{81216EC7-E59B-FEB2-8CBA-060F532E80A4}"/>
              </a:ext>
            </a:extLst>
          </p:cNvPr>
          <p:cNvSpPr txBox="1"/>
          <p:nvPr/>
        </p:nvSpPr>
        <p:spPr>
          <a:xfrm>
            <a:off x="5497599" y="2385628"/>
            <a:ext cx="53848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200" b="1">
                <a:solidFill>
                  <a:srgbClr val="FFFFFF"/>
                </a:solidFill>
                <a:cs typeface="Calibri"/>
              </a:rPr>
              <a:t>32%</a:t>
            </a:r>
          </a:p>
        </p:txBody>
      </p:sp>
      <p:sp>
        <p:nvSpPr>
          <p:cNvPr id="16" name="ZoneTexte 15">
            <a:extLst>
              <a:ext uri="{FF2B5EF4-FFF2-40B4-BE49-F238E27FC236}">
                <a16:creationId xmlns:a16="http://schemas.microsoft.com/office/drawing/2014/main" id="{8041FC1A-742B-F24F-E091-9B198B8A7D93}"/>
              </a:ext>
            </a:extLst>
          </p:cNvPr>
          <p:cNvSpPr txBox="1"/>
          <p:nvPr/>
        </p:nvSpPr>
        <p:spPr>
          <a:xfrm>
            <a:off x="5355356" y="2545367"/>
            <a:ext cx="82296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900" b="1" i="1">
                <a:solidFill>
                  <a:srgbClr val="FFFFFF"/>
                </a:solidFill>
                <a:cs typeface="Calibri"/>
              </a:rPr>
              <a:t>(en 2021)</a:t>
            </a:r>
            <a:endParaRPr lang="fr-FR" sz="900">
              <a:solidFill>
                <a:srgbClr val="FFFFFF"/>
              </a:solidFill>
              <a:cs typeface="Calibri"/>
            </a:endParaRPr>
          </a:p>
        </p:txBody>
      </p:sp>
      <p:sp>
        <p:nvSpPr>
          <p:cNvPr id="17" name="ZoneTexte 16">
            <a:extLst>
              <a:ext uri="{FF2B5EF4-FFF2-40B4-BE49-F238E27FC236}">
                <a16:creationId xmlns:a16="http://schemas.microsoft.com/office/drawing/2014/main" id="{4020442E-778F-6ADC-F224-B3F12BE7134B}"/>
              </a:ext>
            </a:extLst>
          </p:cNvPr>
          <p:cNvSpPr txBox="1"/>
          <p:nvPr/>
        </p:nvSpPr>
        <p:spPr>
          <a:xfrm>
            <a:off x="5497599" y="3956868"/>
            <a:ext cx="53848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200" b="1">
                <a:solidFill>
                  <a:srgbClr val="FFFFFF"/>
                </a:solidFill>
                <a:cs typeface="Calibri"/>
              </a:rPr>
              <a:t>58%</a:t>
            </a:r>
          </a:p>
        </p:txBody>
      </p:sp>
      <p:sp>
        <p:nvSpPr>
          <p:cNvPr id="18" name="ZoneTexte 17">
            <a:extLst>
              <a:ext uri="{FF2B5EF4-FFF2-40B4-BE49-F238E27FC236}">
                <a16:creationId xmlns:a16="http://schemas.microsoft.com/office/drawing/2014/main" id="{DA89B599-09A1-07BA-7EE2-2CE1F79CB67D}"/>
              </a:ext>
            </a:extLst>
          </p:cNvPr>
          <p:cNvSpPr txBox="1"/>
          <p:nvPr/>
        </p:nvSpPr>
        <p:spPr>
          <a:xfrm>
            <a:off x="5355356" y="4116607"/>
            <a:ext cx="82296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900" b="1" i="1">
                <a:solidFill>
                  <a:srgbClr val="FFFFFF"/>
                </a:solidFill>
                <a:cs typeface="Calibri"/>
              </a:rPr>
              <a:t>(en 2021)</a:t>
            </a:r>
            <a:endParaRPr lang="fr-FR" sz="900">
              <a:solidFill>
                <a:srgbClr val="FFFFFF"/>
              </a:solidFill>
              <a:cs typeface="Calibri"/>
            </a:endParaRPr>
          </a:p>
        </p:txBody>
      </p:sp>
      <p:graphicFrame>
        <p:nvGraphicFramePr>
          <p:cNvPr id="8" name="Graphique 7">
            <a:extLst>
              <a:ext uri="{FF2B5EF4-FFF2-40B4-BE49-F238E27FC236}">
                <a16:creationId xmlns:a16="http://schemas.microsoft.com/office/drawing/2014/main" id="{8546B9E6-1F62-6E30-035D-4C5DBEA53594}"/>
              </a:ext>
            </a:extLst>
          </p:cNvPr>
          <p:cNvGraphicFramePr/>
          <p:nvPr>
            <p:extLst>
              <p:ext uri="{D42A27DB-BD31-4B8C-83A1-F6EECF244321}">
                <p14:modId xmlns:p14="http://schemas.microsoft.com/office/powerpoint/2010/main" val="4143889656"/>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ZoneTexte 2">
            <a:extLst>
              <a:ext uri="{FF2B5EF4-FFF2-40B4-BE49-F238E27FC236}">
                <a16:creationId xmlns:a16="http://schemas.microsoft.com/office/drawing/2014/main" id="{34634529-3DC6-974F-2806-18D57E7EBA67}"/>
              </a:ext>
            </a:extLst>
          </p:cNvPr>
          <p:cNvSpPr txBox="1"/>
          <p:nvPr/>
        </p:nvSpPr>
        <p:spPr>
          <a:xfrm>
            <a:off x="258417" y="6191617"/>
            <a:ext cx="4313583" cy="307777"/>
          </a:xfrm>
          <a:prstGeom prst="rect">
            <a:avLst/>
          </a:prstGeom>
          <a:noFill/>
        </p:spPr>
        <p:txBody>
          <a:bodyPr wrap="square" rtlCol="0">
            <a:spAutoFit/>
          </a:bodyPr>
          <a:lstStyle/>
          <a:p>
            <a:r>
              <a:rPr lang="fr-FR" sz="1400" i="1" dirty="0"/>
              <a:t>Comparaison du taux de « Très satisfaits » </a:t>
            </a:r>
          </a:p>
        </p:txBody>
      </p:sp>
    </p:spTree>
    <p:extLst>
      <p:ext uri="{BB962C8B-B14F-4D97-AF65-F5344CB8AC3E}">
        <p14:creationId xmlns:p14="http://schemas.microsoft.com/office/powerpoint/2010/main" val="1715766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93C070-0053-454A-A8D4-B618D164E6E8}"/>
              </a:ext>
            </a:extLst>
          </p:cNvPr>
          <p:cNvSpPr>
            <a:spLocks noGrp="1"/>
          </p:cNvSpPr>
          <p:nvPr>
            <p:ph type="title"/>
          </p:nvPr>
        </p:nvSpPr>
        <p:spPr>
          <a:xfrm>
            <a:off x="628650" y="0"/>
            <a:ext cx="7886700" cy="1325563"/>
          </a:xfrm>
        </p:spPr>
        <p:txBody>
          <a:bodyPr>
            <a:normAutofit/>
          </a:bodyPr>
          <a:lstStyle/>
          <a:p>
            <a:r>
              <a:rPr lang="fr-FR" sz="3200">
                <a:solidFill>
                  <a:srgbClr val="224682"/>
                </a:solidFill>
                <a:latin typeface="Sansation"/>
              </a:rPr>
              <a:t>Analyse : </a:t>
            </a:r>
          </a:p>
        </p:txBody>
      </p:sp>
      <p:sp>
        <p:nvSpPr>
          <p:cNvPr id="3" name="Espace réservé du contenu 2">
            <a:extLst>
              <a:ext uri="{FF2B5EF4-FFF2-40B4-BE49-F238E27FC236}">
                <a16:creationId xmlns:a16="http://schemas.microsoft.com/office/drawing/2014/main" id="{19D3FB60-FCF1-48AF-B6D3-A7976A25EF23}"/>
              </a:ext>
            </a:extLst>
          </p:cNvPr>
          <p:cNvSpPr>
            <a:spLocks noGrp="1"/>
          </p:cNvSpPr>
          <p:nvPr>
            <p:ph idx="1"/>
          </p:nvPr>
        </p:nvSpPr>
        <p:spPr>
          <a:xfrm>
            <a:off x="628650" y="1195362"/>
            <a:ext cx="7886700" cy="5291190"/>
          </a:xfrm>
        </p:spPr>
        <p:txBody>
          <a:bodyPr>
            <a:normAutofit/>
          </a:bodyPr>
          <a:lstStyle/>
          <a:p>
            <a:pPr marL="0" indent="0" algn="just">
              <a:lnSpc>
                <a:spcPct val="120000"/>
              </a:lnSpc>
              <a:buNone/>
            </a:pPr>
            <a:r>
              <a:rPr lang="fr-FR" sz="2000" b="1" dirty="0">
                <a:solidFill>
                  <a:srgbClr val="224682"/>
                </a:solidFill>
              </a:rPr>
              <a:t>95 % d’adhérents jugent « très satisfaisants » ou « satisfaisants » les actions menées par la fédération pour les représenter et les défendre.</a:t>
            </a:r>
            <a:r>
              <a:rPr lang="fr-FR" sz="2000" dirty="0">
                <a:solidFill>
                  <a:srgbClr val="224682"/>
                </a:solidFill>
              </a:rPr>
              <a:t> </a:t>
            </a:r>
          </a:p>
          <a:p>
            <a:pPr marL="0" indent="0" algn="just">
              <a:lnSpc>
                <a:spcPct val="120000"/>
              </a:lnSpc>
              <a:buNone/>
            </a:pPr>
            <a:r>
              <a:rPr lang="fr-FR" sz="2000" dirty="0">
                <a:solidFill>
                  <a:srgbClr val="224682"/>
                </a:solidFill>
              </a:rPr>
              <a:t>C’est un excellent résultat, légèrement moins bon que l’année précédente où le taux atteignait 99 %. Ainsi les « moyennement satisfaits » sont-ils plus nombreux cette année (4 %). </a:t>
            </a:r>
          </a:p>
          <a:p>
            <a:pPr marL="0" indent="0" algn="just">
              <a:lnSpc>
                <a:spcPct val="120000"/>
              </a:lnSpc>
              <a:buNone/>
            </a:pPr>
            <a:r>
              <a:rPr lang="fr-FR" sz="2000" dirty="0">
                <a:solidFill>
                  <a:srgbClr val="224682"/>
                </a:solidFill>
              </a:rPr>
              <a:t>En lien, le taux de « très satisfait » par rapport à la représentation de la fédération auprès des institutionnels baisse pour passer de 47 % à 44  %. Par rapport aux décideurs politiques, le taux de « très satisfaisant » est en hausse (49 % versus 42 % l’année dernière) et il en est de même pour la représentation auprès des autres acteurs et réseaux de l’ESS qui continue de s’améliorer pour atteindre 43 % en 2023 (versus 38 % en 2022 et 32 % en 2021). </a:t>
            </a:r>
          </a:p>
        </p:txBody>
      </p:sp>
      <p:sp>
        <p:nvSpPr>
          <p:cNvPr id="4" name="Espace réservé du numéro de diapositive 3">
            <a:extLst>
              <a:ext uri="{FF2B5EF4-FFF2-40B4-BE49-F238E27FC236}">
                <a16:creationId xmlns:a16="http://schemas.microsoft.com/office/drawing/2014/main" id="{E64AFC43-DCDF-4C9A-B55F-3407CB3F3214}"/>
              </a:ext>
            </a:extLst>
          </p:cNvPr>
          <p:cNvSpPr>
            <a:spLocks noGrp="1"/>
          </p:cNvSpPr>
          <p:nvPr>
            <p:ph type="sldNum" sz="quarter" idx="12"/>
          </p:nvPr>
        </p:nvSpPr>
        <p:spPr/>
        <p:txBody>
          <a:bodyPr/>
          <a:lstStyle/>
          <a:p>
            <a:fld id="{6DDF35A2-C349-4648-AFB0-05062276D91A}" type="slidenum">
              <a:rPr lang="fr-FR" smtClean="0"/>
              <a:t>11</a:t>
            </a:fld>
            <a:endParaRPr lang="fr-FR"/>
          </a:p>
        </p:txBody>
      </p:sp>
    </p:spTree>
    <p:extLst>
      <p:ext uri="{BB962C8B-B14F-4D97-AF65-F5344CB8AC3E}">
        <p14:creationId xmlns:p14="http://schemas.microsoft.com/office/powerpoint/2010/main" val="1857053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E944C2-771E-D04C-8995-84B98BEA082C}"/>
              </a:ext>
            </a:extLst>
          </p:cNvPr>
          <p:cNvSpPr>
            <a:spLocks noGrp="1"/>
          </p:cNvSpPr>
          <p:nvPr>
            <p:ph type="title"/>
          </p:nvPr>
        </p:nvSpPr>
        <p:spPr/>
        <p:txBody>
          <a:bodyPr/>
          <a:lstStyle/>
          <a:p>
            <a:r>
              <a:rPr lang="fr-FR" b="1" dirty="0"/>
              <a:t>Communication</a:t>
            </a:r>
          </a:p>
        </p:txBody>
      </p:sp>
    </p:spTree>
    <p:extLst>
      <p:ext uri="{BB962C8B-B14F-4D97-AF65-F5344CB8AC3E}">
        <p14:creationId xmlns:p14="http://schemas.microsoft.com/office/powerpoint/2010/main" val="2290202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phique 4">
            <a:extLst>
              <a:ext uri="{FF2B5EF4-FFF2-40B4-BE49-F238E27FC236}">
                <a16:creationId xmlns:a16="http://schemas.microsoft.com/office/drawing/2014/main" id="{226B402B-8D24-4601-AF82-891DD3562176}"/>
              </a:ext>
            </a:extLst>
          </p:cNvPr>
          <p:cNvGraphicFramePr/>
          <p:nvPr>
            <p:extLst>
              <p:ext uri="{D42A27DB-BD31-4B8C-83A1-F6EECF244321}">
                <p14:modId xmlns:p14="http://schemas.microsoft.com/office/powerpoint/2010/main" val="2875318834"/>
              </p:ext>
            </p:extLst>
          </p:nvPr>
        </p:nvGraphicFramePr>
        <p:xfrm>
          <a:off x="337071" y="1335638"/>
          <a:ext cx="8469858" cy="4703427"/>
        </p:xfrm>
        <a:graphic>
          <a:graphicData uri="http://schemas.openxmlformats.org/drawingml/2006/chart">
            <c:chart xmlns:c="http://schemas.openxmlformats.org/drawingml/2006/chart" xmlns:r="http://schemas.openxmlformats.org/officeDocument/2006/relationships" r:id="rId2"/>
          </a:graphicData>
        </a:graphic>
      </p:graphicFrame>
      <p:pic>
        <p:nvPicPr>
          <p:cNvPr id="2" name="Image 1">
            <a:extLst>
              <a:ext uri="{FF2B5EF4-FFF2-40B4-BE49-F238E27FC236}">
                <a16:creationId xmlns:a16="http://schemas.microsoft.com/office/drawing/2014/main" id="{2890DD58-BDBF-4900-97B4-B4954B5CD616}"/>
              </a:ext>
            </a:extLst>
          </p:cNvPr>
          <p:cNvPicPr>
            <a:picLocks noChangeAspect="1"/>
          </p:cNvPicPr>
          <p:nvPr/>
        </p:nvPicPr>
        <p:blipFill>
          <a:blip r:embed="rId3"/>
          <a:stretch>
            <a:fillRect/>
          </a:stretch>
        </p:blipFill>
        <p:spPr>
          <a:xfrm>
            <a:off x="710612" y="6017212"/>
            <a:ext cx="7054906" cy="386978"/>
          </a:xfrm>
          <a:prstGeom prst="rect">
            <a:avLst/>
          </a:prstGeom>
        </p:spPr>
      </p:pic>
      <p:sp>
        <p:nvSpPr>
          <p:cNvPr id="3" name="Espace réservé du numéro de diapositive 2">
            <a:extLst>
              <a:ext uri="{FF2B5EF4-FFF2-40B4-BE49-F238E27FC236}">
                <a16:creationId xmlns:a16="http://schemas.microsoft.com/office/drawing/2014/main" id="{CDDD921E-1043-4512-9D21-70961E03363B}"/>
              </a:ext>
            </a:extLst>
          </p:cNvPr>
          <p:cNvSpPr>
            <a:spLocks noGrp="1"/>
          </p:cNvSpPr>
          <p:nvPr>
            <p:ph type="sldNum" sz="quarter" idx="12"/>
          </p:nvPr>
        </p:nvSpPr>
        <p:spPr/>
        <p:txBody>
          <a:bodyPr/>
          <a:lstStyle/>
          <a:p>
            <a:fld id="{6DDF35A2-C349-4648-AFB0-05062276D91A}" type="slidenum">
              <a:rPr lang="fr-FR" smtClean="0"/>
              <a:t>13</a:t>
            </a:fld>
            <a:endParaRPr lang="fr-FR"/>
          </a:p>
        </p:txBody>
      </p:sp>
      <p:sp>
        <p:nvSpPr>
          <p:cNvPr id="4" name="Rectangle 3">
            <a:extLst>
              <a:ext uri="{FF2B5EF4-FFF2-40B4-BE49-F238E27FC236}">
                <a16:creationId xmlns:a16="http://schemas.microsoft.com/office/drawing/2014/main" id="{04142AAA-256B-40ED-8C71-24734E97BE18}"/>
              </a:ext>
            </a:extLst>
          </p:cNvPr>
          <p:cNvSpPr/>
          <p:nvPr/>
        </p:nvSpPr>
        <p:spPr>
          <a:xfrm>
            <a:off x="529118" y="453810"/>
            <a:ext cx="8060077" cy="830997"/>
          </a:xfrm>
          <a:prstGeom prst="rect">
            <a:avLst/>
          </a:prstGeom>
        </p:spPr>
        <p:txBody>
          <a:bodyPr wrap="square">
            <a:spAutoFit/>
          </a:bodyPr>
          <a:lstStyle/>
          <a:p>
            <a:pPr>
              <a:defRPr sz="2000" b="0" i="0" u="none" strike="noStrike" kern="1200" spc="0" baseline="0">
                <a:solidFill>
                  <a:prstClr val="black">
                    <a:lumMod val="65000"/>
                    <a:lumOff val="35000"/>
                  </a:prstClr>
                </a:solidFill>
                <a:latin typeface="+mn-lt"/>
                <a:ea typeface="+mn-ea"/>
                <a:cs typeface="+mn-cs"/>
              </a:defRPr>
            </a:pPr>
            <a:r>
              <a:rPr lang="fr-FR" sz="2400" b="1">
                <a:solidFill>
                  <a:srgbClr val="224682"/>
                </a:solidFill>
              </a:rPr>
              <a:t>Question 3 : Comment évaluez-vous les actions et supports de communication de la fédération ?</a:t>
            </a:r>
          </a:p>
        </p:txBody>
      </p:sp>
    </p:spTree>
    <p:extLst>
      <p:ext uri="{BB962C8B-B14F-4D97-AF65-F5344CB8AC3E}">
        <p14:creationId xmlns:p14="http://schemas.microsoft.com/office/powerpoint/2010/main" val="4038004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DDD921E-1043-4512-9D21-70961E03363B}"/>
              </a:ext>
            </a:extLst>
          </p:cNvPr>
          <p:cNvSpPr>
            <a:spLocks noGrp="1"/>
          </p:cNvSpPr>
          <p:nvPr>
            <p:ph type="sldNum" sz="quarter" idx="12"/>
          </p:nvPr>
        </p:nvSpPr>
        <p:spPr/>
        <p:txBody>
          <a:bodyPr/>
          <a:lstStyle/>
          <a:p>
            <a:fld id="{6DDF35A2-C349-4648-AFB0-05062276D91A}" type="slidenum">
              <a:rPr lang="fr-FR" smtClean="0"/>
              <a:t>14</a:t>
            </a:fld>
            <a:endParaRPr lang="fr-FR"/>
          </a:p>
        </p:txBody>
      </p:sp>
      <p:sp>
        <p:nvSpPr>
          <p:cNvPr id="4" name="Rectangle 3">
            <a:extLst>
              <a:ext uri="{FF2B5EF4-FFF2-40B4-BE49-F238E27FC236}">
                <a16:creationId xmlns:a16="http://schemas.microsoft.com/office/drawing/2014/main" id="{04142AAA-256B-40ED-8C71-24734E97BE18}"/>
              </a:ext>
            </a:extLst>
          </p:cNvPr>
          <p:cNvSpPr/>
          <p:nvPr/>
        </p:nvSpPr>
        <p:spPr>
          <a:xfrm>
            <a:off x="529118" y="453810"/>
            <a:ext cx="8060077" cy="707886"/>
          </a:xfrm>
          <a:prstGeom prst="rect">
            <a:avLst/>
          </a:prstGeom>
        </p:spPr>
        <p:txBody>
          <a:bodyPr wrap="square">
            <a:spAutoFit/>
          </a:bodyPr>
          <a:lstStyle/>
          <a:p>
            <a:pPr algn="ctr">
              <a:defRPr sz="2000" b="0" i="0" u="none" strike="noStrike" kern="1200" spc="0" baseline="0">
                <a:solidFill>
                  <a:prstClr val="black">
                    <a:lumMod val="65000"/>
                    <a:lumOff val="35000"/>
                  </a:prstClr>
                </a:solidFill>
                <a:latin typeface="+mn-lt"/>
                <a:ea typeface="+mn-ea"/>
                <a:cs typeface="+mn-cs"/>
              </a:defRPr>
            </a:pPr>
            <a:r>
              <a:rPr lang="fr-FR" b="1">
                <a:solidFill>
                  <a:srgbClr val="224682"/>
                </a:solidFill>
              </a:rPr>
              <a:t>Comment évaluez-vous les actions et supports de communication de la fédération ?</a:t>
            </a:r>
          </a:p>
        </p:txBody>
      </p:sp>
      <p:sp>
        <p:nvSpPr>
          <p:cNvPr id="7" name="ZoneTexte 6">
            <a:extLst>
              <a:ext uri="{FF2B5EF4-FFF2-40B4-BE49-F238E27FC236}">
                <a16:creationId xmlns:a16="http://schemas.microsoft.com/office/drawing/2014/main" id="{9FBF637C-B352-EBCC-93CD-8E67EB9DD418}"/>
              </a:ext>
            </a:extLst>
          </p:cNvPr>
          <p:cNvSpPr txBox="1"/>
          <p:nvPr/>
        </p:nvSpPr>
        <p:spPr>
          <a:xfrm>
            <a:off x="7370764" y="2219262"/>
            <a:ext cx="53848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200" b="1">
                <a:solidFill>
                  <a:srgbClr val="FFFFFF"/>
                </a:solidFill>
                <a:cs typeface="Calibri"/>
              </a:rPr>
              <a:t>27%</a:t>
            </a:r>
          </a:p>
        </p:txBody>
      </p:sp>
      <p:sp>
        <p:nvSpPr>
          <p:cNvPr id="9" name="ZoneTexte 8">
            <a:extLst>
              <a:ext uri="{FF2B5EF4-FFF2-40B4-BE49-F238E27FC236}">
                <a16:creationId xmlns:a16="http://schemas.microsoft.com/office/drawing/2014/main" id="{54C88E71-A18E-449A-CE61-EFEBC884905A}"/>
              </a:ext>
            </a:extLst>
          </p:cNvPr>
          <p:cNvSpPr txBox="1"/>
          <p:nvPr/>
        </p:nvSpPr>
        <p:spPr>
          <a:xfrm>
            <a:off x="7228521" y="2379001"/>
            <a:ext cx="82296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900" b="1" i="1">
                <a:solidFill>
                  <a:srgbClr val="FFFFFF"/>
                </a:solidFill>
                <a:cs typeface="Calibri"/>
              </a:rPr>
              <a:t>(en 2021)</a:t>
            </a:r>
            <a:endParaRPr lang="fr-FR" sz="900">
              <a:solidFill>
                <a:srgbClr val="FFFFFF"/>
              </a:solidFill>
              <a:cs typeface="Calibri"/>
            </a:endParaRPr>
          </a:p>
        </p:txBody>
      </p:sp>
      <p:graphicFrame>
        <p:nvGraphicFramePr>
          <p:cNvPr id="6" name="Graphique 5">
            <a:extLst>
              <a:ext uri="{FF2B5EF4-FFF2-40B4-BE49-F238E27FC236}">
                <a16:creationId xmlns:a16="http://schemas.microsoft.com/office/drawing/2014/main" id="{07486C4E-072D-177D-8613-6A8247189AC1}"/>
              </a:ext>
            </a:extLst>
          </p:cNvPr>
          <p:cNvGraphicFramePr/>
          <p:nvPr>
            <p:extLst>
              <p:ext uri="{D42A27DB-BD31-4B8C-83A1-F6EECF244321}">
                <p14:modId xmlns:p14="http://schemas.microsoft.com/office/powerpoint/2010/main" val="700181236"/>
              </p:ext>
            </p:extLst>
          </p:nvPr>
        </p:nvGraphicFramePr>
        <p:xfrm>
          <a:off x="1511156" y="1692275"/>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a:extLst>
              <a:ext uri="{FF2B5EF4-FFF2-40B4-BE49-F238E27FC236}">
                <a16:creationId xmlns:a16="http://schemas.microsoft.com/office/drawing/2014/main" id="{160D1D20-DEF7-7A32-F070-3A8EB82F2A85}"/>
              </a:ext>
            </a:extLst>
          </p:cNvPr>
          <p:cNvSpPr txBox="1"/>
          <p:nvPr/>
        </p:nvSpPr>
        <p:spPr>
          <a:xfrm>
            <a:off x="258417" y="6191617"/>
            <a:ext cx="4313583" cy="307777"/>
          </a:xfrm>
          <a:prstGeom prst="rect">
            <a:avLst/>
          </a:prstGeom>
          <a:noFill/>
        </p:spPr>
        <p:txBody>
          <a:bodyPr wrap="square" rtlCol="0">
            <a:spAutoFit/>
          </a:bodyPr>
          <a:lstStyle/>
          <a:p>
            <a:r>
              <a:rPr lang="fr-FR" sz="1400" i="1" dirty="0"/>
              <a:t>Comparaison du taux de « Très satisfaits » </a:t>
            </a:r>
          </a:p>
        </p:txBody>
      </p:sp>
    </p:spTree>
    <p:extLst>
      <p:ext uri="{BB962C8B-B14F-4D97-AF65-F5344CB8AC3E}">
        <p14:creationId xmlns:p14="http://schemas.microsoft.com/office/powerpoint/2010/main" val="1110151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DDD921E-1043-4512-9D21-70961E03363B}"/>
              </a:ext>
            </a:extLst>
          </p:cNvPr>
          <p:cNvSpPr>
            <a:spLocks noGrp="1"/>
          </p:cNvSpPr>
          <p:nvPr>
            <p:ph type="sldNum" sz="quarter" idx="12"/>
          </p:nvPr>
        </p:nvSpPr>
        <p:spPr/>
        <p:txBody>
          <a:bodyPr/>
          <a:lstStyle/>
          <a:p>
            <a:fld id="{6DDF35A2-C349-4648-AFB0-05062276D91A}" type="slidenum">
              <a:rPr lang="fr-FR" smtClean="0"/>
              <a:t>15</a:t>
            </a:fld>
            <a:endParaRPr lang="fr-FR"/>
          </a:p>
        </p:txBody>
      </p:sp>
      <p:sp>
        <p:nvSpPr>
          <p:cNvPr id="4" name="Rectangle 3">
            <a:extLst>
              <a:ext uri="{FF2B5EF4-FFF2-40B4-BE49-F238E27FC236}">
                <a16:creationId xmlns:a16="http://schemas.microsoft.com/office/drawing/2014/main" id="{04142AAA-256B-40ED-8C71-24734E97BE18}"/>
              </a:ext>
            </a:extLst>
          </p:cNvPr>
          <p:cNvSpPr/>
          <p:nvPr/>
        </p:nvSpPr>
        <p:spPr>
          <a:xfrm>
            <a:off x="541961" y="186480"/>
            <a:ext cx="8060077" cy="830997"/>
          </a:xfrm>
          <a:prstGeom prst="rect">
            <a:avLst/>
          </a:prstGeom>
        </p:spPr>
        <p:txBody>
          <a:bodyPr wrap="square">
            <a:spAutoFit/>
          </a:bodyPr>
          <a:lstStyle/>
          <a:p>
            <a:pPr>
              <a:defRPr sz="2000" b="0" i="0" u="none" strike="noStrike" kern="1200" spc="0" baseline="0">
                <a:solidFill>
                  <a:prstClr val="black">
                    <a:lumMod val="65000"/>
                    <a:lumOff val="35000"/>
                  </a:prstClr>
                </a:solidFill>
                <a:latin typeface="+mn-lt"/>
                <a:ea typeface="+mn-ea"/>
                <a:cs typeface="+mn-cs"/>
              </a:defRPr>
            </a:pPr>
            <a:r>
              <a:rPr lang="fr-FR" sz="2400" b="1" dirty="0">
                <a:solidFill>
                  <a:srgbClr val="224682"/>
                </a:solidFill>
              </a:rPr>
              <a:t>Question 4 : Quelle utilisation des nouveaux outils de communication ?</a:t>
            </a:r>
          </a:p>
        </p:txBody>
      </p:sp>
      <p:sp>
        <p:nvSpPr>
          <p:cNvPr id="7" name="ZoneTexte 6">
            <a:extLst>
              <a:ext uri="{FF2B5EF4-FFF2-40B4-BE49-F238E27FC236}">
                <a16:creationId xmlns:a16="http://schemas.microsoft.com/office/drawing/2014/main" id="{9FBF637C-B352-EBCC-93CD-8E67EB9DD418}"/>
              </a:ext>
            </a:extLst>
          </p:cNvPr>
          <p:cNvSpPr txBox="1"/>
          <p:nvPr/>
        </p:nvSpPr>
        <p:spPr>
          <a:xfrm>
            <a:off x="7370764" y="2219262"/>
            <a:ext cx="53848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200" b="1">
                <a:solidFill>
                  <a:srgbClr val="FFFFFF"/>
                </a:solidFill>
                <a:cs typeface="Calibri"/>
              </a:rPr>
              <a:t>27%</a:t>
            </a:r>
          </a:p>
        </p:txBody>
      </p:sp>
      <p:sp>
        <p:nvSpPr>
          <p:cNvPr id="9" name="ZoneTexte 8">
            <a:extLst>
              <a:ext uri="{FF2B5EF4-FFF2-40B4-BE49-F238E27FC236}">
                <a16:creationId xmlns:a16="http://schemas.microsoft.com/office/drawing/2014/main" id="{54C88E71-A18E-449A-CE61-EFEBC884905A}"/>
              </a:ext>
            </a:extLst>
          </p:cNvPr>
          <p:cNvSpPr txBox="1"/>
          <p:nvPr/>
        </p:nvSpPr>
        <p:spPr>
          <a:xfrm>
            <a:off x="7228521" y="2379001"/>
            <a:ext cx="82296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900" b="1" i="1">
                <a:solidFill>
                  <a:srgbClr val="FFFFFF"/>
                </a:solidFill>
                <a:cs typeface="Calibri"/>
              </a:rPr>
              <a:t>(en 2021)</a:t>
            </a:r>
            <a:endParaRPr lang="fr-FR" sz="900">
              <a:solidFill>
                <a:srgbClr val="FFFFFF"/>
              </a:solidFill>
              <a:cs typeface="Calibri"/>
            </a:endParaRPr>
          </a:p>
        </p:txBody>
      </p:sp>
      <p:graphicFrame>
        <p:nvGraphicFramePr>
          <p:cNvPr id="8" name="Graphique 7">
            <a:extLst>
              <a:ext uri="{FF2B5EF4-FFF2-40B4-BE49-F238E27FC236}">
                <a16:creationId xmlns:a16="http://schemas.microsoft.com/office/drawing/2014/main" id="{EBC53198-158D-1338-B966-85A211166144}"/>
              </a:ext>
            </a:extLst>
          </p:cNvPr>
          <p:cNvGraphicFramePr/>
          <p:nvPr>
            <p:extLst>
              <p:ext uri="{D42A27DB-BD31-4B8C-83A1-F6EECF244321}">
                <p14:modId xmlns:p14="http://schemas.microsoft.com/office/powerpoint/2010/main" val="346877207"/>
              </p:ext>
            </p:extLst>
          </p:nvPr>
        </p:nvGraphicFramePr>
        <p:xfrm>
          <a:off x="824742" y="1751485"/>
          <a:ext cx="3575814" cy="2310513"/>
        </p:xfrm>
        <a:graphic>
          <a:graphicData uri="http://schemas.openxmlformats.org/drawingml/2006/chart">
            <c:chart xmlns:c="http://schemas.openxmlformats.org/drawingml/2006/chart" xmlns:r="http://schemas.openxmlformats.org/officeDocument/2006/relationships" r:id="rId2"/>
          </a:graphicData>
        </a:graphic>
      </p:graphicFrame>
      <p:pic>
        <p:nvPicPr>
          <p:cNvPr id="12" name="Image 11">
            <a:extLst>
              <a:ext uri="{FF2B5EF4-FFF2-40B4-BE49-F238E27FC236}">
                <a16:creationId xmlns:a16="http://schemas.microsoft.com/office/drawing/2014/main" id="{90108F5E-4365-AE25-4290-9A5BC89D7764}"/>
              </a:ext>
            </a:extLst>
          </p:cNvPr>
          <p:cNvPicPr>
            <a:picLocks noChangeAspect="1"/>
          </p:cNvPicPr>
          <p:nvPr/>
        </p:nvPicPr>
        <p:blipFill>
          <a:blip r:embed="rId3"/>
          <a:stretch>
            <a:fillRect/>
          </a:stretch>
        </p:blipFill>
        <p:spPr>
          <a:xfrm>
            <a:off x="3642912" y="803982"/>
            <a:ext cx="3362325" cy="542925"/>
          </a:xfrm>
          <a:prstGeom prst="rect">
            <a:avLst/>
          </a:prstGeom>
        </p:spPr>
      </p:pic>
      <p:graphicFrame>
        <p:nvGraphicFramePr>
          <p:cNvPr id="13" name="Graphique 12">
            <a:extLst>
              <a:ext uri="{FF2B5EF4-FFF2-40B4-BE49-F238E27FC236}">
                <a16:creationId xmlns:a16="http://schemas.microsoft.com/office/drawing/2014/main" id="{8CBD4645-74F9-5313-8810-981B63BCA4D4}"/>
              </a:ext>
            </a:extLst>
          </p:cNvPr>
          <p:cNvGraphicFramePr/>
          <p:nvPr>
            <p:extLst>
              <p:ext uri="{D42A27DB-BD31-4B8C-83A1-F6EECF244321}">
                <p14:modId xmlns:p14="http://schemas.microsoft.com/office/powerpoint/2010/main" val="1936641875"/>
              </p:ext>
            </p:extLst>
          </p:nvPr>
        </p:nvGraphicFramePr>
        <p:xfrm>
          <a:off x="4784357" y="2289357"/>
          <a:ext cx="3575814" cy="21937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aphique 13">
            <a:extLst>
              <a:ext uri="{FF2B5EF4-FFF2-40B4-BE49-F238E27FC236}">
                <a16:creationId xmlns:a16="http://schemas.microsoft.com/office/drawing/2014/main" id="{00758F52-AAB8-45E2-F8AA-3F976024BE5E}"/>
              </a:ext>
            </a:extLst>
          </p:cNvPr>
          <p:cNvGraphicFramePr/>
          <p:nvPr>
            <p:extLst>
              <p:ext uri="{D42A27DB-BD31-4B8C-83A1-F6EECF244321}">
                <p14:modId xmlns:p14="http://schemas.microsoft.com/office/powerpoint/2010/main" val="812200707"/>
              </p:ext>
            </p:extLst>
          </p:nvPr>
        </p:nvGraphicFramePr>
        <p:xfrm>
          <a:off x="2406208" y="4237010"/>
          <a:ext cx="3575814" cy="21937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9394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260FDC-0230-4F53-89FB-2F9AA381D73E}"/>
              </a:ext>
            </a:extLst>
          </p:cNvPr>
          <p:cNvSpPr>
            <a:spLocks noGrp="1"/>
          </p:cNvSpPr>
          <p:nvPr>
            <p:ph type="title"/>
          </p:nvPr>
        </p:nvSpPr>
        <p:spPr/>
        <p:txBody>
          <a:bodyPr>
            <a:normAutofit/>
          </a:bodyPr>
          <a:lstStyle/>
          <a:p>
            <a:r>
              <a:rPr lang="fr-FR" sz="3200">
                <a:solidFill>
                  <a:srgbClr val="224682"/>
                </a:solidFill>
                <a:latin typeface="Sansation"/>
              </a:rPr>
              <a:t>Analyse :</a:t>
            </a:r>
          </a:p>
        </p:txBody>
      </p:sp>
      <p:sp>
        <p:nvSpPr>
          <p:cNvPr id="3" name="Espace réservé du contenu 2">
            <a:extLst>
              <a:ext uri="{FF2B5EF4-FFF2-40B4-BE49-F238E27FC236}">
                <a16:creationId xmlns:a16="http://schemas.microsoft.com/office/drawing/2014/main" id="{C33408BF-9B6E-4366-9657-530E3C3FA0C1}"/>
              </a:ext>
            </a:extLst>
          </p:cNvPr>
          <p:cNvSpPr>
            <a:spLocks noGrp="1"/>
          </p:cNvSpPr>
          <p:nvPr>
            <p:ph idx="1"/>
          </p:nvPr>
        </p:nvSpPr>
        <p:spPr>
          <a:xfrm>
            <a:off x="628650" y="1584109"/>
            <a:ext cx="7886700" cy="4772242"/>
          </a:xfrm>
        </p:spPr>
        <p:txBody>
          <a:bodyPr>
            <a:normAutofit fontScale="85000" lnSpcReduction="20000"/>
          </a:bodyPr>
          <a:lstStyle/>
          <a:p>
            <a:pPr marL="0" indent="0" algn="just">
              <a:buNone/>
            </a:pPr>
            <a:r>
              <a:rPr lang="fr-FR" sz="2000" dirty="0">
                <a:solidFill>
                  <a:srgbClr val="224682"/>
                </a:solidFill>
              </a:rPr>
              <a:t>Le taux de satisfaction concernant les publications reste stable par rapport aux deux années précédentes avec 44 % de « très satisfaisant ».</a:t>
            </a:r>
          </a:p>
          <a:p>
            <a:pPr marL="0" indent="0" algn="just">
              <a:buNone/>
            </a:pPr>
            <a:r>
              <a:rPr lang="fr-FR" sz="2000" dirty="0">
                <a:solidFill>
                  <a:srgbClr val="224682"/>
                </a:solidFill>
              </a:rPr>
              <a:t>Les outils numériques continuent à voir leur taux de « très satisfaisant » progresser pour atteindre 39 % (versus 30 % en 2021 à 35 % en 2022) sans doute grâce à la mise en place du nouveau site internet et la poursuite de la présence de la fédération sur les réseaux sociaux.</a:t>
            </a:r>
          </a:p>
          <a:p>
            <a:pPr marL="0" indent="0" algn="just">
              <a:buNone/>
            </a:pPr>
            <a:r>
              <a:rPr lang="fr-FR" sz="2000" dirty="0">
                <a:solidFill>
                  <a:srgbClr val="224682"/>
                </a:solidFill>
              </a:rPr>
              <a:t>De la même manière, les évènements nationaux poursuivent leur progression en atteignant le taux de 44,5 % de « très satisfaisant » (39 % en 2022) peut-être en lien avec le 3</a:t>
            </a:r>
            <a:r>
              <a:rPr lang="fr-FR" sz="2000" baseline="30000" dirty="0">
                <a:solidFill>
                  <a:srgbClr val="224682"/>
                </a:solidFill>
              </a:rPr>
              <a:t>ème</a:t>
            </a:r>
            <a:r>
              <a:rPr lang="fr-FR" sz="2000" dirty="0">
                <a:solidFill>
                  <a:srgbClr val="224682"/>
                </a:solidFill>
              </a:rPr>
              <a:t> anniversaire du label RSEi en avril 2023, évènement complémentaire à la journée </a:t>
            </a:r>
            <a:r>
              <a:rPr lang="fr-FR" sz="2000" dirty="0" err="1">
                <a:solidFill>
                  <a:srgbClr val="224682"/>
                </a:solidFill>
              </a:rPr>
              <a:t>ETTi</a:t>
            </a:r>
            <a:r>
              <a:rPr lang="fr-FR" sz="2000" dirty="0">
                <a:solidFill>
                  <a:srgbClr val="224682"/>
                </a:solidFill>
              </a:rPr>
              <a:t> et aux différentes rencontres filières régulièrement organisées. </a:t>
            </a:r>
          </a:p>
          <a:p>
            <a:pPr marL="0" indent="0" algn="just">
              <a:buNone/>
            </a:pPr>
            <a:r>
              <a:rPr lang="fr-FR" sz="2000" dirty="0">
                <a:solidFill>
                  <a:srgbClr val="224682"/>
                </a:solidFill>
              </a:rPr>
              <a:t>Une nouvelle question a été posée cette année pour mieux connaître l’utilisation des nouveaux outils de communication par les adhérents. Elle nous donne les indications suivantes :</a:t>
            </a:r>
          </a:p>
          <a:p>
            <a:pPr marL="0" indent="0" algn="just">
              <a:buNone/>
            </a:pPr>
            <a:r>
              <a:rPr lang="fr-FR" sz="2000" dirty="0">
                <a:solidFill>
                  <a:srgbClr val="224682"/>
                </a:solidFill>
              </a:rPr>
              <a:t>- 21 % des répondants ne connaissent pas l’application « ma fédé » et 45 % l’utilisent (régulièrement ou rarement)</a:t>
            </a:r>
          </a:p>
          <a:p>
            <a:pPr marL="0" indent="0" algn="just">
              <a:buNone/>
            </a:pPr>
            <a:r>
              <a:rPr lang="fr-FR" sz="2000" dirty="0">
                <a:solidFill>
                  <a:srgbClr val="224682"/>
                </a:solidFill>
              </a:rPr>
              <a:t>- le site internet est mieux connu et utilisé par 73 % des répondants (15 % régulièrement et 58 % rarement)</a:t>
            </a:r>
          </a:p>
          <a:p>
            <a:pPr marL="0" indent="0" algn="just">
              <a:buNone/>
            </a:pPr>
            <a:r>
              <a:rPr lang="fr-FR" sz="2000" dirty="0">
                <a:solidFill>
                  <a:srgbClr val="224682"/>
                </a:solidFill>
              </a:rPr>
              <a:t>- et c’est le </a:t>
            </a:r>
            <a:r>
              <a:rPr lang="fr-FR" sz="2000" dirty="0" err="1">
                <a:solidFill>
                  <a:srgbClr val="224682"/>
                </a:solidFill>
              </a:rPr>
              <a:t>Linkedin</a:t>
            </a:r>
            <a:r>
              <a:rPr lang="fr-FR" sz="2000" dirty="0">
                <a:solidFill>
                  <a:srgbClr val="224682"/>
                </a:solidFill>
              </a:rPr>
              <a:t> de la fédération qui est utilisé ou consulté le plus régulièrement, par 34 % des répondants. </a:t>
            </a:r>
          </a:p>
        </p:txBody>
      </p:sp>
      <p:sp>
        <p:nvSpPr>
          <p:cNvPr id="4" name="Espace réservé du numéro de diapositive 3">
            <a:extLst>
              <a:ext uri="{FF2B5EF4-FFF2-40B4-BE49-F238E27FC236}">
                <a16:creationId xmlns:a16="http://schemas.microsoft.com/office/drawing/2014/main" id="{430C44F6-7989-43CE-AA4D-2D358D7BED40}"/>
              </a:ext>
            </a:extLst>
          </p:cNvPr>
          <p:cNvSpPr>
            <a:spLocks noGrp="1"/>
          </p:cNvSpPr>
          <p:nvPr>
            <p:ph type="sldNum" sz="quarter" idx="12"/>
          </p:nvPr>
        </p:nvSpPr>
        <p:spPr/>
        <p:txBody>
          <a:bodyPr/>
          <a:lstStyle/>
          <a:p>
            <a:fld id="{6DDF35A2-C349-4648-AFB0-05062276D91A}" type="slidenum">
              <a:rPr lang="fr-FR" smtClean="0"/>
              <a:t>16</a:t>
            </a:fld>
            <a:endParaRPr lang="fr-FR"/>
          </a:p>
        </p:txBody>
      </p:sp>
    </p:spTree>
    <p:extLst>
      <p:ext uri="{BB962C8B-B14F-4D97-AF65-F5344CB8AC3E}">
        <p14:creationId xmlns:p14="http://schemas.microsoft.com/office/powerpoint/2010/main" val="573040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A9D498-4742-9A44-83D4-345D4EA37DDC}"/>
              </a:ext>
            </a:extLst>
          </p:cNvPr>
          <p:cNvSpPr>
            <a:spLocks noGrp="1"/>
          </p:cNvSpPr>
          <p:nvPr>
            <p:ph type="title"/>
          </p:nvPr>
        </p:nvSpPr>
        <p:spPr/>
        <p:txBody>
          <a:bodyPr/>
          <a:lstStyle/>
          <a:p>
            <a:r>
              <a:rPr lang="fr-FR" b="1" dirty="0">
                <a:solidFill>
                  <a:srgbClr val="58AC4A"/>
                </a:solidFill>
              </a:rPr>
              <a:t>Services de la fédération</a:t>
            </a:r>
          </a:p>
        </p:txBody>
      </p:sp>
    </p:spTree>
    <p:extLst>
      <p:ext uri="{BB962C8B-B14F-4D97-AF65-F5344CB8AC3E}">
        <p14:creationId xmlns:p14="http://schemas.microsoft.com/office/powerpoint/2010/main" val="2212673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phique 2">
            <a:extLst>
              <a:ext uri="{FF2B5EF4-FFF2-40B4-BE49-F238E27FC236}">
                <a16:creationId xmlns:a16="http://schemas.microsoft.com/office/drawing/2014/main" id="{6035A48A-D46B-4EC4-A1D8-52AB5022B597}"/>
              </a:ext>
            </a:extLst>
          </p:cNvPr>
          <p:cNvGraphicFramePr/>
          <p:nvPr>
            <p:extLst>
              <p:ext uri="{D42A27DB-BD31-4B8C-83A1-F6EECF244321}">
                <p14:modId xmlns:p14="http://schemas.microsoft.com/office/powerpoint/2010/main" val="4059828407"/>
              </p:ext>
            </p:extLst>
          </p:nvPr>
        </p:nvGraphicFramePr>
        <p:xfrm>
          <a:off x="339365" y="1321467"/>
          <a:ext cx="8398727" cy="4321853"/>
        </p:xfrm>
        <a:graphic>
          <a:graphicData uri="http://schemas.openxmlformats.org/drawingml/2006/chart">
            <c:chart xmlns:c="http://schemas.openxmlformats.org/drawingml/2006/chart" xmlns:r="http://schemas.openxmlformats.org/officeDocument/2006/relationships" r:id="rId3"/>
          </a:graphicData>
        </a:graphic>
      </p:graphicFrame>
      <p:sp>
        <p:nvSpPr>
          <p:cNvPr id="2" name="Espace réservé du numéro de diapositive 1">
            <a:extLst>
              <a:ext uri="{FF2B5EF4-FFF2-40B4-BE49-F238E27FC236}">
                <a16:creationId xmlns:a16="http://schemas.microsoft.com/office/drawing/2014/main" id="{87FA94C3-2E71-401F-8C1B-ED2229B5C2F8}"/>
              </a:ext>
            </a:extLst>
          </p:cNvPr>
          <p:cNvSpPr>
            <a:spLocks noGrp="1"/>
          </p:cNvSpPr>
          <p:nvPr>
            <p:ph type="sldNum" sz="quarter" idx="12"/>
          </p:nvPr>
        </p:nvSpPr>
        <p:spPr/>
        <p:txBody>
          <a:bodyPr/>
          <a:lstStyle/>
          <a:p>
            <a:fld id="{6DDF35A2-C349-4648-AFB0-05062276D91A}" type="slidenum">
              <a:rPr lang="fr-FR" smtClean="0"/>
              <a:t>18</a:t>
            </a:fld>
            <a:endParaRPr lang="fr-FR"/>
          </a:p>
        </p:txBody>
      </p:sp>
      <p:sp>
        <p:nvSpPr>
          <p:cNvPr id="5" name="Rectangle 4">
            <a:extLst>
              <a:ext uri="{FF2B5EF4-FFF2-40B4-BE49-F238E27FC236}">
                <a16:creationId xmlns:a16="http://schemas.microsoft.com/office/drawing/2014/main" id="{A1C93815-AE81-473B-A8AD-48E26DB0D49F}"/>
              </a:ext>
            </a:extLst>
          </p:cNvPr>
          <p:cNvSpPr/>
          <p:nvPr/>
        </p:nvSpPr>
        <p:spPr>
          <a:xfrm>
            <a:off x="581194" y="490470"/>
            <a:ext cx="7741577" cy="830997"/>
          </a:xfrm>
          <a:prstGeom prst="rect">
            <a:avLst/>
          </a:prstGeom>
        </p:spPr>
        <p:txBody>
          <a:bodyPr wrap="square">
            <a:spAutoFit/>
          </a:bodyPr>
          <a:lstStyle/>
          <a:p>
            <a:pPr>
              <a:defRPr sz="2000" b="0" i="0" u="none" strike="noStrike" kern="1200" spc="0" baseline="0">
                <a:solidFill>
                  <a:prstClr val="black">
                    <a:lumMod val="65000"/>
                    <a:lumOff val="35000"/>
                  </a:prstClr>
                </a:solidFill>
                <a:latin typeface="+mn-lt"/>
                <a:ea typeface="+mn-ea"/>
                <a:cs typeface="+mn-cs"/>
              </a:defRPr>
            </a:pPr>
            <a:r>
              <a:rPr lang="fr-FR" sz="2400" b="1" dirty="0">
                <a:solidFill>
                  <a:srgbClr val="224682"/>
                </a:solidFill>
              </a:rPr>
              <a:t>Question 5 : Comment évaluez-vous globalement les services de la fédération pour :</a:t>
            </a:r>
          </a:p>
        </p:txBody>
      </p:sp>
      <p:pic>
        <p:nvPicPr>
          <p:cNvPr id="6" name="Image 5">
            <a:extLst>
              <a:ext uri="{FF2B5EF4-FFF2-40B4-BE49-F238E27FC236}">
                <a16:creationId xmlns:a16="http://schemas.microsoft.com/office/drawing/2014/main" id="{B9BEE8A7-0F1F-471A-9AC4-5FB59434BE4A}"/>
              </a:ext>
            </a:extLst>
          </p:cNvPr>
          <p:cNvPicPr>
            <a:picLocks noChangeAspect="1"/>
          </p:cNvPicPr>
          <p:nvPr/>
        </p:nvPicPr>
        <p:blipFill>
          <a:blip r:embed="rId4"/>
          <a:stretch>
            <a:fillRect/>
          </a:stretch>
        </p:blipFill>
        <p:spPr>
          <a:xfrm>
            <a:off x="981976" y="5818851"/>
            <a:ext cx="7519688" cy="446482"/>
          </a:xfrm>
          <a:prstGeom prst="rect">
            <a:avLst/>
          </a:prstGeom>
        </p:spPr>
      </p:pic>
    </p:spTree>
    <p:extLst>
      <p:ext uri="{BB962C8B-B14F-4D97-AF65-F5344CB8AC3E}">
        <p14:creationId xmlns:p14="http://schemas.microsoft.com/office/powerpoint/2010/main" val="1660901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D286CC7-8A6E-4848-9734-9CCF22E4D9D4}"/>
              </a:ext>
            </a:extLst>
          </p:cNvPr>
          <p:cNvSpPr>
            <a:spLocks noGrp="1"/>
          </p:cNvSpPr>
          <p:nvPr>
            <p:ph type="sldNum" sz="quarter" idx="12"/>
          </p:nvPr>
        </p:nvSpPr>
        <p:spPr>
          <a:xfrm>
            <a:off x="6457950" y="6299400"/>
            <a:ext cx="2057400" cy="365125"/>
          </a:xfrm>
        </p:spPr>
        <p:txBody>
          <a:bodyPr/>
          <a:lstStyle/>
          <a:p>
            <a:fld id="{6DDF35A2-C349-4648-AFB0-05062276D91A}" type="slidenum">
              <a:rPr lang="fr-FR" smtClean="0"/>
              <a:t>19</a:t>
            </a:fld>
            <a:endParaRPr lang="fr-FR"/>
          </a:p>
        </p:txBody>
      </p:sp>
      <p:sp>
        <p:nvSpPr>
          <p:cNvPr id="4" name="Rectangle 3">
            <a:extLst>
              <a:ext uri="{FF2B5EF4-FFF2-40B4-BE49-F238E27FC236}">
                <a16:creationId xmlns:a16="http://schemas.microsoft.com/office/drawing/2014/main" id="{90CCE280-0A57-4648-AC4C-4DD5DF20AB8D}"/>
              </a:ext>
            </a:extLst>
          </p:cNvPr>
          <p:cNvSpPr/>
          <p:nvPr/>
        </p:nvSpPr>
        <p:spPr>
          <a:xfrm>
            <a:off x="469902" y="376037"/>
            <a:ext cx="8355600" cy="400110"/>
          </a:xfrm>
          <a:prstGeom prst="rect">
            <a:avLst/>
          </a:prstGeom>
        </p:spPr>
        <p:txBody>
          <a:bodyPr wrap="square">
            <a:spAutoFit/>
          </a:bodyPr>
          <a:lstStyle/>
          <a:p>
            <a:pPr algn="ctr">
              <a:defRPr sz="2000" b="0" i="0" u="none" strike="noStrike" kern="1200" spc="0" baseline="0">
                <a:solidFill>
                  <a:prstClr val="black">
                    <a:lumMod val="65000"/>
                    <a:lumOff val="35000"/>
                  </a:prstClr>
                </a:solidFill>
                <a:latin typeface="+mn-lt"/>
                <a:ea typeface="+mn-ea"/>
                <a:cs typeface="+mn-cs"/>
              </a:defRPr>
            </a:pPr>
            <a:r>
              <a:rPr lang="fr-FR" b="1">
                <a:solidFill>
                  <a:srgbClr val="224682"/>
                </a:solidFill>
              </a:rPr>
              <a:t>Comment évaluez-vous globalement les services de la fédération pour :</a:t>
            </a:r>
          </a:p>
        </p:txBody>
      </p:sp>
      <p:sp>
        <p:nvSpPr>
          <p:cNvPr id="6" name="ZoneTexte 5">
            <a:extLst>
              <a:ext uri="{FF2B5EF4-FFF2-40B4-BE49-F238E27FC236}">
                <a16:creationId xmlns:a16="http://schemas.microsoft.com/office/drawing/2014/main" id="{00C0A410-1A88-6FF0-EF9D-4ADE57C8AF76}"/>
              </a:ext>
            </a:extLst>
          </p:cNvPr>
          <p:cNvSpPr txBox="1"/>
          <p:nvPr/>
        </p:nvSpPr>
        <p:spPr>
          <a:xfrm>
            <a:off x="917713" y="2837816"/>
            <a:ext cx="109647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200" b="1">
                <a:solidFill>
                  <a:schemeClr val="bg1"/>
                </a:solidFill>
                <a:cs typeface="Calibri"/>
              </a:rPr>
              <a:t>47 % en 2022</a:t>
            </a:r>
          </a:p>
          <a:p>
            <a:pPr algn="ctr"/>
            <a:r>
              <a:rPr lang="fr-FR" sz="1200" b="1">
                <a:solidFill>
                  <a:schemeClr val="bg1"/>
                </a:solidFill>
                <a:cs typeface="Calibri"/>
              </a:rPr>
              <a:t>52% en 2021</a:t>
            </a:r>
          </a:p>
        </p:txBody>
      </p:sp>
      <p:sp>
        <p:nvSpPr>
          <p:cNvPr id="9" name="ZoneTexte 8">
            <a:extLst>
              <a:ext uri="{FF2B5EF4-FFF2-40B4-BE49-F238E27FC236}">
                <a16:creationId xmlns:a16="http://schemas.microsoft.com/office/drawing/2014/main" id="{9B952BAD-D08A-31CB-EB3A-683B6B516DA3}"/>
              </a:ext>
            </a:extLst>
          </p:cNvPr>
          <p:cNvSpPr txBox="1"/>
          <p:nvPr/>
        </p:nvSpPr>
        <p:spPr>
          <a:xfrm>
            <a:off x="986068" y="4381468"/>
            <a:ext cx="102812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200" b="1">
                <a:solidFill>
                  <a:schemeClr val="bg1"/>
                </a:solidFill>
                <a:cs typeface="Calibri"/>
              </a:rPr>
              <a:t>50 % en 2022</a:t>
            </a:r>
          </a:p>
          <a:p>
            <a:pPr algn="ctr"/>
            <a:r>
              <a:rPr lang="fr-FR" sz="1200" b="1">
                <a:solidFill>
                  <a:schemeClr val="bg1"/>
                </a:solidFill>
                <a:cs typeface="Calibri"/>
              </a:rPr>
              <a:t>41% en 2021</a:t>
            </a:r>
            <a:endParaRPr lang="fr-FR">
              <a:solidFill>
                <a:schemeClr val="bg1"/>
              </a:solidFill>
            </a:endParaRPr>
          </a:p>
        </p:txBody>
      </p:sp>
      <p:sp>
        <p:nvSpPr>
          <p:cNvPr id="11" name="ZoneTexte 10">
            <a:extLst>
              <a:ext uri="{FF2B5EF4-FFF2-40B4-BE49-F238E27FC236}">
                <a16:creationId xmlns:a16="http://schemas.microsoft.com/office/drawing/2014/main" id="{189C4C08-499D-4FD8-5597-E193B294DFB8}"/>
              </a:ext>
            </a:extLst>
          </p:cNvPr>
          <p:cNvSpPr txBox="1"/>
          <p:nvPr/>
        </p:nvSpPr>
        <p:spPr>
          <a:xfrm>
            <a:off x="3347157" y="2447245"/>
            <a:ext cx="53848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200" b="1">
                <a:solidFill>
                  <a:srgbClr val="FFFFFF"/>
                </a:solidFill>
                <a:cs typeface="Calibri"/>
              </a:rPr>
              <a:t>43%</a:t>
            </a:r>
          </a:p>
        </p:txBody>
      </p:sp>
      <p:sp>
        <p:nvSpPr>
          <p:cNvPr id="12" name="ZoneTexte 11">
            <a:extLst>
              <a:ext uri="{FF2B5EF4-FFF2-40B4-BE49-F238E27FC236}">
                <a16:creationId xmlns:a16="http://schemas.microsoft.com/office/drawing/2014/main" id="{DC099F3D-D382-7A5A-4BDA-6F0C786C1C97}"/>
              </a:ext>
            </a:extLst>
          </p:cNvPr>
          <p:cNvSpPr txBox="1"/>
          <p:nvPr/>
        </p:nvSpPr>
        <p:spPr>
          <a:xfrm>
            <a:off x="3204914" y="2606984"/>
            <a:ext cx="82296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900" b="1" i="1">
                <a:solidFill>
                  <a:srgbClr val="FFFFFF"/>
                </a:solidFill>
                <a:cs typeface="Calibri"/>
              </a:rPr>
              <a:t>(en 2021)</a:t>
            </a:r>
            <a:endParaRPr lang="fr-FR" sz="900">
              <a:solidFill>
                <a:srgbClr val="FFFFFF"/>
              </a:solidFill>
              <a:cs typeface="Calibri"/>
            </a:endParaRPr>
          </a:p>
        </p:txBody>
      </p:sp>
      <p:sp>
        <p:nvSpPr>
          <p:cNvPr id="13" name="ZoneTexte 12">
            <a:extLst>
              <a:ext uri="{FF2B5EF4-FFF2-40B4-BE49-F238E27FC236}">
                <a16:creationId xmlns:a16="http://schemas.microsoft.com/office/drawing/2014/main" id="{D2059C39-53C0-5CDA-C159-3B9F0C6A9FAF}"/>
              </a:ext>
            </a:extLst>
          </p:cNvPr>
          <p:cNvSpPr txBox="1"/>
          <p:nvPr/>
        </p:nvSpPr>
        <p:spPr>
          <a:xfrm>
            <a:off x="3340996" y="4129397"/>
            <a:ext cx="53848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200" b="1">
                <a:solidFill>
                  <a:srgbClr val="FFFFFF"/>
                </a:solidFill>
                <a:cs typeface="Calibri"/>
              </a:rPr>
              <a:t>48%</a:t>
            </a:r>
          </a:p>
        </p:txBody>
      </p:sp>
      <p:sp>
        <p:nvSpPr>
          <p:cNvPr id="14" name="ZoneTexte 13">
            <a:extLst>
              <a:ext uri="{FF2B5EF4-FFF2-40B4-BE49-F238E27FC236}">
                <a16:creationId xmlns:a16="http://schemas.microsoft.com/office/drawing/2014/main" id="{0193CEF4-0CF1-F18B-373E-9BD88A11328F}"/>
              </a:ext>
            </a:extLst>
          </p:cNvPr>
          <p:cNvSpPr txBox="1"/>
          <p:nvPr/>
        </p:nvSpPr>
        <p:spPr>
          <a:xfrm>
            <a:off x="3198753" y="4289136"/>
            <a:ext cx="82296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900" b="1" i="1">
                <a:solidFill>
                  <a:srgbClr val="FFFFFF"/>
                </a:solidFill>
                <a:cs typeface="Calibri"/>
              </a:rPr>
              <a:t>(en 2021)</a:t>
            </a:r>
            <a:endParaRPr lang="fr-FR" sz="900">
              <a:solidFill>
                <a:srgbClr val="FFFFFF"/>
              </a:solidFill>
              <a:cs typeface="Calibri"/>
            </a:endParaRPr>
          </a:p>
        </p:txBody>
      </p:sp>
      <p:sp>
        <p:nvSpPr>
          <p:cNvPr id="15" name="ZoneTexte 14">
            <a:extLst>
              <a:ext uri="{FF2B5EF4-FFF2-40B4-BE49-F238E27FC236}">
                <a16:creationId xmlns:a16="http://schemas.microsoft.com/office/drawing/2014/main" id="{81216EC7-E59B-FEB2-8CBA-060F532E80A4}"/>
              </a:ext>
            </a:extLst>
          </p:cNvPr>
          <p:cNvSpPr txBox="1"/>
          <p:nvPr/>
        </p:nvSpPr>
        <p:spPr>
          <a:xfrm>
            <a:off x="5497599" y="2385628"/>
            <a:ext cx="53848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200" b="1">
                <a:solidFill>
                  <a:srgbClr val="FFFFFF"/>
                </a:solidFill>
                <a:cs typeface="Calibri"/>
              </a:rPr>
              <a:t>32%</a:t>
            </a:r>
          </a:p>
        </p:txBody>
      </p:sp>
      <p:sp>
        <p:nvSpPr>
          <p:cNvPr id="16" name="ZoneTexte 15">
            <a:extLst>
              <a:ext uri="{FF2B5EF4-FFF2-40B4-BE49-F238E27FC236}">
                <a16:creationId xmlns:a16="http://schemas.microsoft.com/office/drawing/2014/main" id="{8041FC1A-742B-F24F-E091-9B198B8A7D93}"/>
              </a:ext>
            </a:extLst>
          </p:cNvPr>
          <p:cNvSpPr txBox="1"/>
          <p:nvPr/>
        </p:nvSpPr>
        <p:spPr>
          <a:xfrm>
            <a:off x="5355356" y="2545367"/>
            <a:ext cx="82296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900" b="1" i="1">
                <a:solidFill>
                  <a:srgbClr val="FFFFFF"/>
                </a:solidFill>
                <a:cs typeface="Calibri"/>
              </a:rPr>
              <a:t>(en 2021)</a:t>
            </a:r>
            <a:endParaRPr lang="fr-FR" sz="900">
              <a:solidFill>
                <a:srgbClr val="FFFFFF"/>
              </a:solidFill>
              <a:cs typeface="Calibri"/>
            </a:endParaRPr>
          </a:p>
        </p:txBody>
      </p:sp>
      <p:sp>
        <p:nvSpPr>
          <p:cNvPr id="17" name="ZoneTexte 16">
            <a:extLst>
              <a:ext uri="{FF2B5EF4-FFF2-40B4-BE49-F238E27FC236}">
                <a16:creationId xmlns:a16="http://schemas.microsoft.com/office/drawing/2014/main" id="{4020442E-778F-6ADC-F224-B3F12BE7134B}"/>
              </a:ext>
            </a:extLst>
          </p:cNvPr>
          <p:cNvSpPr txBox="1"/>
          <p:nvPr/>
        </p:nvSpPr>
        <p:spPr>
          <a:xfrm>
            <a:off x="5497599" y="3956868"/>
            <a:ext cx="53848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200" b="1">
                <a:solidFill>
                  <a:srgbClr val="FFFFFF"/>
                </a:solidFill>
                <a:cs typeface="Calibri"/>
              </a:rPr>
              <a:t>58%</a:t>
            </a:r>
          </a:p>
        </p:txBody>
      </p:sp>
      <p:sp>
        <p:nvSpPr>
          <p:cNvPr id="18" name="ZoneTexte 17">
            <a:extLst>
              <a:ext uri="{FF2B5EF4-FFF2-40B4-BE49-F238E27FC236}">
                <a16:creationId xmlns:a16="http://schemas.microsoft.com/office/drawing/2014/main" id="{DA89B599-09A1-07BA-7EE2-2CE1F79CB67D}"/>
              </a:ext>
            </a:extLst>
          </p:cNvPr>
          <p:cNvSpPr txBox="1"/>
          <p:nvPr/>
        </p:nvSpPr>
        <p:spPr>
          <a:xfrm>
            <a:off x="5355356" y="4116607"/>
            <a:ext cx="82296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900" b="1" i="1">
                <a:solidFill>
                  <a:srgbClr val="FFFFFF"/>
                </a:solidFill>
                <a:cs typeface="Calibri"/>
              </a:rPr>
              <a:t>(en 2021)</a:t>
            </a:r>
            <a:endParaRPr lang="fr-FR" sz="900">
              <a:solidFill>
                <a:srgbClr val="FFFFFF"/>
              </a:solidFill>
              <a:cs typeface="Calibri"/>
            </a:endParaRPr>
          </a:p>
        </p:txBody>
      </p:sp>
      <p:graphicFrame>
        <p:nvGraphicFramePr>
          <p:cNvPr id="8" name="Graphique 7">
            <a:extLst>
              <a:ext uri="{FF2B5EF4-FFF2-40B4-BE49-F238E27FC236}">
                <a16:creationId xmlns:a16="http://schemas.microsoft.com/office/drawing/2014/main" id="{8546B9E6-1F62-6E30-035D-4C5DBEA53594}"/>
              </a:ext>
            </a:extLst>
          </p:cNvPr>
          <p:cNvGraphicFramePr/>
          <p:nvPr>
            <p:extLst>
              <p:ext uri="{D42A27DB-BD31-4B8C-83A1-F6EECF244321}">
                <p14:modId xmlns:p14="http://schemas.microsoft.com/office/powerpoint/2010/main" val="5192964"/>
              </p:ext>
            </p:extLst>
          </p:nvPr>
        </p:nvGraphicFramePr>
        <p:xfrm>
          <a:off x="1524000" y="1396999"/>
          <a:ext cx="6248400" cy="4366009"/>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a:extLst>
              <a:ext uri="{FF2B5EF4-FFF2-40B4-BE49-F238E27FC236}">
                <a16:creationId xmlns:a16="http://schemas.microsoft.com/office/drawing/2014/main" id="{81092EE7-62C5-B5D6-9829-37093D2FE9D0}"/>
              </a:ext>
            </a:extLst>
          </p:cNvPr>
          <p:cNvSpPr txBox="1"/>
          <p:nvPr/>
        </p:nvSpPr>
        <p:spPr>
          <a:xfrm>
            <a:off x="258417" y="6191617"/>
            <a:ext cx="4313583" cy="307777"/>
          </a:xfrm>
          <a:prstGeom prst="rect">
            <a:avLst/>
          </a:prstGeom>
          <a:noFill/>
        </p:spPr>
        <p:txBody>
          <a:bodyPr wrap="square" rtlCol="0">
            <a:spAutoFit/>
          </a:bodyPr>
          <a:lstStyle/>
          <a:p>
            <a:r>
              <a:rPr lang="fr-FR" sz="1400" i="1" dirty="0"/>
              <a:t>Comparaison du taux de « Très satisfaits » </a:t>
            </a:r>
          </a:p>
        </p:txBody>
      </p:sp>
    </p:spTree>
    <p:extLst>
      <p:ext uri="{BB962C8B-B14F-4D97-AF65-F5344CB8AC3E}">
        <p14:creationId xmlns:p14="http://schemas.microsoft.com/office/powerpoint/2010/main" val="2677168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66964A-0B8A-DD41-9FC2-E1D6122EE429}"/>
              </a:ext>
            </a:extLst>
          </p:cNvPr>
          <p:cNvSpPr>
            <a:spLocks noGrp="1"/>
          </p:cNvSpPr>
          <p:nvPr>
            <p:ph type="title"/>
          </p:nvPr>
        </p:nvSpPr>
        <p:spPr/>
        <p:txBody>
          <a:bodyPr/>
          <a:lstStyle/>
          <a:p>
            <a:r>
              <a:rPr lang="fr-FR" b="1" dirty="0"/>
              <a:t>Introduction</a:t>
            </a:r>
          </a:p>
        </p:txBody>
      </p:sp>
    </p:spTree>
    <p:extLst>
      <p:ext uri="{BB962C8B-B14F-4D97-AF65-F5344CB8AC3E}">
        <p14:creationId xmlns:p14="http://schemas.microsoft.com/office/powerpoint/2010/main" val="2460501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260FDC-0230-4F53-89FB-2F9AA381D73E}"/>
              </a:ext>
            </a:extLst>
          </p:cNvPr>
          <p:cNvSpPr>
            <a:spLocks noGrp="1"/>
          </p:cNvSpPr>
          <p:nvPr>
            <p:ph type="title"/>
          </p:nvPr>
        </p:nvSpPr>
        <p:spPr/>
        <p:txBody>
          <a:bodyPr>
            <a:normAutofit/>
          </a:bodyPr>
          <a:lstStyle/>
          <a:p>
            <a:r>
              <a:rPr lang="fr-FR" sz="3200">
                <a:solidFill>
                  <a:srgbClr val="224682"/>
                </a:solidFill>
                <a:latin typeface="Sansation"/>
              </a:rPr>
              <a:t>Analyse :</a:t>
            </a:r>
          </a:p>
        </p:txBody>
      </p:sp>
      <p:sp>
        <p:nvSpPr>
          <p:cNvPr id="3" name="Espace réservé du contenu 2">
            <a:extLst>
              <a:ext uri="{FF2B5EF4-FFF2-40B4-BE49-F238E27FC236}">
                <a16:creationId xmlns:a16="http://schemas.microsoft.com/office/drawing/2014/main" id="{C33408BF-9B6E-4366-9657-530E3C3FA0C1}"/>
              </a:ext>
            </a:extLst>
          </p:cNvPr>
          <p:cNvSpPr>
            <a:spLocks noGrp="1"/>
          </p:cNvSpPr>
          <p:nvPr>
            <p:ph idx="1"/>
          </p:nvPr>
        </p:nvSpPr>
        <p:spPr>
          <a:xfrm>
            <a:off x="628650" y="1584109"/>
            <a:ext cx="7886700" cy="4772242"/>
          </a:xfrm>
        </p:spPr>
        <p:txBody>
          <a:bodyPr>
            <a:normAutofit/>
          </a:bodyPr>
          <a:lstStyle/>
          <a:p>
            <a:pPr marL="0" indent="0" algn="just">
              <a:buNone/>
            </a:pPr>
            <a:r>
              <a:rPr lang="fr-FR" sz="2000" dirty="0">
                <a:solidFill>
                  <a:srgbClr val="224682"/>
                </a:solidFill>
              </a:rPr>
              <a:t>Concernant les trois principaux services rendus aux adhérents, pas d’évolution dans l’ordre d’arrivée mais des taux encore en progression :</a:t>
            </a:r>
          </a:p>
          <a:p>
            <a:pPr algn="just"/>
            <a:r>
              <a:rPr lang="fr-FR" sz="2000" dirty="0">
                <a:solidFill>
                  <a:srgbClr val="224682"/>
                </a:solidFill>
              </a:rPr>
              <a:t>L’appui à la professionnalisation (démarche RSEi et formation) arrive toujours en tête et progresse avec un taux de 55 % de « très satisfaisant » (49 % en 2022 et 50 % en 2021), ce qui peut être mis en corrélation avec le renforcement de l’accompagnement RSEi rendu possible avec l’arrivée de Lilian,</a:t>
            </a:r>
          </a:p>
          <a:p>
            <a:pPr algn="just"/>
            <a:r>
              <a:rPr lang="fr-FR" sz="2000" dirty="0">
                <a:solidFill>
                  <a:srgbClr val="224682"/>
                </a:solidFill>
              </a:rPr>
              <a:t>l’animation du réseau (commissions, groupes de travail…) progresse avec 52 % de « très satisfaisant » (46 % l’année dernière),</a:t>
            </a:r>
          </a:p>
          <a:p>
            <a:pPr algn="just"/>
            <a:r>
              <a:rPr lang="fr-FR" sz="2000" dirty="0">
                <a:solidFill>
                  <a:srgbClr val="224682"/>
                </a:solidFill>
              </a:rPr>
              <a:t>puis le développement économique obtient 36 % de « très satisfaisant », (38 % en 2022 et 34 % en 2021).</a:t>
            </a:r>
          </a:p>
          <a:p>
            <a:pPr marL="0" indent="0" algn="just">
              <a:buNone/>
            </a:pPr>
            <a:r>
              <a:rPr lang="fr-FR" sz="2000" dirty="0">
                <a:solidFill>
                  <a:srgbClr val="224682"/>
                </a:solidFill>
              </a:rPr>
              <a:t>Globalement ces trois services sont donc reconnus par les adhérents et remportent un taux de satisfaction très élevé. </a:t>
            </a:r>
          </a:p>
        </p:txBody>
      </p:sp>
      <p:sp>
        <p:nvSpPr>
          <p:cNvPr id="4" name="Espace réservé du numéro de diapositive 3">
            <a:extLst>
              <a:ext uri="{FF2B5EF4-FFF2-40B4-BE49-F238E27FC236}">
                <a16:creationId xmlns:a16="http://schemas.microsoft.com/office/drawing/2014/main" id="{430C44F6-7989-43CE-AA4D-2D358D7BED40}"/>
              </a:ext>
            </a:extLst>
          </p:cNvPr>
          <p:cNvSpPr>
            <a:spLocks noGrp="1"/>
          </p:cNvSpPr>
          <p:nvPr>
            <p:ph type="sldNum" sz="quarter" idx="12"/>
          </p:nvPr>
        </p:nvSpPr>
        <p:spPr/>
        <p:txBody>
          <a:bodyPr/>
          <a:lstStyle/>
          <a:p>
            <a:fld id="{6DDF35A2-C349-4648-AFB0-05062276D91A}" type="slidenum">
              <a:rPr lang="fr-FR" smtClean="0"/>
              <a:t>20</a:t>
            </a:fld>
            <a:endParaRPr lang="fr-FR"/>
          </a:p>
        </p:txBody>
      </p:sp>
    </p:spTree>
    <p:extLst>
      <p:ext uri="{BB962C8B-B14F-4D97-AF65-F5344CB8AC3E}">
        <p14:creationId xmlns:p14="http://schemas.microsoft.com/office/powerpoint/2010/main" val="974590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66964A-0B8A-DD41-9FC2-E1D6122EE429}"/>
              </a:ext>
            </a:extLst>
          </p:cNvPr>
          <p:cNvSpPr>
            <a:spLocks noGrp="1"/>
          </p:cNvSpPr>
          <p:nvPr>
            <p:ph type="title"/>
          </p:nvPr>
        </p:nvSpPr>
        <p:spPr/>
        <p:txBody>
          <a:bodyPr/>
          <a:lstStyle/>
          <a:p>
            <a:r>
              <a:rPr lang="fr-FR" b="1" dirty="0"/>
              <a:t>Veille</a:t>
            </a:r>
          </a:p>
        </p:txBody>
      </p:sp>
    </p:spTree>
    <p:extLst>
      <p:ext uri="{BB962C8B-B14F-4D97-AF65-F5344CB8AC3E}">
        <p14:creationId xmlns:p14="http://schemas.microsoft.com/office/powerpoint/2010/main" val="3636652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phique 8">
            <a:extLst>
              <a:ext uri="{FF2B5EF4-FFF2-40B4-BE49-F238E27FC236}">
                <a16:creationId xmlns:a16="http://schemas.microsoft.com/office/drawing/2014/main" id="{5B4F32E3-C8F2-4B85-93A2-25E239F4D81E}"/>
              </a:ext>
            </a:extLst>
          </p:cNvPr>
          <p:cNvGraphicFramePr/>
          <p:nvPr>
            <p:extLst>
              <p:ext uri="{D42A27DB-BD31-4B8C-83A1-F6EECF244321}">
                <p14:modId xmlns:p14="http://schemas.microsoft.com/office/powerpoint/2010/main" val="3616482339"/>
              </p:ext>
            </p:extLst>
          </p:nvPr>
        </p:nvGraphicFramePr>
        <p:xfrm>
          <a:off x="628648" y="1078786"/>
          <a:ext cx="8001643" cy="5779214"/>
        </p:xfrm>
        <a:graphic>
          <a:graphicData uri="http://schemas.openxmlformats.org/drawingml/2006/chart">
            <c:chart xmlns:c="http://schemas.openxmlformats.org/drawingml/2006/chart" xmlns:r="http://schemas.openxmlformats.org/officeDocument/2006/relationships" r:id="rId2"/>
          </a:graphicData>
        </a:graphic>
      </p:graphicFrame>
      <p:sp>
        <p:nvSpPr>
          <p:cNvPr id="2" name="Espace réservé du numéro de diapositive 1">
            <a:extLst>
              <a:ext uri="{FF2B5EF4-FFF2-40B4-BE49-F238E27FC236}">
                <a16:creationId xmlns:a16="http://schemas.microsoft.com/office/drawing/2014/main" id="{EA5E07BE-36E2-4B65-A333-5EADEBEF37A0}"/>
              </a:ext>
            </a:extLst>
          </p:cNvPr>
          <p:cNvSpPr>
            <a:spLocks noGrp="1"/>
          </p:cNvSpPr>
          <p:nvPr>
            <p:ph type="sldNum" sz="quarter" idx="12"/>
          </p:nvPr>
        </p:nvSpPr>
        <p:spPr/>
        <p:txBody>
          <a:bodyPr/>
          <a:lstStyle/>
          <a:p>
            <a:fld id="{6DDF35A2-C349-4648-AFB0-05062276D91A}" type="slidenum">
              <a:rPr lang="fr-FR" smtClean="0"/>
              <a:t>22</a:t>
            </a:fld>
            <a:endParaRPr lang="fr-FR"/>
          </a:p>
        </p:txBody>
      </p:sp>
      <p:sp>
        <p:nvSpPr>
          <p:cNvPr id="3" name="Rectangle 2">
            <a:extLst>
              <a:ext uri="{FF2B5EF4-FFF2-40B4-BE49-F238E27FC236}">
                <a16:creationId xmlns:a16="http://schemas.microsoft.com/office/drawing/2014/main" id="{2E6C69D3-D269-412D-83DE-02BB4C9E272C}"/>
              </a:ext>
            </a:extLst>
          </p:cNvPr>
          <p:cNvSpPr/>
          <p:nvPr/>
        </p:nvSpPr>
        <p:spPr>
          <a:xfrm>
            <a:off x="628648" y="570954"/>
            <a:ext cx="8001643" cy="830997"/>
          </a:xfrm>
          <a:prstGeom prst="rect">
            <a:avLst/>
          </a:prstGeom>
        </p:spPr>
        <p:txBody>
          <a:bodyPr wrap="square">
            <a:spAutoFit/>
          </a:bodyPr>
          <a:lstStyle/>
          <a:p>
            <a:pPr>
              <a:defRPr sz="2000" b="0" i="0" u="none" strike="noStrike" kern="1200" spc="0" baseline="0">
                <a:solidFill>
                  <a:prstClr val="black">
                    <a:lumMod val="65000"/>
                    <a:lumOff val="35000"/>
                  </a:prstClr>
                </a:solidFill>
                <a:latin typeface="+mn-lt"/>
                <a:ea typeface="+mn-ea"/>
                <a:cs typeface="+mn-cs"/>
              </a:defRPr>
            </a:pPr>
            <a:r>
              <a:rPr lang="fr-FR" sz="2400" b="1" dirty="0">
                <a:solidFill>
                  <a:srgbClr val="224682"/>
                </a:solidFill>
              </a:rPr>
              <a:t>Question 6 : Votre opinion sur l’organisation de la veille (régularité, réactivité, clarté…) dispensée par la fédération</a:t>
            </a:r>
          </a:p>
        </p:txBody>
      </p:sp>
      <p:cxnSp>
        <p:nvCxnSpPr>
          <p:cNvPr id="5" name="Connecteur droit avec flèche 4">
            <a:extLst>
              <a:ext uri="{FF2B5EF4-FFF2-40B4-BE49-F238E27FC236}">
                <a16:creationId xmlns:a16="http://schemas.microsoft.com/office/drawing/2014/main" id="{81F3BDBD-54DF-4E74-A15B-0CA544B7BE73}"/>
              </a:ext>
            </a:extLst>
          </p:cNvPr>
          <p:cNvCxnSpPr>
            <a:cxnSpLocks/>
          </p:cNvCxnSpPr>
          <p:nvPr/>
        </p:nvCxnSpPr>
        <p:spPr>
          <a:xfrm flipV="1">
            <a:off x="4387065" y="3204342"/>
            <a:ext cx="2440366" cy="1388206"/>
          </a:xfrm>
          <a:prstGeom prst="straightConnector1">
            <a:avLst/>
          </a:prstGeom>
          <a:ln w="57150">
            <a:solidFill>
              <a:srgbClr val="58AC4A"/>
            </a:solidFill>
            <a:tailEnd type="triangle"/>
          </a:ln>
        </p:spPr>
        <p:style>
          <a:lnRef idx="1">
            <a:schemeClr val="accent1"/>
          </a:lnRef>
          <a:fillRef idx="0">
            <a:schemeClr val="accent1"/>
          </a:fillRef>
          <a:effectRef idx="0">
            <a:schemeClr val="accent1"/>
          </a:effectRef>
          <a:fontRef idx="minor">
            <a:schemeClr val="tx1"/>
          </a:fontRef>
        </p:style>
      </p:cxnSp>
      <p:sp>
        <p:nvSpPr>
          <p:cNvPr id="7" name="Ellipse 6">
            <a:extLst>
              <a:ext uri="{FF2B5EF4-FFF2-40B4-BE49-F238E27FC236}">
                <a16:creationId xmlns:a16="http://schemas.microsoft.com/office/drawing/2014/main" id="{CF228A9F-AF81-42B0-9429-5E545D02DAD9}"/>
              </a:ext>
            </a:extLst>
          </p:cNvPr>
          <p:cNvSpPr/>
          <p:nvPr/>
        </p:nvSpPr>
        <p:spPr>
          <a:xfrm>
            <a:off x="4228101" y="4407898"/>
            <a:ext cx="318499" cy="318499"/>
          </a:xfrm>
          <a:prstGeom prst="ellipse">
            <a:avLst/>
          </a:prstGeom>
          <a:solidFill>
            <a:srgbClr val="2F6937"/>
          </a:solidFill>
          <a:ln>
            <a:solidFill>
              <a:srgbClr val="2F6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Graphique 7" descr="Visage souriant à remplissage uni">
            <a:extLst>
              <a:ext uri="{FF2B5EF4-FFF2-40B4-BE49-F238E27FC236}">
                <a16:creationId xmlns:a16="http://schemas.microsoft.com/office/drawing/2014/main" id="{F67DFD37-AEE5-43D2-B47C-51F5970A84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27431" y="2514600"/>
            <a:ext cx="914400" cy="914400"/>
          </a:xfrm>
          <a:prstGeom prst="rect">
            <a:avLst/>
          </a:prstGeom>
        </p:spPr>
      </p:pic>
    </p:spTree>
    <p:extLst>
      <p:ext uri="{BB962C8B-B14F-4D97-AF65-F5344CB8AC3E}">
        <p14:creationId xmlns:p14="http://schemas.microsoft.com/office/powerpoint/2010/main" val="2886185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phique 8">
            <a:extLst>
              <a:ext uri="{FF2B5EF4-FFF2-40B4-BE49-F238E27FC236}">
                <a16:creationId xmlns:a16="http://schemas.microsoft.com/office/drawing/2014/main" id="{5B4F32E3-C8F2-4B85-93A2-25E239F4D81E}"/>
              </a:ext>
            </a:extLst>
          </p:cNvPr>
          <p:cNvGraphicFramePr/>
          <p:nvPr>
            <p:extLst>
              <p:ext uri="{D42A27DB-BD31-4B8C-83A1-F6EECF244321}">
                <p14:modId xmlns:p14="http://schemas.microsoft.com/office/powerpoint/2010/main" val="3021548224"/>
              </p:ext>
            </p:extLst>
          </p:nvPr>
        </p:nvGraphicFramePr>
        <p:xfrm>
          <a:off x="628648" y="984533"/>
          <a:ext cx="8001643" cy="5779214"/>
        </p:xfrm>
        <a:graphic>
          <a:graphicData uri="http://schemas.openxmlformats.org/drawingml/2006/chart">
            <c:chart xmlns:c="http://schemas.openxmlformats.org/drawingml/2006/chart" xmlns:r="http://schemas.openxmlformats.org/officeDocument/2006/relationships" r:id="rId2"/>
          </a:graphicData>
        </a:graphic>
      </p:graphicFrame>
      <p:sp>
        <p:nvSpPr>
          <p:cNvPr id="2" name="Espace réservé du numéro de diapositive 1">
            <a:extLst>
              <a:ext uri="{FF2B5EF4-FFF2-40B4-BE49-F238E27FC236}">
                <a16:creationId xmlns:a16="http://schemas.microsoft.com/office/drawing/2014/main" id="{EA5E07BE-36E2-4B65-A333-5EADEBEF37A0}"/>
              </a:ext>
            </a:extLst>
          </p:cNvPr>
          <p:cNvSpPr>
            <a:spLocks noGrp="1"/>
          </p:cNvSpPr>
          <p:nvPr>
            <p:ph type="sldNum" sz="quarter" idx="12"/>
          </p:nvPr>
        </p:nvSpPr>
        <p:spPr/>
        <p:txBody>
          <a:bodyPr/>
          <a:lstStyle/>
          <a:p>
            <a:fld id="{6DDF35A2-C349-4648-AFB0-05062276D91A}" type="slidenum">
              <a:rPr lang="fr-FR" smtClean="0"/>
              <a:t>23</a:t>
            </a:fld>
            <a:endParaRPr lang="fr-FR"/>
          </a:p>
        </p:txBody>
      </p:sp>
      <p:sp>
        <p:nvSpPr>
          <p:cNvPr id="3" name="Rectangle 2">
            <a:extLst>
              <a:ext uri="{FF2B5EF4-FFF2-40B4-BE49-F238E27FC236}">
                <a16:creationId xmlns:a16="http://schemas.microsoft.com/office/drawing/2014/main" id="{2E6C69D3-D269-412D-83DE-02BB4C9E272C}"/>
              </a:ext>
            </a:extLst>
          </p:cNvPr>
          <p:cNvSpPr/>
          <p:nvPr/>
        </p:nvSpPr>
        <p:spPr>
          <a:xfrm>
            <a:off x="628648" y="570954"/>
            <a:ext cx="8001643" cy="707886"/>
          </a:xfrm>
          <a:prstGeom prst="rect">
            <a:avLst/>
          </a:prstGeom>
        </p:spPr>
        <p:txBody>
          <a:bodyPr wrap="square">
            <a:spAutoFit/>
          </a:bodyPr>
          <a:lstStyle/>
          <a:p>
            <a:pPr algn="ctr">
              <a:defRPr sz="2000" b="0" i="0" u="none" strike="noStrike" kern="1200" spc="0" baseline="0">
                <a:solidFill>
                  <a:prstClr val="black">
                    <a:lumMod val="65000"/>
                    <a:lumOff val="35000"/>
                  </a:prstClr>
                </a:solidFill>
                <a:latin typeface="+mn-lt"/>
                <a:ea typeface="+mn-ea"/>
                <a:cs typeface="+mn-cs"/>
              </a:defRPr>
            </a:pPr>
            <a:r>
              <a:rPr lang="fr-FR" sz="2000" b="1">
                <a:solidFill>
                  <a:srgbClr val="224682"/>
                </a:solidFill>
              </a:rPr>
              <a:t>Votre opinion sur l’organisation de la veille (régularité, réactivité, clarté…) dispensée par la fédération</a:t>
            </a:r>
          </a:p>
        </p:txBody>
      </p:sp>
      <p:sp>
        <p:nvSpPr>
          <p:cNvPr id="6" name="ZoneTexte 5">
            <a:extLst>
              <a:ext uri="{FF2B5EF4-FFF2-40B4-BE49-F238E27FC236}">
                <a16:creationId xmlns:a16="http://schemas.microsoft.com/office/drawing/2014/main" id="{1B084234-9E14-56FA-F917-DF93BBE781C9}"/>
              </a:ext>
            </a:extLst>
          </p:cNvPr>
          <p:cNvSpPr txBox="1"/>
          <p:nvPr/>
        </p:nvSpPr>
        <p:spPr>
          <a:xfrm>
            <a:off x="2663205" y="3802825"/>
            <a:ext cx="53848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200" b="1">
                <a:solidFill>
                  <a:srgbClr val="FFFFFF"/>
                </a:solidFill>
                <a:cs typeface="Calibri"/>
              </a:rPr>
              <a:t>45%</a:t>
            </a:r>
          </a:p>
        </p:txBody>
      </p:sp>
      <p:sp>
        <p:nvSpPr>
          <p:cNvPr id="11" name="ZoneTexte 10">
            <a:extLst>
              <a:ext uri="{FF2B5EF4-FFF2-40B4-BE49-F238E27FC236}">
                <a16:creationId xmlns:a16="http://schemas.microsoft.com/office/drawing/2014/main" id="{39914190-0C60-C8B0-B3FE-ACF5DFEBE73C}"/>
              </a:ext>
            </a:extLst>
          </p:cNvPr>
          <p:cNvSpPr txBox="1"/>
          <p:nvPr/>
        </p:nvSpPr>
        <p:spPr>
          <a:xfrm>
            <a:off x="2520962" y="3962564"/>
            <a:ext cx="82296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900" b="1" i="1">
                <a:solidFill>
                  <a:srgbClr val="FFFFFF"/>
                </a:solidFill>
                <a:cs typeface="Calibri"/>
              </a:rPr>
              <a:t>(en 2021)</a:t>
            </a:r>
            <a:endParaRPr lang="fr-FR" sz="900">
              <a:solidFill>
                <a:srgbClr val="FFFFFF"/>
              </a:solidFill>
              <a:cs typeface="Calibri"/>
            </a:endParaRPr>
          </a:p>
        </p:txBody>
      </p:sp>
      <p:sp>
        <p:nvSpPr>
          <p:cNvPr id="13" name="ZoneTexte 12">
            <a:extLst>
              <a:ext uri="{FF2B5EF4-FFF2-40B4-BE49-F238E27FC236}">
                <a16:creationId xmlns:a16="http://schemas.microsoft.com/office/drawing/2014/main" id="{2B233C66-6530-0D1A-929F-2F140F857363}"/>
              </a:ext>
            </a:extLst>
          </p:cNvPr>
          <p:cNvSpPr txBox="1"/>
          <p:nvPr/>
        </p:nvSpPr>
        <p:spPr>
          <a:xfrm>
            <a:off x="4493238" y="2779978"/>
            <a:ext cx="53848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200" b="1">
                <a:solidFill>
                  <a:srgbClr val="FFFFFF"/>
                </a:solidFill>
                <a:cs typeface="Calibri"/>
              </a:rPr>
              <a:t>45%</a:t>
            </a:r>
          </a:p>
        </p:txBody>
      </p:sp>
      <p:sp>
        <p:nvSpPr>
          <p:cNvPr id="15" name="ZoneTexte 14">
            <a:extLst>
              <a:ext uri="{FF2B5EF4-FFF2-40B4-BE49-F238E27FC236}">
                <a16:creationId xmlns:a16="http://schemas.microsoft.com/office/drawing/2014/main" id="{1C05B37A-0D09-D122-EE60-B34A6D26AE72}"/>
              </a:ext>
            </a:extLst>
          </p:cNvPr>
          <p:cNvSpPr txBox="1"/>
          <p:nvPr/>
        </p:nvSpPr>
        <p:spPr>
          <a:xfrm>
            <a:off x="4350995" y="2939717"/>
            <a:ext cx="82296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900" b="1" i="1">
                <a:solidFill>
                  <a:srgbClr val="FFFFFF"/>
                </a:solidFill>
                <a:cs typeface="Calibri"/>
              </a:rPr>
              <a:t>(en 2021)</a:t>
            </a:r>
            <a:endParaRPr lang="fr-FR" sz="900">
              <a:solidFill>
                <a:srgbClr val="FFFFFF"/>
              </a:solidFill>
              <a:cs typeface="Calibri"/>
            </a:endParaRPr>
          </a:p>
        </p:txBody>
      </p:sp>
      <p:graphicFrame>
        <p:nvGraphicFramePr>
          <p:cNvPr id="4" name="Graphique 3">
            <a:extLst>
              <a:ext uri="{FF2B5EF4-FFF2-40B4-BE49-F238E27FC236}">
                <a16:creationId xmlns:a16="http://schemas.microsoft.com/office/drawing/2014/main" id="{8D444CD2-C9A9-65F5-0576-C545C664D7DE}"/>
              </a:ext>
            </a:extLst>
          </p:cNvPr>
          <p:cNvGraphicFramePr/>
          <p:nvPr>
            <p:extLst>
              <p:ext uri="{D42A27DB-BD31-4B8C-83A1-F6EECF244321}">
                <p14:modId xmlns:p14="http://schemas.microsoft.com/office/powerpoint/2010/main" val="742284439"/>
              </p:ext>
            </p:extLst>
          </p:nvPr>
        </p:nvGraphicFramePr>
        <p:xfrm>
          <a:off x="1274805" y="1793962"/>
          <a:ext cx="6594389" cy="43962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063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phique 2">
            <a:extLst>
              <a:ext uri="{FF2B5EF4-FFF2-40B4-BE49-F238E27FC236}">
                <a16:creationId xmlns:a16="http://schemas.microsoft.com/office/drawing/2014/main" id="{6035A48A-D46B-4EC4-A1D8-52AB5022B597}"/>
              </a:ext>
            </a:extLst>
          </p:cNvPr>
          <p:cNvGraphicFramePr/>
          <p:nvPr>
            <p:extLst>
              <p:ext uri="{D42A27DB-BD31-4B8C-83A1-F6EECF244321}">
                <p14:modId xmlns:p14="http://schemas.microsoft.com/office/powerpoint/2010/main" val="2788090797"/>
              </p:ext>
            </p:extLst>
          </p:nvPr>
        </p:nvGraphicFramePr>
        <p:xfrm>
          <a:off x="405908" y="1321467"/>
          <a:ext cx="8332184" cy="4321853"/>
        </p:xfrm>
        <a:graphic>
          <a:graphicData uri="http://schemas.openxmlformats.org/drawingml/2006/chart">
            <c:chart xmlns:c="http://schemas.openxmlformats.org/drawingml/2006/chart" xmlns:r="http://schemas.openxmlformats.org/officeDocument/2006/relationships" r:id="rId3"/>
          </a:graphicData>
        </a:graphic>
      </p:graphicFrame>
      <p:sp>
        <p:nvSpPr>
          <p:cNvPr id="2" name="Espace réservé du numéro de diapositive 1">
            <a:extLst>
              <a:ext uri="{FF2B5EF4-FFF2-40B4-BE49-F238E27FC236}">
                <a16:creationId xmlns:a16="http://schemas.microsoft.com/office/drawing/2014/main" id="{87FA94C3-2E71-401F-8C1B-ED2229B5C2F8}"/>
              </a:ext>
            </a:extLst>
          </p:cNvPr>
          <p:cNvSpPr>
            <a:spLocks noGrp="1"/>
          </p:cNvSpPr>
          <p:nvPr>
            <p:ph type="sldNum" sz="quarter" idx="12"/>
          </p:nvPr>
        </p:nvSpPr>
        <p:spPr/>
        <p:txBody>
          <a:bodyPr/>
          <a:lstStyle/>
          <a:p>
            <a:fld id="{6DDF35A2-C349-4648-AFB0-05062276D91A}" type="slidenum">
              <a:rPr lang="fr-FR" smtClean="0"/>
              <a:t>24</a:t>
            </a:fld>
            <a:endParaRPr lang="fr-FR"/>
          </a:p>
        </p:txBody>
      </p:sp>
      <p:sp>
        <p:nvSpPr>
          <p:cNvPr id="5" name="Rectangle 4">
            <a:extLst>
              <a:ext uri="{FF2B5EF4-FFF2-40B4-BE49-F238E27FC236}">
                <a16:creationId xmlns:a16="http://schemas.microsoft.com/office/drawing/2014/main" id="{A1C93815-AE81-473B-A8AD-48E26DB0D49F}"/>
              </a:ext>
            </a:extLst>
          </p:cNvPr>
          <p:cNvSpPr/>
          <p:nvPr/>
        </p:nvSpPr>
        <p:spPr>
          <a:xfrm>
            <a:off x="581194" y="490470"/>
            <a:ext cx="7846369" cy="830997"/>
          </a:xfrm>
          <a:prstGeom prst="rect">
            <a:avLst/>
          </a:prstGeom>
        </p:spPr>
        <p:txBody>
          <a:bodyPr wrap="square">
            <a:spAutoFit/>
          </a:bodyPr>
          <a:lstStyle/>
          <a:p>
            <a:pPr>
              <a:defRPr sz="2000" b="0" i="0" u="none" strike="noStrike" kern="1200" spc="0" baseline="0">
                <a:solidFill>
                  <a:prstClr val="black">
                    <a:lumMod val="65000"/>
                    <a:lumOff val="35000"/>
                  </a:prstClr>
                </a:solidFill>
                <a:latin typeface="+mn-lt"/>
                <a:ea typeface="+mn-ea"/>
                <a:cs typeface="+mn-cs"/>
              </a:defRPr>
            </a:pPr>
            <a:r>
              <a:rPr lang="fr-FR" sz="2400" b="1">
                <a:solidFill>
                  <a:srgbClr val="224682"/>
                </a:solidFill>
              </a:rPr>
              <a:t>Question 7 : Comment jugez-vous la qualité de l'information diffusée ?</a:t>
            </a:r>
          </a:p>
        </p:txBody>
      </p:sp>
      <p:pic>
        <p:nvPicPr>
          <p:cNvPr id="6" name="Image 5">
            <a:extLst>
              <a:ext uri="{FF2B5EF4-FFF2-40B4-BE49-F238E27FC236}">
                <a16:creationId xmlns:a16="http://schemas.microsoft.com/office/drawing/2014/main" id="{B9BEE8A7-0F1F-471A-9AC4-5FB59434BE4A}"/>
              </a:ext>
            </a:extLst>
          </p:cNvPr>
          <p:cNvPicPr>
            <a:picLocks noChangeAspect="1"/>
          </p:cNvPicPr>
          <p:nvPr/>
        </p:nvPicPr>
        <p:blipFill>
          <a:blip r:embed="rId4"/>
          <a:stretch>
            <a:fillRect/>
          </a:stretch>
        </p:blipFill>
        <p:spPr>
          <a:xfrm>
            <a:off x="981976" y="5818851"/>
            <a:ext cx="7519688" cy="446482"/>
          </a:xfrm>
          <a:prstGeom prst="rect">
            <a:avLst/>
          </a:prstGeom>
        </p:spPr>
      </p:pic>
    </p:spTree>
    <p:extLst>
      <p:ext uri="{BB962C8B-B14F-4D97-AF65-F5344CB8AC3E}">
        <p14:creationId xmlns:p14="http://schemas.microsoft.com/office/powerpoint/2010/main" val="675527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7FA94C3-2E71-401F-8C1B-ED2229B5C2F8}"/>
              </a:ext>
            </a:extLst>
          </p:cNvPr>
          <p:cNvSpPr>
            <a:spLocks noGrp="1"/>
          </p:cNvSpPr>
          <p:nvPr>
            <p:ph type="sldNum" sz="quarter" idx="12"/>
          </p:nvPr>
        </p:nvSpPr>
        <p:spPr/>
        <p:txBody>
          <a:bodyPr/>
          <a:lstStyle/>
          <a:p>
            <a:fld id="{6DDF35A2-C349-4648-AFB0-05062276D91A}" type="slidenum">
              <a:rPr lang="fr-FR" smtClean="0"/>
              <a:t>25</a:t>
            </a:fld>
            <a:endParaRPr lang="fr-FR"/>
          </a:p>
        </p:txBody>
      </p:sp>
      <p:sp>
        <p:nvSpPr>
          <p:cNvPr id="5" name="Rectangle 4">
            <a:extLst>
              <a:ext uri="{FF2B5EF4-FFF2-40B4-BE49-F238E27FC236}">
                <a16:creationId xmlns:a16="http://schemas.microsoft.com/office/drawing/2014/main" id="{A1C93815-AE81-473B-A8AD-48E26DB0D49F}"/>
              </a:ext>
            </a:extLst>
          </p:cNvPr>
          <p:cNvSpPr/>
          <p:nvPr/>
        </p:nvSpPr>
        <p:spPr>
          <a:xfrm>
            <a:off x="581194" y="490470"/>
            <a:ext cx="7846369" cy="400110"/>
          </a:xfrm>
          <a:prstGeom prst="rect">
            <a:avLst/>
          </a:prstGeom>
        </p:spPr>
        <p:txBody>
          <a:bodyPr wrap="square">
            <a:spAutoFit/>
          </a:bodyPr>
          <a:lstStyle/>
          <a:p>
            <a:pPr algn="ctr">
              <a:defRPr sz="2000" b="0" i="0" u="none" strike="noStrike" kern="1200" spc="0" baseline="0">
                <a:solidFill>
                  <a:prstClr val="black">
                    <a:lumMod val="65000"/>
                    <a:lumOff val="35000"/>
                  </a:prstClr>
                </a:solidFill>
                <a:latin typeface="+mn-lt"/>
                <a:ea typeface="+mn-ea"/>
                <a:cs typeface="+mn-cs"/>
              </a:defRPr>
            </a:pPr>
            <a:r>
              <a:rPr lang="fr-FR" sz="2000" b="1">
                <a:solidFill>
                  <a:srgbClr val="224682"/>
                </a:solidFill>
              </a:rPr>
              <a:t>Comment jugez-vous la qualité de l'information diffusée ?</a:t>
            </a:r>
          </a:p>
        </p:txBody>
      </p:sp>
      <p:sp>
        <p:nvSpPr>
          <p:cNvPr id="7" name="ZoneTexte 6">
            <a:extLst>
              <a:ext uri="{FF2B5EF4-FFF2-40B4-BE49-F238E27FC236}">
                <a16:creationId xmlns:a16="http://schemas.microsoft.com/office/drawing/2014/main" id="{D0D85858-856A-D7F4-F995-F80BC3865FD2}"/>
              </a:ext>
            </a:extLst>
          </p:cNvPr>
          <p:cNvSpPr txBox="1"/>
          <p:nvPr/>
        </p:nvSpPr>
        <p:spPr>
          <a:xfrm>
            <a:off x="1603389" y="2022086"/>
            <a:ext cx="53848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200" b="1">
                <a:solidFill>
                  <a:srgbClr val="FFFFFF"/>
                </a:solidFill>
                <a:cs typeface="Calibri"/>
              </a:rPr>
              <a:t>42%</a:t>
            </a:r>
          </a:p>
        </p:txBody>
      </p:sp>
      <p:sp>
        <p:nvSpPr>
          <p:cNvPr id="9" name="ZoneTexte 8">
            <a:extLst>
              <a:ext uri="{FF2B5EF4-FFF2-40B4-BE49-F238E27FC236}">
                <a16:creationId xmlns:a16="http://schemas.microsoft.com/office/drawing/2014/main" id="{5E8A1327-66A0-B99A-CCB4-CD3599FF07B6}"/>
              </a:ext>
            </a:extLst>
          </p:cNvPr>
          <p:cNvSpPr txBox="1"/>
          <p:nvPr/>
        </p:nvSpPr>
        <p:spPr>
          <a:xfrm>
            <a:off x="1461146" y="2181825"/>
            <a:ext cx="82296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900" b="1" i="1">
                <a:solidFill>
                  <a:srgbClr val="FFFFFF"/>
                </a:solidFill>
                <a:cs typeface="Calibri"/>
              </a:rPr>
              <a:t>(en 2021)</a:t>
            </a:r>
            <a:endParaRPr lang="fr-FR" sz="900">
              <a:solidFill>
                <a:srgbClr val="FFFFFF"/>
              </a:solidFill>
              <a:cs typeface="Calibri"/>
            </a:endParaRPr>
          </a:p>
        </p:txBody>
      </p:sp>
      <p:sp>
        <p:nvSpPr>
          <p:cNvPr id="15" name="ZoneTexte 14">
            <a:extLst>
              <a:ext uri="{FF2B5EF4-FFF2-40B4-BE49-F238E27FC236}">
                <a16:creationId xmlns:a16="http://schemas.microsoft.com/office/drawing/2014/main" id="{AE368AB9-C426-1AFB-BA71-5A389CAFEB16}"/>
              </a:ext>
            </a:extLst>
          </p:cNvPr>
          <p:cNvSpPr txBox="1"/>
          <p:nvPr/>
        </p:nvSpPr>
        <p:spPr>
          <a:xfrm>
            <a:off x="1621874" y="3599488"/>
            <a:ext cx="53848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200" b="1">
                <a:solidFill>
                  <a:srgbClr val="FFFFFF"/>
                </a:solidFill>
                <a:cs typeface="Calibri"/>
              </a:rPr>
              <a:t>50%</a:t>
            </a:r>
          </a:p>
        </p:txBody>
      </p:sp>
      <p:sp>
        <p:nvSpPr>
          <p:cNvPr id="17" name="ZoneTexte 16">
            <a:extLst>
              <a:ext uri="{FF2B5EF4-FFF2-40B4-BE49-F238E27FC236}">
                <a16:creationId xmlns:a16="http://schemas.microsoft.com/office/drawing/2014/main" id="{94CA1DFB-D204-8926-2E25-57C6BD4747DA}"/>
              </a:ext>
            </a:extLst>
          </p:cNvPr>
          <p:cNvSpPr txBox="1"/>
          <p:nvPr/>
        </p:nvSpPr>
        <p:spPr>
          <a:xfrm>
            <a:off x="1479631" y="3759227"/>
            <a:ext cx="82296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900" b="1" i="1">
                <a:solidFill>
                  <a:srgbClr val="FFFFFF"/>
                </a:solidFill>
                <a:cs typeface="Calibri"/>
              </a:rPr>
              <a:t>(en 2021)</a:t>
            </a:r>
            <a:endParaRPr lang="fr-FR" sz="900">
              <a:solidFill>
                <a:srgbClr val="FFFFFF"/>
              </a:solidFill>
              <a:cs typeface="Calibri"/>
            </a:endParaRPr>
          </a:p>
        </p:txBody>
      </p:sp>
      <p:graphicFrame>
        <p:nvGraphicFramePr>
          <p:cNvPr id="4" name="Graphique 3">
            <a:extLst>
              <a:ext uri="{FF2B5EF4-FFF2-40B4-BE49-F238E27FC236}">
                <a16:creationId xmlns:a16="http://schemas.microsoft.com/office/drawing/2014/main" id="{2A645FE4-2E1F-F39C-FA55-95F479CFC48C}"/>
              </a:ext>
            </a:extLst>
          </p:cNvPr>
          <p:cNvGraphicFramePr/>
          <p:nvPr>
            <p:extLst>
              <p:ext uri="{D42A27DB-BD31-4B8C-83A1-F6EECF244321}">
                <p14:modId xmlns:p14="http://schemas.microsoft.com/office/powerpoint/2010/main" val="2232315402"/>
              </p:ext>
            </p:extLst>
          </p:nvPr>
        </p:nvGraphicFramePr>
        <p:xfrm>
          <a:off x="1524000" y="1396999"/>
          <a:ext cx="6248400" cy="4366009"/>
        </p:xfrm>
        <a:graphic>
          <a:graphicData uri="http://schemas.openxmlformats.org/drawingml/2006/chart">
            <c:chart xmlns:c="http://schemas.openxmlformats.org/drawingml/2006/chart" xmlns:r="http://schemas.openxmlformats.org/officeDocument/2006/relationships" r:id="rId3"/>
          </a:graphicData>
        </a:graphic>
      </p:graphicFrame>
      <p:sp>
        <p:nvSpPr>
          <p:cNvPr id="6" name="ZoneTexte 5">
            <a:extLst>
              <a:ext uri="{FF2B5EF4-FFF2-40B4-BE49-F238E27FC236}">
                <a16:creationId xmlns:a16="http://schemas.microsoft.com/office/drawing/2014/main" id="{20298245-708A-94A0-E3B7-D4A253119FCB}"/>
              </a:ext>
            </a:extLst>
          </p:cNvPr>
          <p:cNvSpPr txBox="1"/>
          <p:nvPr/>
        </p:nvSpPr>
        <p:spPr>
          <a:xfrm>
            <a:off x="258417" y="6191617"/>
            <a:ext cx="4313583" cy="307777"/>
          </a:xfrm>
          <a:prstGeom prst="rect">
            <a:avLst/>
          </a:prstGeom>
          <a:noFill/>
        </p:spPr>
        <p:txBody>
          <a:bodyPr wrap="square" rtlCol="0">
            <a:spAutoFit/>
          </a:bodyPr>
          <a:lstStyle/>
          <a:p>
            <a:r>
              <a:rPr lang="fr-FR" sz="1400" i="1" dirty="0"/>
              <a:t>Comparaison du taux de « Très satisfaits » </a:t>
            </a:r>
          </a:p>
        </p:txBody>
      </p:sp>
    </p:spTree>
    <p:extLst>
      <p:ext uri="{BB962C8B-B14F-4D97-AF65-F5344CB8AC3E}">
        <p14:creationId xmlns:p14="http://schemas.microsoft.com/office/powerpoint/2010/main" val="464779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C5B8F9-181F-4514-ABE9-E5B07EB5DB44}"/>
              </a:ext>
            </a:extLst>
          </p:cNvPr>
          <p:cNvSpPr>
            <a:spLocks noGrp="1"/>
          </p:cNvSpPr>
          <p:nvPr>
            <p:ph type="title"/>
          </p:nvPr>
        </p:nvSpPr>
        <p:spPr/>
        <p:txBody>
          <a:bodyPr>
            <a:normAutofit/>
          </a:bodyPr>
          <a:lstStyle/>
          <a:p>
            <a:r>
              <a:rPr lang="fr-FR" sz="3200">
                <a:solidFill>
                  <a:srgbClr val="224682"/>
                </a:solidFill>
                <a:latin typeface="Sansation"/>
              </a:rPr>
              <a:t>Analyse :</a:t>
            </a:r>
          </a:p>
        </p:txBody>
      </p:sp>
      <p:sp>
        <p:nvSpPr>
          <p:cNvPr id="3" name="Espace réservé du contenu 2">
            <a:extLst>
              <a:ext uri="{FF2B5EF4-FFF2-40B4-BE49-F238E27FC236}">
                <a16:creationId xmlns:a16="http://schemas.microsoft.com/office/drawing/2014/main" id="{84F5B945-2475-4808-BDCF-99FD5D3118FC}"/>
              </a:ext>
            </a:extLst>
          </p:cNvPr>
          <p:cNvSpPr>
            <a:spLocks noGrp="1"/>
          </p:cNvSpPr>
          <p:nvPr>
            <p:ph idx="1"/>
          </p:nvPr>
        </p:nvSpPr>
        <p:spPr/>
        <p:txBody>
          <a:bodyPr>
            <a:normAutofit/>
          </a:bodyPr>
          <a:lstStyle/>
          <a:p>
            <a:pPr marL="0" indent="0" algn="just">
              <a:buNone/>
            </a:pPr>
            <a:r>
              <a:rPr lang="fr-FR" sz="1700" dirty="0">
                <a:solidFill>
                  <a:srgbClr val="224682"/>
                </a:solidFill>
              </a:rPr>
              <a:t>La satisfaction par rapport à l’organisation (fréquence, régularité, diffusion…) de la veille menée par la fédération reste stable : elle est jugée « très satisfaisante » à 32 % (versus 29 % en 2022) et « satisfaisante » à 56 % (versus 62 % en 2022). </a:t>
            </a:r>
          </a:p>
          <a:p>
            <a:pPr marL="0" indent="0" algn="just">
              <a:buNone/>
            </a:pPr>
            <a:r>
              <a:rPr lang="fr-FR" sz="1700" dirty="0">
                <a:solidFill>
                  <a:srgbClr val="224682"/>
                </a:solidFill>
              </a:rPr>
              <a:t>La satisfaction par rapport à la qualité de la veille diffusée progresse sur les trois thématiques citées :</a:t>
            </a:r>
          </a:p>
          <a:p>
            <a:pPr algn="just"/>
            <a:r>
              <a:rPr lang="fr-FR" sz="1700" dirty="0">
                <a:solidFill>
                  <a:srgbClr val="224682"/>
                </a:solidFill>
              </a:rPr>
              <a:t>le taux de satisfaction pour la veille juridique, législative et règlementaire progresse fortement avec 37 % de « très satisfaisant » (versus 29 % en 2022) en lien avec une meilleure diffusion de l’information (actu juridique, temps de décryptage des fils juridiques, format d’actualités récurrentes…).</a:t>
            </a:r>
            <a:endParaRPr lang="fr-FR" sz="1700" dirty="0">
              <a:solidFill>
                <a:srgbClr val="FF0000"/>
              </a:solidFill>
            </a:endParaRPr>
          </a:p>
          <a:p>
            <a:pPr algn="just"/>
            <a:r>
              <a:rPr lang="fr-FR" sz="1700" dirty="0">
                <a:solidFill>
                  <a:srgbClr val="224682"/>
                </a:solidFill>
              </a:rPr>
              <a:t>  La veille « social, insertion, formation » progresse également avec 35 % de « très satisfaisant » (28 % en 2022) . </a:t>
            </a:r>
          </a:p>
          <a:p>
            <a:pPr algn="just"/>
            <a:r>
              <a:rPr lang="fr-FR" sz="1700" dirty="0">
                <a:solidFill>
                  <a:srgbClr val="224682"/>
                </a:solidFill>
              </a:rPr>
              <a:t>Enfin la veille sur les sujets « économique, sectoriels, filières » progresse elle aussi avec 26 % de « très satisfaisant » (22 % en 2022).</a:t>
            </a:r>
          </a:p>
        </p:txBody>
      </p:sp>
      <p:sp>
        <p:nvSpPr>
          <p:cNvPr id="4" name="Espace réservé du numéro de diapositive 3">
            <a:extLst>
              <a:ext uri="{FF2B5EF4-FFF2-40B4-BE49-F238E27FC236}">
                <a16:creationId xmlns:a16="http://schemas.microsoft.com/office/drawing/2014/main" id="{57947D3F-ADA5-4826-BF93-CDB8E2496DF3}"/>
              </a:ext>
            </a:extLst>
          </p:cNvPr>
          <p:cNvSpPr>
            <a:spLocks noGrp="1"/>
          </p:cNvSpPr>
          <p:nvPr>
            <p:ph type="sldNum" sz="quarter" idx="12"/>
          </p:nvPr>
        </p:nvSpPr>
        <p:spPr/>
        <p:txBody>
          <a:bodyPr/>
          <a:lstStyle/>
          <a:p>
            <a:fld id="{6DDF35A2-C349-4648-AFB0-05062276D91A}" type="slidenum">
              <a:rPr lang="fr-FR" smtClean="0"/>
              <a:t>26</a:t>
            </a:fld>
            <a:endParaRPr lang="fr-FR"/>
          </a:p>
        </p:txBody>
      </p:sp>
    </p:spTree>
    <p:extLst>
      <p:ext uri="{BB962C8B-B14F-4D97-AF65-F5344CB8AC3E}">
        <p14:creationId xmlns:p14="http://schemas.microsoft.com/office/powerpoint/2010/main" val="1199732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E980DE-4871-3F48-845C-3EAB3D3B8080}"/>
              </a:ext>
            </a:extLst>
          </p:cNvPr>
          <p:cNvSpPr>
            <a:spLocks noGrp="1"/>
          </p:cNvSpPr>
          <p:nvPr>
            <p:ph type="title"/>
          </p:nvPr>
        </p:nvSpPr>
        <p:spPr/>
        <p:txBody>
          <a:bodyPr>
            <a:normAutofit fontScale="90000"/>
          </a:bodyPr>
          <a:lstStyle/>
          <a:p>
            <a:r>
              <a:rPr lang="fr-FR" b="1" dirty="0"/>
              <a:t>Organisation des réunions, accueil et réponses aux questions</a:t>
            </a:r>
          </a:p>
        </p:txBody>
      </p:sp>
    </p:spTree>
    <p:extLst>
      <p:ext uri="{BB962C8B-B14F-4D97-AF65-F5344CB8AC3E}">
        <p14:creationId xmlns:p14="http://schemas.microsoft.com/office/powerpoint/2010/main" val="2236929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phique 6">
            <a:extLst>
              <a:ext uri="{FF2B5EF4-FFF2-40B4-BE49-F238E27FC236}">
                <a16:creationId xmlns:a16="http://schemas.microsoft.com/office/drawing/2014/main" id="{4CC3D9D4-C1AF-4099-8FFD-4682D8C10D92}"/>
              </a:ext>
            </a:extLst>
          </p:cNvPr>
          <p:cNvGraphicFramePr/>
          <p:nvPr>
            <p:extLst>
              <p:ext uri="{D42A27DB-BD31-4B8C-83A1-F6EECF244321}">
                <p14:modId xmlns:p14="http://schemas.microsoft.com/office/powerpoint/2010/main" val="1153826758"/>
              </p:ext>
            </p:extLst>
          </p:nvPr>
        </p:nvGraphicFramePr>
        <p:xfrm>
          <a:off x="523982" y="556981"/>
          <a:ext cx="8620018" cy="6164495"/>
        </p:xfrm>
        <a:graphic>
          <a:graphicData uri="http://schemas.openxmlformats.org/drawingml/2006/chart">
            <c:chart xmlns:c="http://schemas.openxmlformats.org/drawingml/2006/chart" xmlns:r="http://schemas.openxmlformats.org/officeDocument/2006/relationships" r:id="rId2"/>
          </a:graphicData>
        </a:graphic>
      </p:graphicFrame>
      <p:sp>
        <p:nvSpPr>
          <p:cNvPr id="2" name="Espace réservé du numéro de diapositive 1">
            <a:extLst>
              <a:ext uri="{FF2B5EF4-FFF2-40B4-BE49-F238E27FC236}">
                <a16:creationId xmlns:a16="http://schemas.microsoft.com/office/drawing/2014/main" id="{4345000D-9EE2-4417-A948-45E0C5B23837}"/>
              </a:ext>
            </a:extLst>
          </p:cNvPr>
          <p:cNvSpPr>
            <a:spLocks noGrp="1"/>
          </p:cNvSpPr>
          <p:nvPr>
            <p:ph type="sldNum" sz="quarter" idx="12"/>
          </p:nvPr>
        </p:nvSpPr>
        <p:spPr/>
        <p:txBody>
          <a:bodyPr/>
          <a:lstStyle/>
          <a:p>
            <a:fld id="{6DDF35A2-C349-4648-AFB0-05062276D91A}" type="slidenum">
              <a:rPr lang="fr-FR" smtClean="0"/>
              <a:t>28</a:t>
            </a:fld>
            <a:endParaRPr lang="fr-FR"/>
          </a:p>
        </p:txBody>
      </p:sp>
      <p:sp>
        <p:nvSpPr>
          <p:cNvPr id="3" name="Rectangle 2">
            <a:extLst>
              <a:ext uri="{FF2B5EF4-FFF2-40B4-BE49-F238E27FC236}">
                <a16:creationId xmlns:a16="http://schemas.microsoft.com/office/drawing/2014/main" id="{5D6DFB19-0AC9-4028-80D7-3D10DFE1B862}"/>
              </a:ext>
            </a:extLst>
          </p:cNvPr>
          <p:cNvSpPr/>
          <p:nvPr/>
        </p:nvSpPr>
        <p:spPr>
          <a:xfrm>
            <a:off x="652409" y="508572"/>
            <a:ext cx="8039528" cy="1200329"/>
          </a:xfrm>
          <a:prstGeom prst="rect">
            <a:avLst/>
          </a:prstGeom>
        </p:spPr>
        <p:txBody>
          <a:bodyPr wrap="square">
            <a:spAutoFit/>
          </a:bodyPr>
          <a:lstStyle/>
          <a:p>
            <a:pPr>
              <a:defRPr sz="2000" b="0" i="0" u="none" strike="noStrike" kern="1200" spc="0" baseline="0">
                <a:solidFill>
                  <a:prstClr val="black">
                    <a:lumMod val="65000"/>
                    <a:lumOff val="35000"/>
                  </a:prstClr>
                </a:solidFill>
                <a:latin typeface="+mn-lt"/>
                <a:ea typeface="+mn-ea"/>
                <a:cs typeface="+mn-cs"/>
              </a:defRPr>
            </a:pPr>
            <a:r>
              <a:rPr lang="fr-FR" sz="2400" b="1">
                <a:solidFill>
                  <a:srgbClr val="224682"/>
                </a:solidFill>
              </a:rPr>
              <a:t>Question 8 : Votre opinion sur les réunions organisées par la fédération (Assemblée générale, Conseils fédéraux, Commissions, Groupes de travail...)</a:t>
            </a:r>
          </a:p>
        </p:txBody>
      </p:sp>
    </p:spTree>
    <p:extLst>
      <p:ext uri="{BB962C8B-B14F-4D97-AF65-F5344CB8AC3E}">
        <p14:creationId xmlns:p14="http://schemas.microsoft.com/office/powerpoint/2010/main" val="4012002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345000D-9EE2-4417-A948-45E0C5B23837}"/>
              </a:ext>
            </a:extLst>
          </p:cNvPr>
          <p:cNvSpPr>
            <a:spLocks noGrp="1"/>
          </p:cNvSpPr>
          <p:nvPr>
            <p:ph type="sldNum" sz="quarter" idx="12"/>
          </p:nvPr>
        </p:nvSpPr>
        <p:spPr/>
        <p:txBody>
          <a:bodyPr/>
          <a:lstStyle/>
          <a:p>
            <a:fld id="{6DDF35A2-C349-4648-AFB0-05062276D91A}" type="slidenum">
              <a:rPr lang="fr-FR" smtClean="0"/>
              <a:t>29</a:t>
            </a:fld>
            <a:endParaRPr lang="fr-FR"/>
          </a:p>
        </p:txBody>
      </p:sp>
      <p:sp>
        <p:nvSpPr>
          <p:cNvPr id="3" name="Rectangle 2">
            <a:extLst>
              <a:ext uri="{FF2B5EF4-FFF2-40B4-BE49-F238E27FC236}">
                <a16:creationId xmlns:a16="http://schemas.microsoft.com/office/drawing/2014/main" id="{5D6DFB19-0AC9-4028-80D7-3D10DFE1B862}"/>
              </a:ext>
            </a:extLst>
          </p:cNvPr>
          <p:cNvSpPr/>
          <p:nvPr/>
        </p:nvSpPr>
        <p:spPr>
          <a:xfrm>
            <a:off x="490981" y="501649"/>
            <a:ext cx="8362382" cy="707886"/>
          </a:xfrm>
          <a:prstGeom prst="rect">
            <a:avLst/>
          </a:prstGeom>
        </p:spPr>
        <p:txBody>
          <a:bodyPr wrap="square">
            <a:spAutoFit/>
          </a:bodyPr>
          <a:lstStyle/>
          <a:p>
            <a:pPr algn="ctr">
              <a:defRPr sz="2000" b="0" i="0" u="none" strike="noStrike" kern="1200" spc="0" baseline="0">
                <a:solidFill>
                  <a:prstClr val="black">
                    <a:lumMod val="65000"/>
                    <a:lumOff val="35000"/>
                  </a:prstClr>
                </a:solidFill>
                <a:latin typeface="+mn-lt"/>
                <a:ea typeface="+mn-ea"/>
                <a:cs typeface="+mn-cs"/>
              </a:defRPr>
            </a:pPr>
            <a:r>
              <a:rPr lang="fr-FR" b="1">
                <a:solidFill>
                  <a:srgbClr val="224682"/>
                </a:solidFill>
              </a:rPr>
              <a:t>Votre opinion sur les réunions organisées par la fédération </a:t>
            </a:r>
          </a:p>
          <a:p>
            <a:pPr algn="ctr">
              <a:defRPr sz="2000" b="0" i="0" u="none" strike="noStrike" kern="1200" spc="0" baseline="0">
                <a:solidFill>
                  <a:prstClr val="black">
                    <a:lumMod val="65000"/>
                    <a:lumOff val="35000"/>
                  </a:prstClr>
                </a:solidFill>
                <a:latin typeface="+mn-lt"/>
                <a:ea typeface="+mn-ea"/>
                <a:cs typeface="+mn-cs"/>
              </a:defRPr>
            </a:pPr>
            <a:r>
              <a:rPr lang="fr-FR" b="1">
                <a:solidFill>
                  <a:srgbClr val="224682"/>
                </a:solidFill>
              </a:rPr>
              <a:t>(Assemblée générale, Conseils fédéraux, Commissions, Groupes de travail...)</a:t>
            </a:r>
          </a:p>
        </p:txBody>
      </p:sp>
      <p:graphicFrame>
        <p:nvGraphicFramePr>
          <p:cNvPr id="4" name="Graphique 3">
            <a:extLst>
              <a:ext uri="{FF2B5EF4-FFF2-40B4-BE49-F238E27FC236}">
                <a16:creationId xmlns:a16="http://schemas.microsoft.com/office/drawing/2014/main" id="{C9078F3C-BE5F-1C81-0893-C512470C957E}"/>
              </a:ext>
            </a:extLst>
          </p:cNvPr>
          <p:cNvGraphicFramePr/>
          <p:nvPr>
            <p:extLst>
              <p:ext uri="{D42A27DB-BD31-4B8C-83A1-F6EECF244321}">
                <p14:modId xmlns:p14="http://schemas.microsoft.com/office/powerpoint/2010/main" val="2898278693"/>
              </p:ext>
            </p:extLst>
          </p:nvPr>
        </p:nvGraphicFramePr>
        <p:xfrm>
          <a:off x="287753" y="1897408"/>
          <a:ext cx="4199187" cy="4458943"/>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 5">
            <a:extLst>
              <a:ext uri="{FF2B5EF4-FFF2-40B4-BE49-F238E27FC236}">
                <a16:creationId xmlns:a16="http://schemas.microsoft.com/office/drawing/2014/main" id="{B6AB7169-832F-C984-2FD4-0DC41CE828B1}"/>
              </a:ext>
            </a:extLst>
          </p:cNvPr>
          <p:cNvPicPr>
            <a:picLocks noChangeAspect="1"/>
          </p:cNvPicPr>
          <p:nvPr/>
        </p:nvPicPr>
        <p:blipFill>
          <a:blip r:embed="rId3"/>
          <a:stretch>
            <a:fillRect/>
          </a:stretch>
        </p:blipFill>
        <p:spPr>
          <a:xfrm>
            <a:off x="3204879" y="1465616"/>
            <a:ext cx="2934587" cy="431792"/>
          </a:xfrm>
          <a:prstGeom prst="rect">
            <a:avLst/>
          </a:prstGeom>
        </p:spPr>
      </p:pic>
      <p:graphicFrame>
        <p:nvGraphicFramePr>
          <p:cNvPr id="8" name="Graphique 7">
            <a:extLst>
              <a:ext uri="{FF2B5EF4-FFF2-40B4-BE49-F238E27FC236}">
                <a16:creationId xmlns:a16="http://schemas.microsoft.com/office/drawing/2014/main" id="{927A18B7-842A-0A91-EB32-1C0B2F04715A}"/>
              </a:ext>
            </a:extLst>
          </p:cNvPr>
          <p:cNvGraphicFramePr/>
          <p:nvPr>
            <p:extLst>
              <p:ext uri="{D42A27DB-BD31-4B8C-83A1-F6EECF244321}">
                <p14:modId xmlns:p14="http://schemas.microsoft.com/office/powerpoint/2010/main" val="1679876432"/>
              </p:ext>
            </p:extLst>
          </p:nvPr>
        </p:nvGraphicFramePr>
        <p:xfrm>
          <a:off x="4551050" y="1897408"/>
          <a:ext cx="4199187" cy="44589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61490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978E7E-72CC-43BA-88F1-9991F6145E7E}"/>
              </a:ext>
            </a:extLst>
          </p:cNvPr>
          <p:cNvSpPr/>
          <p:nvPr/>
        </p:nvSpPr>
        <p:spPr>
          <a:xfrm>
            <a:off x="683232" y="926558"/>
            <a:ext cx="7777536" cy="4431983"/>
          </a:xfrm>
          <a:prstGeom prst="rect">
            <a:avLst/>
          </a:prstGeom>
        </p:spPr>
        <p:txBody>
          <a:bodyPr wrap="square" lIns="91440" tIns="45720" rIns="91440" bIns="45720" anchor="t">
            <a:spAutoFit/>
          </a:bodyPr>
          <a:lstStyle/>
          <a:p>
            <a:pPr algn="just" fontAlgn="base"/>
            <a:r>
              <a:rPr lang="fr-FR" sz="2400" b="1" dirty="0" err="1">
                <a:solidFill>
                  <a:srgbClr val="224682"/>
                </a:solidFill>
              </a:rPr>
              <a:t>Quali'OP</a:t>
            </a:r>
            <a:r>
              <a:rPr lang="fr-FR" sz="2400" b="1" dirty="0">
                <a:solidFill>
                  <a:srgbClr val="224682"/>
                </a:solidFill>
              </a:rPr>
              <a:t> - Enquête de satisfaction auprès des adhérents sur les services de la fédération</a:t>
            </a:r>
          </a:p>
          <a:p>
            <a:pPr algn="just" fontAlgn="base"/>
            <a:endParaRPr lang="fr-FR" dirty="0">
              <a:solidFill>
                <a:schemeClr val="tx1">
                  <a:lumMod val="65000"/>
                  <a:lumOff val="35000"/>
                </a:schemeClr>
              </a:solidFill>
            </a:endParaRPr>
          </a:p>
          <a:p>
            <a:pPr algn="just" fontAlgn="base"/>
            <a:r>
              <a:rPr lang="fr-FR" dirty="0">
                <a:solidFill>
                  <a:schemeClr val="tx1">
                    <a:lumMod val="65000"/>
                    <a:lumOff val="35000"/>
                  </a:schemeClr>
                </a:solidFill>
              </a:rPr>
              <a:t>​La démarche de certification de services </a:t>
            </a:r>
            <a:r>
              <a:rPr lang="fr-FR" dirty="0" err="1">
                <a:solidFill>
                  <a:schemeClr val="tx1">
                    <a:lumMod val="65000"/>
                    <a:lumOff val="35000"/>
                  </a:schemeClr>
                </a:solidFill>
              </a:rPr>
              <a:t>Quali’OP</a:t>
            </a:r>
            <a:r>
              <a:rPr lang="fr-FR" dirty="0">
                <a:solidFill>
                  <a:schemeClr val="tx1">
                    <a:lumMod val="65000"/>
                    <a:lumOff val="35000"/>
                  </a:schemeClr>
                </a:solidFill>
              </a:rPr>
              <a:t> s’inscrit dans une logique d’amélioration continue du service rendu aux adhérents et demande la mise en œuvre d’une enquête de satisfaction annuelle.</a:t>
            </a:r>
          </a:p>
          <a:p>
            <a:pPr algn="just" fontAlgn="base"/>
            <a:endParaRPr lang="fr-FR" dirty="0">
              <a:solidFill>
                <a:schemeClr val="tx1">
                  <a:lumMod val="65000"/>
                  <a:lumOff val="35000"/>
                </a:schemeClr>
              </a:solidFill>
            </a:endParaRPr>
          </a:p>
          <a:p>
            <a:pPr algn="just" fontAlgn="base"/>
            <a:r>
              <a:rPr lang="fr-FR" dirty="0">
                <a:solidFill>
                  <a:schemeClr val="tx1">
                    <a:lumMod val="65000"/>
                    <a:lumOff val="35000"/>
                  </a:schemeClr>
                </a:solidFill>
              </a:rPr>
              <a:t>Cette enquête vise à faire le point sur la satisfaction des adhérents quant aux services rendus et au fonctionnement de la fédération de manière globale, c’est-à-dire tant au niveau national qu’au niveau régional. </a:t>
            </a:r>
          </a:p>
          <a:p>
            <a:pPr algn="just" fontAlgn="base"/>
            <a:endParaRPr lang="fr-FR" dirty="0">
              <a:solidFill>
                <a:schemeClr val="tx1">
                  <a:lumMod val="65000"/>
                  <a:lumOff val="35000"/>
                </a:schemeClr>
              </a:solidFill>
            </a:endParaRPr>
          </a:p>
          <a:p>
            <a:pPr algn="just" fontAlgn="base"/>
            <a:r>
              <a:rPr lang="fr-FR" dirty="0">
                <a:solidFill>
                  <a:schemeClr val="tx1">
                    <a:lumMod val="65000"/>
                    <a:lumOff val="35000"/>
                  </a:schemeClr>
                </a:solidFill>
              </a:rPr>
              <a:t>Il s’agit de la troisième enquête annuelle qui, tout en bénéficiant de quelques améliorations, a respecté la trame générale des précédentes afin d’avoir des éléments de comparaison et pouvoir jouer un rôle de baromètre annuel.</a:t>
            </a:r>
            <a:endParaRPr lang="fr-FR" dirty="0">
              <a:solidFill>
                <a:schemeClr val="tx1">
                  <a:lumMod val="65000"/>
                  <a:lumOff val="35000"/>
                </a:schemeClr>
              </a:solidFill>
              <a:cs typeface="Calibri"/>
            </a:endParaRPr>
          </a:p>
          <a:p>
            <a:pPr algn="just" fontAlgn="base"/>
            <a:endParaRPr lang="fr-FR" dirty="0">
              <a:solidFill>
                <a:schemeClr val="tx1">
                  <a:lumMod val="65000"/>
                  <a:lumOff val="35000"/>
                </a:schemeClr>
              </a:solidFill>
            </a:endParaRPr>
          </a:p>
        </p:txBody>
      </p:sp>
      <p:pic>
        <p:nvPicPr>
          <p:cNvPr id="3" name="Image 2" descr="Une image contenant texte&#10;&#10;Description générée automatiquement">
            <a:extLst>
              <a:ext uri="{FF2B5EF4-FFF2-40B4-BE49-F238E27FC236}">
                <a16:creationId xmlns:a16="http://schemas.microsoft.com/office/drawing/2014/main" id="{E1862958-5C7B-4084-94C3-19FADF6EE2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0653" y="5536216"/>
            <a:ext cx="1104472" cy="1104472"/>
          </a:xfrm>
          <a:prstGeom prst="rect">
            <a:avLst/>
          </a:prstGeom>
        </p:spPr>
      </p:pic>
      <p:sp>
        <p:nvSpPr>
          <p:cNvPr id="2" name="Espace réservé du numéro de diapositive 1">
            <a:extLst>
              <a:ext uri="{FF2B5EF4-FFF2-40B4-BE49-F238E27FC236}">
                <a16:creationId xmlns:a16="http://schemas.microsoft.com/office/drawing/2014/main" id="{A42BCCEC-DD8A-44B5-822E-ED7008AC488C}"/>
              </a:ext>
            </a:extLst>
          </p:cNvPr>
          <p:cNvSpPr>
            <a:spLocks noGrp="1"/>
          </p:cNvSpPr>
          <p:nvPr>
            <p:ph type="sldNum" sz="quarter" idx="12"/>
          </p:nvPr>
        </p:nvSpPr>
        <p:spPr/>
        <p:txBody>
          <a:bodyPr/>
          <a:lstStyle/>
          <a:p>
            <a:fld id="{6DDF35A2-C349-4648-AFB0-05062276D91A}" type="slidenum">
              <a:rPr lang="fr-FR" smtClean="0"/>
              <a:t>3</a:t>
            </a:fld>
            <a:endParaRPr lang="fr-FR"/>
          </a:p>
        </p:txBody>
      </p:sp>
    </p:spTree>
    <p:extLst>
      <p:ext uri="{BB962C8B-B14F-4D97-AF65-F5344CB8AC3E}">
        <p14:creationId xmlns:p14="http://schemas.microsoft.com/office/powerpoint/2010/main" val="3467105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81BFBC7-567C-45F2-83FD-1041C26770C3}"/>
              </a:ext>
            </a:extLst>
          </p:cNvPr>
          <p:cNvSpPr>
            <a:spLocks noGrp="1"/>
          </p:cNvSpPr>
          <p:nvPr>
            <p:ph type="sldNum" sz="quarter" idx="12"/>
          </p:nvPr>
        </p:nvSpPr>
        <p:spPr/>
        <p:txBody>
          <a:bodyPr/>
          <a:lstStyle/>
          <a:p>
            <a:fld id="{6DDF35A2-C349-4648-AFB0-05062276D91A}" type="slidenum">
              <a:rPr lang="fr-FR" smtClean="0"/>
              <a:t>30</a:t>
            </a:fld>
            <a:endParaRPr lang="fr-FR"/>
          </a:p>
        </p:txBody>
      </p:sp>
      <p:sp>
        <p:nvSpPr>
          <p:cNvPr id="4" name="Rectangle 3">
            <a:extLst>
              <a:ext uri="{FF2B5EF4-FFF2-40B4-BE49-F238E27FC236}">
                <a16:creationId xmlns:a16="http://schemas.microsoft.com/office/drawing/2014/main" id="{B64179CC-2E89-4A07-B229-893E4F3FA988}"/>
              </a:ext>
            </a:extLst>
          </p:cNvPr>
          <p:cNvSpPr/>
          <p:nvPr/>
        </p:nvSpPr>
        <p:spPr>
          <a:xfrm>
            <a:off x="652408" y="517464"/>
            <a:ext cx="7862942" cy="461665"/>
          </a:xfrm>
          <a:prstGeom prst="rect">
            <a:avLst/>
          </a:prstGeom>
        </p:spPr>
        <p:txBody>
          <a:bodyPr wrap="square">
            <a:spAutoFit/>
          </a:bodyPr>
          <a:lstStyle/>
          <a:p>
            <a:pPr>
              <a:defRPr sz="2000" b="0" i="0" u="none" strike="noStrike" kern="1200" spc="0" baseline="0">
                <a:solidFill>
                  <a:prstClr val="black">
                    <a:lumMod val="65000"/>
                    <a:lumOff val="35000"/>
                  </a:prstClr>
                </a:solidFill>
                <a:latin typeface="+mn-lt"/>
                <a:ea typeface="+mn-ea"/>
                <a:cs typeface="+mn-cs"/>
              </a:defRPr>
            </a:pPr>
            <a:r>
              <a:rPr lang="fr-FR" sz="2400" b="1">
                <a:solidFill>
                  <a:srgbClr val="224682"/>
                </a:solidFill>
              </a:rPr>
              <a:t>Question 9 : quelle est votre appréciation sur la qualité de :</a:t>
            </a:r>
          </a:p>
        </p:txBody>
      </p:sp>
      <p:graphicFrame>
        <p:nvGraphicFramePr>
          <p:cNvPr id="6" name="Graphique 5">
            <a:extLst>
              <a:ext uri="{FF2B5EF4-FFF2-40B4-BE49-F238E27FC236}">
                <a16:creationId xmlns:a16="http://schemas.microsoft.com/office/drawing/2014/main" id="{BB919B16-CFC4-42E1-A8DB-6BDAC8C93EEB}"/>
              </a:ext>
            </a:extLst>
          </p:cNvPr>
          <p:cNvGraphicFramePr/>
          <p:nvPr>
            <p:extLst>
              <p:ext uri="{D42A27DB-BD31-4B8C-83A1-F6EECF244321}">
                <p14:modId xmlns:p14="http://schemas.microsoft.com/office/powerpoint/2010/main" val="845053792"/>
              </p:ext>
            </p:extLst>
          </p:nvPr>
        </p:nvGraphicFramePr>
        <p:xfrm>
          <a:off x="3893303" y="1528413"/>
          <a:ext cx="5129293" cy="52056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aphique 2">
            <a:extLst>
              <a:ext uri="{FF2B5EF4-FFF2-40B4-BE49-F238E27FC236}">
                <a16:creationId xmlns:a16="http://schemas.microsoft.com/office/drawing/2014/main" id="{6B4AF5E7-786A-43A7-8FC1-2D19E79E39B1}"/>
              </a:ext>
            </a:extLst>
          </p:cNvPr>
          <p:cNvGraphicFramePr/>
          <p:nvPr>
            <p:extLst>
              <p:ext uri="{D42A27DB-BD31-4B8C-83A1-F6EECF244321}">
                <p14:modId xmlns:p14="http://schemas.microsoft.com/office/powerpoint/2010/main" val="3227777549"/>
              </p:ext>
            </p:extLst>
          </p:nvPr>
        </p:nvGraphicFramePr>
        <p:xfrm>
          <a:off x="-291791" y="1434785"/>
          <a:ext cx="5129293" cy="5205668"/>
        </p:xfrm>
        <a:graphic>
          <a:graphicData uri="http://schemas.openxmlformats.org/drawingml/2006/chart">
            <c:chart xmlns:c="http://schemas.openxmlformats.org/drawingml/2006/chart" xmlns:r="http://schemas.openxmlformats.org/officeDocument/2006/relationships" r:id="rId3"/>
          </a:graphicData>
        </a:graphic>
      </p:graphicFrame>
      <p:pic>
        <p:nvPicPr>
          <p:cNvPr id="5" name="Image 4">
            <a:extLst>
              <a:ext uri="{FF2B5EF4-FFF2-40B4-BE49-F238E27FC236}">
                <a16:creationId xmlns:a16="http://schemas.microsoft.com/office/drawing/2014/main" id="{1A990490-78B9-4615-B886-761F8F0A2744}"/>
              </a:ext>
            </a:extLst>
          </p:cNvPr>
          <p:cNvPicPr>
            <a:picLocks noChangeAspect="1"/>
          </p:cNvPicPr>
          <p:nvPr/>
        </p:nvPicPr>
        <p:blipFill>
          <a:blip r:embed="rId4"/>
          <a:stretch>
            <a:fillRect/>
          </a:stretch>
        </p:blipFill>
        <p:spPr>
          <a:xfrm>
            <a:off x="486792" y="5465267"/>
            <a:ext cx="8170415" cy="485119"/>
          </a:xfrm>
          <a:prstGeom prst="rect">
            <a:avLst/>
          </a:prstGeom>
        </p:spPr>
      </p:pic>
      <p:cxnSp>
        <p:nvCxnSpPr>
          <p:cNvPr id="7" name="Connecteur droit avec flèche 6">
            <a:extLst>
              <a:ext uri="{FF2B5EF4-FFF2-40B4-BE49-F238E27FC236}">
                <a16:creationId xmlns:a16="http://schemas.microsoft.com/office/drawing/2014/main" id="{FD3C5158-527B-4A88-9548-A65E4CE4EA0D}"/>
              </a:ext>
            </a:extLst>
          </p:cNvPr>
          <p:cNvCxnSpPr>
            <a:cxnSpLocks/>
          </p:cNvCxnSpPr>
          <p:nvPr/>
        </p:nvCxnSpPr>
        <p:spPr>
          <a:xfrm flipV="1">
            <a:off x="2486345" y="4487741"/>
            <a:ext cx="2001409" cy="300035"/>
          </a:xfrm>
          <a:prstGeom prst="straightConnector1">
            <a:avLst/>
          </a:prstGeom>
          <a:ln w="57150">
            <a:solidFill>
              <a:srgbClr val="58AC4A"/>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36727AA3-2DA5-418E-918C-39B6FA785E7F}"/>
              </a:ext>
            </a:extLst>
          </p:cNvPr>
          <p:cNvCxnSpPr>
            <a:cxnSpLocks/>
          </p:cNvCxnSpPr>
          <p:nvPr/>
        </p:nvCxnSpPr>
        <p:spPr>
          <a:xfrm flipV="1">
            <a:off x="6883151" y="4543608"/>
            <a:ext cx="2022228" cy="275927"/>
          </a:xfrm>
          <a:prstGeom prst="straightConnector1">
            <a:avLst/>
          </a:prstGeom>
          <a:ln w="57150">
            <a:solidFill>
              <a:srgbClr val="58AC4A"/>
            </a:solidFill>
            <a:tailEnd type="triangle"/>
          </a:ln>
        </p:spPr>
        <p:style>
          <a:lnRef idx="1">
            <a:schemeClr val="accent1"/>
          </a:lnRef>
          <a:fillRef idx="0">
            <a:schemeClr val="accent1"/>
          </a:fillRef>
          <a:effectRef idx="0">
            <a:schemeClr val="accent1"/>
          </a:effectRef>
          <a:fontRef idx="minor">
            <a:schemeClr val="tx1"/>
          </a:fontRef>
        </p:style>
      </p:cxnSp>
      <p:sp>
        <p:nvSpPr>
          <p:cNvPr id="11" name="Ellipse 10">
            <a:extLst>
              <a:ext uri="{FF2B5EF4-FFF2-40B4-BE49-F238E27FC236}">
                <a16:creationId xmlns:a16="http://schemas.microsoft.com/office/drawing/2014/main" id="{6A28C708-3F39-4365-BBB1-A466B4EB1F2B}"/>
              </a:ext>
            </a:extLst>
          </p:cNvPr>
          <p:cNvSpPr/>
          <p:nvPr/>
        </p:nvSpPr>
        <p:spPr>
          <a:xfrm>
            <a:off x="2327096" y="4654096"/>
            <a:ext cx="318499" cy="318499"/>
          </a:xfrm>
          <a:prstGeom prst="ellipse">
            <a:avLst/>
          </a:prstGeom>
          <a:solidFill>
            <a:srgbClr val="2F6937"/>
          </a:solidFill>
          <a:ln>
            <a:solidFill>
              <a:srgbClr val="2F6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4769A07D-DA05-4E1B-8EFE-C82F4B2163C7}"/>
              </a:ext>
            </a:extLst>
          </p:cNvPr>
          <p:cNvSpPr/>
          <p:nvPr/>
        </p:nvSpPr>
        <p:spPr>
          <a:xfrm>
            <a:off x="6665526" y="4628527"/>
            <a:ext cx="318499" cy="318499"/>
          </a:xfrm>
          <a:prstGeom prst="ellipse">
            <a:avLst/>
          </a:prstGeom>
          <a:solidFill>
            <a:srgbClr val="2F6937"/>
          </a:solidFill>
          <a:ln>
            <a:solidFill>
              <a:srgbClr val="2F6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46503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345000D-9EE2-4417-A948-45E0C5B23837}"/>
              </a:ext>
            </a:extLst>
          </p:cNvPr>
          <p:cNvSpPr>
            <a:spLocks noGrp="1"/>
          </p:cNvSpPr>
          <p:nvPr>
            <p:ph type="sldNum" sz="quarter" idx="12"/>
          </p:nvPr>
        </p:nvSpPr>
        <p:spPr/>
        <p:txBody>
          <a:bodyPr/>
          <a:lstStyle/>
          <a:p>
            <a:fld id="{6DDF35A2-C349-4648-AFB0-05062276D91A}" type="slidenum">
              <a:rPr lang="fr-FR" smtClean="0"/>
              <a:t>31</a:t>
            </a:fld>
            <a:endParaRPr lang="fr-FR"/>
          </a:p>
        </p:txBody>
      </p:sp>
      <p:sp>
        <p:nvSpPr>
          <p:cNvPr id="3" name="Rectangle 2">
            <a:extLst>
              <a:ext uri="{FF2B5EF4-FFF2-40B4-BE49-F238E27FC236}">
                <a16:creationId xmlns:a16="http://schemas.microsoft.com/office/drawing/2014/main" id="{5D6DFB19-0AC9-4028-80D7-3D10DFE1B862}"/>
              </a:ext>
            </a:extLst>
          </p:cNvPr>
          <p:cNvSpPr/>
          <p:nvPr/>
        </p:nvSpPr>
        <p:spPr>
          <a:xfrm>
            <a:off x="652409" y="508572"/>
            <a:ext cx="8039528" cy="400110"/>
          </a:xfrm>
          <a:prstGeom prst="rect">
            <a:avLst/>
          </a:prstGeom>
        </p:spPr>
        <p:txBody>
          <a:bodyPr wrap="square">
            <a:spAutoFit/>
          </a:bodyPr>
          <a:lstStyle/>
          <a:p>
            <a:pPr algn="ctr">
              <a:defRPr sz="2000" b="0" i="0" u="none" strike="noStrike" kern="1200" spc="0" baseline="0">
                <a:solidFill>
                  <a:prstClr val="black">
                    <a:lumMod val="65000"/>
                    <a:lumOff val="35000"/>
                  </a:prstClr>
                </a:solidFill>
                <a:latin typeface="+mn-lt"/>
                <a:ea typeface="+mn-ea"/>
                <a:cs typeface="+mn-cs"/>
              </a:defRPr>
            </a:pPr>
            <a:r>
              <a:rPr lang="fr-FR" sz="2000" b="1">
                <a:solidFill>
                  <a:srgbClr val="224682"/>
                </a:solidFill>
              </a:rPr>
              <a:t>Quelle est votre appréciation sur la qualité de l’accueil : </a:t>
            </a:r>
          </a:p>
        </p:txBody>
      </p:sp>
      <p:graphicFrame>
        <p:nvGraphicFramePr>
          <p:cNvPr id="4" name="Graphique 3">
            <a:extLst>
              <a:ext uri="{FF2B5EF4-FFF2-40B4-BE49-F238E27FC236}">
                <a16:creationId xmlns:a16="http://schemas.microsoft.com/office/drawing/2014/main" id="{C9078F3C-BE5F-1C81-0893-C512470C957E}"/>
              </a:ext>
            </a:extLst>
          </p:cNvPr>
          <p:cNvGraphicFramePr/>
          <p:nvPr>
            <p:extLst>
              <p:ext uri="{D42A27DB-BD31-4B8C-83A1-F6EECF244321}">
                <p14:modId xmlns:p14="http://schemas.microsoft.com/office/powerpoint/2010/main" val="1911118381"/>
              </p:ext>
            </p:extLst>
          </p:nvPr>
        </p:nvGraphicFramePr>
        <p:xfrm>
          <a:off x="287753" y="1897408"/>
          <a:ext cx="4199187" cy="4458943"/>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 5">
            <a:extLst>
              <a:ext uri="{FF2B5EF4-FFF2-40B4-BE49-F238E27FC236}">
                <a16:creationId xmlns:a16="http://schemas.microsoft.com/office/drawing/2014/main" id="{B6AB7169-832F-C984-2FD4-0DC41CE828B1}"/>
              </a:ext>
            </a:extLst>
          </p:cNvPr>
          <p:cNvPicPr>
            <a:picLocks noChangeAspect="1"/>
          </p:cNvPicPr>
          <p:nvPr/>
        </p:nvPicPr>
        <p:blipFill>
          <a:blip r:embed="rId3"/>
          <a:stretch>
            <a:fillRect/>
          </a:stretch>
        </p:blipFill>
        <p:spPr>
          <a:xfrm>
            <a:off x="3104706" y="1186696"/>
            <a:ext cx="2934587" cy="431792"/>
          </a:xfrm>
          <a:prstGeom prst="rect">
            <a:avLst/>
          </a:prstGeom>
        </p:spPr>
      </p:pic>
      <p:graphicFrame>
        <p:nvGraphicFramePr>
          <p:cNvPr id="8" name="Graphique 7">
            <a:extLst>
              <a:ext uri="{FF2B5EF4-FFF2-40B4-BE49-F238E27FC236}">
                <a16:creationId xmlns:a16="http://schemas.microsoft.com/office/drawing/2014/main" id="{927A18B7-842A-0A91-EB32-1C0B2F04715A}"/>
              </a:ext>
            </a:extLst>
          </p:cNvPr>
          <p:cNvGraphicFramePr/>
          <p:nvPr>
            <p:extLst>
              <p:ext uri="{D42A27DB-BD31-4B8C-83A1-F6EECF244321}">
                <p14:modId xmlns:p14="http://schemas.microsoft.com/office/powerpoint/2010/main" val="1888930922"/>
              </p:ext>
            </p:extLst>
          </p:nvPr>
        </p:nvGraphicFramePr>
        <p:xfrm>
          <a:off x="4551050" y="1897408"/>
          <a:ext cx="4199187" cy="44589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4703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81BFBC7-567C-45F2-83FD-1041C26770C3}"/>
              </a:ext>
            </a:extLst>
          </p:cNvPr>
          <p:cNvSpPr>
            <a:spLocks noGrp="1"/>
          </p:cNvSpPr>
          <p:nvPr>
            <p:ph type="sldNum" sz="quarter" idx="12"/>
          </p:nvPr>
        </p:nvSpPr>
        <p:spPr/>
        <p:txBody>
          <a:bodyPr/>
          <a:lstStyle/>
          <a:p>
            <a:fld id="{6DDF35A2-C349-4648-AFB0-05062276D91A}" type="slidenum">
              <a:rPr lang="fr-FR" smtClean="0"/>
              <a:t>32</a:t>
            </a:fld>
            <a:endParaRPr lang="fr-FR"/>
          </a:p>
        </p:txBody>
      </p:sp>
      <p:sp>
        <p:nvSpPr>
          <p:cNvPr id="4" name="Rectangle 3">
            <a:extLst>
              <a:ext uri="{FF2B5EF4-FFF2-40B4-BE49-F238E27FC236}">
                <a16:creationId xmlns:a16="http://schemas.microsoft.com/office/drawing/2014/main" id="{B64179CC-2E89-4A07-B229-893E4F3FA988}"/>
              </a:ext>
            </a:extLst>
          </p:cNvPr>
          <p:cNvSpPr/>
          <p:nvPr/>
        </p:nvSpPr>
        <p:spPr>
          <a:xfrm>
            <a:off x="652408" y="517464"/>
            <a:ext cx="7712333" cy="1200329"/>
          </a:xfrm>
          <a:prstGeom prst="rect">
            <a:avLst/>
          </a:prstGeom>
        </p:spPr>
        <p:txBody>
          <a:bodyPr wrap="square">
            <a:spAutoFit/>
          </a:bodyPr>
          <a:lstStyle/>
          <a:p>
            <a:pPr>
              <a:defRPr sz="2000" b="0" i="0" u="none" strike="noStrike" kern="1200" spc="0" baseline="0">
                <a:solidFill>
                  <a:prstClr val="black">
                    <a:lumMod val="65000"/>
                    <a:lumOff val="35000"/>
                  </a:prstClr>
                </a:solidFill>
                <a:latin typeface="+mn-lt"/>
                <a:ea typeface="+mn-ea"/>
                <a:cs typeface="+mn-cs"/>
              </a:defRPr>
            </a:pPr>
            <a:r>
              <a:rPr lang="fr-FR" sz="2400" b="1" dirty="0">
                <a:solidFill>
                  <a:srgbClr val="224682"/>
                </a:solidFill>
              </a:rPr>
              <a:t>Question 10 : Quelle est votre appréciation sur les réponses que la fédération apporte à vos questions individuelles (mail, téléphone…) sur les critères suivants ?</a:t>
            </a:r>
          </a:p>
        </p:txBody>
      </p:sp>
      <p:graphicFrame>
        <p:nvGraphicFramePr>
          <p:cNvPr id="6" name="Graphique 5">
            <a:extLst>
              <a:ext uri="{FF2B5EF4-FFF2-40B4-BE49-F238E27FC236}">
                <a16:creationId xmlns:a16="http://schemas.microsoft.com/office/drawing/2014/main" id="{BB919B16-CFC4-42E1-A8DB-6BDAC8C93EEB}"/>
              </a:ext>
            </a:extLst>
          </p:cNvPr>
          <p:cNvGraphicFramePr/>
          <p:nvPr>
            <p:extLst>
              <p:ext uri="{D42A27DB-BD31-4B8C-83A1-F6EECF244321}">
                <p14:modId xmlns:p14="http://schemas.microsoft.com/office/powerpoint/2010/main" val="3806039861"/>
              </p:ext>
            </p:extLst>
          </p:nvPr>
        </p:nvGraphicFramePr>
        <p:xfrm>
          <a:off x="3893303" y="1528413"/>
          <a:ext cx="5129293" cy="52056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aphique 2">
            <a:extLst>
              <a:ext uri="{FF2B5EF4-FFF2-40B4-BE49-F238E27FC236}">
                <a16:creationId xmlns:a16="http://schemas.microsoft.com/office/drawing/2014/main" id="{6B4AF5E7-786A-43A7-8FC1-2D19E79E39B1}"/>
              </a:ext>
            </a:extLst>
          </p:cNvPr>
          <p:cNvGraphicFramePr/>
          <p:nvPr>
            <p:extLst>
              <p:ext uri="{D42A27DB-BD31-4B8C-83A1-F6EECF244321}">
                <p14:modId xmlns:p14="http://schemas.microsoft.com/office/powerpoint/2010/main" val="3194639297"/>
              </p:ext>
            </p:extLst>
          </p:nvPr>
        </p:nvGraphicFramePr>
        <p:xfrm>
          <a:off x="-291791" y="1434785"/>
          <a:ext cx="5129293" cy="5205668"/>
        </p:xfrm>
        <a:graphic>
          <a:graphicData uri="http://schemas.openxmlformats.org/drawingml/2006/chart">
            <c:chart xmlns:c="http://schemas.openxmlformats.org/drawingml/2006/chart" xmlns:r="http://schemas.openxmlformats.org/officeDocument/2006/relationships" r:id="rId3"/>
          </a:graphicData>
        </a:graphic>
      </p:graphicFrame>
      <p:pic>
        <p:nvPicPr>
          <p:cNvPr id="5" name="Image 4">
            <a:extLst>
              <a:ext uri="{FF2B5EF4-FFF2-40B4-BE49-F238E27FC236}">
                <a16:creationId xmlns:a16="http://schemas.microsoft.com/office/drawing/2014/main" id="{1A990490-78B9-4615-B886-761F8F0A2744}"/>
              </a:ext>
            </a:extLst>
          </p:cNvPr>
          <p:cNvPicPr>
            <a:picLocks noChangeAspect="1"/>
          </p:cNvPicPr>
          <p:nvPr/>
        </p:nvPicPr>
        <p:blipFill>
          <a:blip r:embed="rId4"/>
          <a:stretch>
            <a:fillRect/>
          </a:stretch>
        </p:blipFill>
        <p:spPr>
          <a:xfrm>
            <a:off x="486792" y="5465267"/>
            <a:ext cx="8170415" cy="485119"/>
          </a:xfrm>
          <a:prstGeom prst="rect">
            <a:avLst/>
          </a:prstGeom>
        </p:spPr>
      </p:pic>
      <p:cxnSp>
        <p:nvCxnSpPr>
          <p:cNvPr id="7" name="Connecteur droit avec flèche 6">
            <a:extLst>
              <a:ext uri="{FF2B5EF4-FFF2-40B4-BE49-F238E27FC236}">
                <a16:creationId xmlns:a16="http://schemas.microsoft.com/office/drawing/2014/main" id="{FD3C5158-527B-4A88-9548-A65E4CE4EA0D}"/>
              </a:ext>
            </a:extLst>
          </p:cNvPr>
          <p:cNvCxnSpPr>
            <a:cxnSpLocks/>
          </p:cNvCxnSpPr>
          <p:nvPr/>
        </p:nvCxnSpPr>
        <p:spPr>
          <a:xfrm flipV="1">
            <a:off x="2444705" y="4515366"/>
            <a:ext cx="2063869" cy="259178"/>
          </a:xfrm>
          <a:prstGeom prst="straightConnector1">
            <a:avLst/>
          </a:prstGeom>
          <a:ln w="57150">
            <a:solidFill>
              <a:srgbClr val="58AC4A"/>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36727AA3-2DA5-418E-918C-39B6FA785E7F}"/>
              </a:ext>
            </a:extLst>
          </p:cNvPr>
          <p:cNvCxnSpPr>
            <a:cxnSpLocks/>
          </p:cNvCxnSpPr>
          <p:nvPr/>
        </p:nvCxnSpPr>
        <p:spPr>
          <a:xfrm flipV="1">
            <a:off x="6903971" y="4537345"/>
            <a:ext cx="2022228" cy="275927"/>
          </a:xfrm>
          <a:prstGeom prst="straightConnector1">
            <a:avLst/>
          </a:prstGeom>
          <a:ln w="57150">
            <a:solidFill>
              <a:srgbClr val="58AC4A"/>
            </a:solidFill>
            <a:tailEnd type="triangle"/>
          </a:ln>
        </p:spPr>
        <p:style>
          <a:lnRef idx="1">
            <a:schemeClr val="accent1"/>
          </a:lnRef>
          <a:fillRef idx="0">
            <a:schemeClr val="accent1"/>
          </a:fillRef>
          <a:effectRef idx="0">
            <a:schemeClr val="accent1"/>
          </a:effectRef>
          <a:fontRef idx="minor">
            <a:schemeClr val="tx1"/>
          </a:fontRef>
        </p:style>
      </p:cxnSp>
      <p:sp>
        <p:nvSpPr>
          <p:cNvPr id="11" name="Ellipse 10">
            <a:extLst>
              <a:ext uri="{FF2B5EF4-FFF2-40B4-BE49-F238E27FC236}">
                <a16:creationId xmlns:a16="http://schemas.microsoft.com/office/drawing/2014/main" id="{6A28C708-3F39-4365-BBB1-A466B4EB1F2B}"/>
              </a:ext>
            </a:extLst>
          </p:cNvPr>
          <p:cNvSpPr/>
          <p:nvPr/>
        </p:nvSpPr>
        <p:spPr>
          <a:xfrm>
            <a:off x="2327096" y="4654096"/>
            <a:ext cx="318499" cy="318499"/>
          </a:xfrm>
          <a:prstGeom prst="ellipse">
            <a:avLst/>
          </a:prstGeom>
          <a:solidFill>
            <a:srgbClr val="2F6937"/>
          </a:solidFill>
          <a:ln>
            <a:solidFill>
              <a:srgbClr val="2F6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4769A07D-DA05-4E1B-8EFE-C82F4B2163C7}"/>
              </a:ext>
            </a:extLst>
          </p:cNvPr>
          <p:cNvSpPr/>
          <p:nvPr/>
        </p:nvSpPr>
        <p:spPr>
          <a:xfrm>
            <a:off x="6665526" y="4628527"/>
            <a:ext cx="318499" cy="318499"/>
          </a:xfrm>
          <a:prstGeom prst="ellipse">
            <a:avLst/>
          </a:prstGeom>
          <a:solidFill>
            <a:srgbClr val="2F6937"/>
          </a:solidFill>
          <a:ln>
            <a:solidFill>
              <a:srgbClr val="2F6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46440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345000D-9EE2-4417-A948-45E0C5B23837}"/>
              </a:ext>
            </a:extLst>
          </p:cNvPr>
          <p:cNvSpPr>
            <a:spLocks noGrp="1"/>
          </p:cNvSpPr>
          <p:nvPr>
            <p:ph type="sldNum" sz="quarter" idx="12"/>
          </p:nvPr>
        </p:nvSpPr>
        <p:spPr/>
        <p:txBody>
          <a:bodyPr/>
          <a:lstStyle/>
          <a:p>
            <a:fld id="{6DDF35A2-C349-4648-AFB0-05062276D91A}" type="slidenum">
              <a:rPr lang="fr-FR" smtClean="0"/>
              <a:t>33</a:t>
            </a:fld>
            <a:endParaRPr lang="fr-FR"/>
          </a:p>
        </p:txBody>
      </p:sp>
      <p:sp>
        <p:nvSpPr>
          <p:cNvPr id="3" name="Rectangle 2">
            <a:extLst>
              <a:ext uri="{FF2B5EF4-FFF2-40B4-BE49-F238E27FC236}">
                <a16:creationId xmlns:a16="http://schemas.microsoft.com/office/drawing/2014/main" id="{5D6DFB19-0AC9-4028-80D7-3D10DFE1B862}"/>
              </a:ext>
            </a:extLst>
          </p:cNvPr>
          <p:cNvSpPr/>
          <p:nvPr/>
        </p:nvSpPr>
        <p:spPr>
          <a:xfrm>
            <a:off x="652409" y="386930"/>
            <a:ext cx="8039528" cy="707886"/>
          </a:xfrm>
          <a:prstGeom prst="rect">
            <a:avLst/>
          </a:prstGeom>
        </p:spPr>
        <p:txBody>
          <a:bodyPr wrap="square">
            <a:spAutoFit/>
          </a:bodyPr>
          <a:lstStyle/>
          <a:p>
            <a:pPr algn="ctr">
              <a:defRPr sz="2000" b="0" i="0" u="none" strike="noStrike" kern="1200" spc="0" baseline="0">
                <a:solidFill>
                  <a:prstClr val="black">
                    <a:lumMod val="65000"/>
                    <a:lumOff val="35000"/>
                  </a:prstClr>
                </a:solidFill>
                <a:latin typeface="+mn-lt"/>
                <a:ea typeface="+mn-ea"/>
                <a:cs typeface="+mn-cs"/>
              </a:defRPr>
            </a:pPr>
            <a:r>
              <a:rPr lang="fr-FR" sz="2000" b="1">
                <a:solidFill>
                  <a:srgbClr val="224682"/>
                </a:solidFill>
              </a:rPr>
              <a:t>Quelle est votre appréciation sur les réponses que la fédération apporte à vos questions individuelles (mail, téléphone…) sur les critères suivants ?</a:t>
            </a:r>
          </a:p>
        </p:txBody>
      </p:sp>
      <p:pic>
        <p:nvPicPr>
          <p:cNvPr id="6" name="Image 5">
            <a:extLst>
              <a:ext uri="{FF2B5EF4-FFF2-40B4-BE49-F238E27FC236}">
                <a16:creationId xmlns:a16="http://schemas.microsoft.com/office/drawing/2014/main" id="{B6AB7169-832F-C984-2FD4-0DC41CE828B1}"/>
              </a:ext>
            </a:extLst>
          </p:cNvPr>
          <p:cNvPicPr>
            <a:picLocks noChangeAspect="1"/>
          </p:cNvPicPr>
          <p:nvPr/>
        </p:nvPicPr>
        <p:blipFill>
          <a:blip r:embed="rId2"/>
          <a:stretch>
            <a:fillRect/>
          </a:stretch>
        </p:blipFill>
        <p:spPr>
          <a:xfrm>
            <a:off x="3204879" y="1280216"/>
            <a:ext cx="2934587" cy="431792"/>
          </a:xfrm>
          <a:prstGeom prst="rect">
            <a:avLst/>
          </a:prstGeom>
        </p:spPr>
      </p:pic>
      <p:graphicFrame>
        <p:nvGraphicFramePr>
          <p:cNvPr id="9" name="Graphique 8">
            <a:extLst>
              <a:ext uri="{FF2B5EF4-FFF2-40B4-BE49-F238E27FC236}">
                <a16:creationId xmlns:a16="http://schemas.microsoft.com/office/drawing/2014/main" id="{C8BB4C19-D78C-EE09-B53F-1BB5ED7772DE}"/>
              </a:ext>
            </a:extLst>
          </p:cNvPr>
          <p:cNvGraphicFramePr/>
          <p:nvPr>
            <p:extLst>
              <p:ext uri="{D42A27DB-BD31-4B8C-83A1-F6EECF244321}">
                <p14:modId xmlns:p14="http://schemas.microsoft.com/office/powerpoint/2010/main" val="4005317842"/>
              </p:ext>
            </p:extLst>
          </p:nvPr>
        </p:nvGraphicFramePr>
        <p:xfrm>
          <a:off x="293563" y="1897408"/>
          <a:ext cx="4199187" cy="44589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9">
            <a:extLst>
              <a:ext uri="{FF2B5EF4-FFF2-40B4-BE49-F238E27FC236}">
                <a16:creationId xmlns:a16="http://schemas.microsoft.com/office/drawing/2014/main" id="{B62AD6E3-3E3E-29CA-9430-31E4225472B6}"/>
              </a:ext>
            </a:extLst>
          </p:cNvPr>
          <p:cNvGraphicFramePr/>
          <p:nvPr>
            <p:extLst>
              <p:ext uri="{D42A27DB-BD31-4B8C-83A1-F6EECF244321}">
                <p14:modId xmlns:p14="http://schemas.microsoft.com/office/powerpoint/2010/main" val="1061696296"/>
              </p:ext>
            </p:extLst>
          </p:nvPr>
        </p:nvGraphicFramePr>
        <p:xfrm>
          <a:off x="4672173" y="1897408"/>
          <a:ext cx="4199187" cy="44589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83723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C5B8F9-181F-4514-ABE9-E5B07EB5DB44}"/>
              </a:ext>
            </a:extLst>
          </p:cNvPr>
          <p:cNvSpPr>
            <a:spLocks noGrp="1"/>
          </p:cNvSpPr>
          <p:nvPr>
            <p:ph type="title"/>
          </p:nvPr>
        </p:nvSpPr>
        <p:spPr/>
        <p:txBody>
          <a:bodyPr>
            <a:normAutofit/>
          </a:bodyPr>
          <a:lstStyle/>
          <a:p>
            <a:r>
              <a:rPr lang="fr-FR" sz="3200">
                <a:solidFill>
                  <a:srgbClr val="224682"/>
                </a:solidFill>
                <a:latin typeface="Sansation"/>
              </a:rPr>
              <a:t>Analyse :</a:t>
            </a:r>
          </a:p>
        </p:txBody>
      </p:sp>
      <p:sp>
        <p:nvSpPr>
          <p:cNvPr id="3" name="Espace réservé du contenu 2">
            <a:extLst>
              <a:ext uri="{FF2B5EF4-FFF2-40B4-BE49-F238E27FC236}">
                <a16:creationId xmlns:a16="http://schemas.microsoft.com/office/drawing/2014/main" id="{84F5B945-2475-4808-BDCF-99FD5D3118FC}"/>
              </a:ext>
            </a:extLst>
          </p:cNvPr>
          <p:cNvSpPr>
            <a:spLocks noGrp="1"/>
          </p:cNvSpPr>
          <p:nvPr>
            <p:ph idx="1"/>
          </p:nvPr>
        </p:nvSpPr>
        <p:spPr>
          <a:xfrm>
            <a:off x="628650" y="1690689"/>
            <a:ext cx="7886700" cy="4351338"/>
          </a:xfrm>
        </p:spPr>
        <p:txBody>
          <a:bodyPr>
            <a:normAutofit/>
          </a:bodyPr>
          <a:lstStyle/>
          <a:p>
            <a:pPr marL="0" indent="0" algn="just">
              <a:buNone/>
            </a:pPr>
            <a:r>
              <a:rPr lang="fr-FR" sz="1700" dirty="0">
                <a:solidFill>
                  <a:srgbClr val="224682"/>
                </a:solidFill>
              </a:rPr>
              <a:t>La satisfaction concernant l’organisation des réunions reste stable cette année : 44 % de « très satisfaisant » pour la logistique (43 % en 2022) et 46 % de « très satisfaisant » pour la diffusion et la qualité des CR (contre 42 % en 2022). </a:t>
            </a:r>
          </a:p>
          <a:p>
            <a:pPr marL="0" indent="0" algn="just">
              <a:buNone/>
            </a:pPr>
            <a:r>
              <a:rPr lang="fr-FR" sz="1700" dirty="0">
                <a:solidFill>
                  <a:srgbClr val="224682"/>
                </a:solidFill>
              </a:rPr>
              <a:t>L’accueil physique remporte 47 % de « très satisfaisant » (45 % en 2022) et 49 % de « satisfaisant », quand l’accueil téléphonique est à 52 % de « très satisfaisant » (51 % en 2022), des chiffres stables par rapport à l’année précédente. </a:t>
            </a:r>
          </a:p>
          <a:p>
            <a:pPr marL="0" indent="0" algn="just">
              <a:buNone/>
            </a:pPr>
            <a:r>
              <a:rPr lang="fr-FR" sz="1700" dirty="0">
                <a:solidFill>
                  <a:srgbClr val="224682"/>
                </a:solidFill>
              </a:rPr>
              <a:t>De la même manière, le taux de « très satisfaisant » est presque identique sur le délai de rapidité aux questions posées (mail ou téléphone)  soit 54 % de « très satisfaisant » (53 % en 2022) ainsi qu’à la qualité des informations et renseignements fournis : 55 % en 2023 (54 % en 2022).</a:t>
            </a:r>
          </a:p>
        </p:txBody>
      </p:sp>
      <p:sp>
        <p:nvSpPr>
          <p:cNvPr id="4" name="Espace réservé du numéro de diapositive 3">
            <a:extLst>
              <a:ext uri="{FF2B5EF4-FFF2-40B4-BE49-F238E27FC236}">
                <a16:creationId xmlns:a16="http://schemas.microsoft.com/office/drawing/2014/main" id="{57947D3F-ADA5-4826-BF93-CDB8E2496DF3}"/>
              </a:ext>
            </a:extLst>
          </p:cNvPr>
          <p:cNvSpPr>
            <a:spLocks noGrp="1"/>
          </p:cNvSpPr>
          <p:nvPr>
            <p:ph type="sldNum" sz="quarter" idx="12"/>
          </p:nvPr>
        </p:nvSpPr>
        <p:spPr/>
        <p:txBody>
          <a:bodyPr/>
          <a:lstStyle/>
          <a:p>
            <a:fld id="{6DDF35A2-C349-4648-AFB0-05062276D91A}" type="slidenum">
              <a:rPr lang="fr-FR" smtClean="0"/>
              <a:t>34</a:t>
            </a:fld>
            <a:endParaRPr lang="fr-FR"/>
          </a:p>
        </p:txBody>
      </p:sp>
    </p:spTree>
    <p:extLst>
      <p:ext uri="{BB962C8B-B14F-4D97-AF65-F5344CB8AC3E}">
        <p14:creationId xmlns:p14="http://schemas.microsoft.com/office/powerpoint/2010/main" val="2211868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66964A-0B8A-DD41-9FC2-E1D6122EE429}"/>
              </a:ext>
            </a:extLst>
          </p:cNvPr>
          <p:cNvSpPr>
            <a:spLocks noGrp="1"/>
          </p:cNvSpPr>
          <p:nvPr>
            <p:ph type="title"/>
          </p:nvPr>
        </p:nvSpPr>
        <p:spPr/>
        <p:txBody>
          <a:bodyPr/>
          <a:lstStyle/>
          <a:p>
            <a:r>
              <a:rPr lang="fr-FR" b="1" dirty="0"/>
              <a:t>En conclusion</a:t>
            </a:r>
          </a:p>
        </p:txBody>
      </p:sp>
    </p:spTree>
    <p:extLst>
      <p:ext uri="{BB962C8B-B14F-4D97-AF65-F5344CB8AC3E}">
        <p14:creationId xmlns:p14="http://schemas.microsoft.com/office/powerpoint/2010/main" val="1331048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phique 5">
            <a:extLst>
              <a:ext uri="{FF2B5EF4-FFF2-40B4-BE49-F238E27FC236}">
                <a16:creationId xmlns:a16="http://schemas.microsoft.com/office/drawing/2014/main" id="{BB454D08-CC77-49FB-B722-0744F2F0E20F}"/>
              </a:ext>
            </a:extLst>
          </p:cNvPr>
          <p:cNvGraphicFramePr/>
          <p:nvPr>
            <p:extLst>
              <p:ext uri="{D42A27DB-BD31-4B8C-83A1-F6EECF244321}">
                <p14:modId xmlns:p14="http://schemas.microsoft.com/office/powerpoint/2010/main" val="4179354487"/>
              </p:ext>
            </p:extLst>
          </p:nvPr>
        </p:nvGraphicFramePr>
        <p:xfrm>
          <a:off x="1458930" y="1209781"/>
          <a:ext cx="6750122" cy="4787758"/>
        </p:xfrm>
        <a:graphic>
          <a:graphicData uri="http://schemas.openxmlformats.org/drawingml/2006/chart">
            <c:chart xmlns:c="http://schemas.openxmlformats.org/drawingml/2006/chart" xmlns:r="http://schemas.openxmlformats.org/officeDocument/2006/relationships" r:id="rId2"/>
          </a:graphicData>
        </a:graphic>
      </p:graphicFrame>
      <p:sp>
        <p:nvSpPr>
          <p:cNvPr id="2" name="Espace réservé du numéro de diapositive 1">
            <a:extLst>
              <a:ext uri="{FF2B5EF4-FFF2-40B4-BE49-F238E27FC236}">
                <a16:creationId xmlns:a16="http://schemas.microsoft.com/office/drawing/2014/main" id="{4A61D6B4-2600-4917-955B-0A704BD7A641}"/>
              </a:ext>
            </a:extLst>
          </p:cNvPr>
          <p:cNvSpPr>
            <a:spLocks noGrp="1"/>
          </p:cNvSpPr>
          <p:nvPr>
            <p:ph type="sldNum" sz="quarter" idx="12"/>
          </p:nvPr>
        </p:nvSpPr>
        <p:spPr/>
        <p:txBody>
          <a:bodyPr/>
          <a:lstStyle/>
          <a:p>
            <a:fld id="{6DDF35A2-C349-4648-AFB0-05062276D91A}" type="slidenum">
              <a:rPr lang="fr-FR" smtClean="0"/>
              <a:t>36</a:t>
            </a:fld>
            <a:endParaRPr lang="fr-FR"/>
          </a:p>
        </p:txBody>
      </p:sp>
      <p:sp>
        <p:nvSpPr>
          <p:cNvPr id="3" name="Rectangle 2">
            <a:extLst>
              <a:ext uri="{FF2B5EF4-FFF2-40B4-BE49-F238E27FC236}">
                <a16:creationId xmlns:a16="http://schemas.microsoft.com/office/drawing/2014/main" id="{985A034B-3804-46CE-B312-396CE9A01AA7}"/>
              </a:ext>
            </a:extLst>
          </p:cNvPr>
          <p:cNvSpPr/>
          <p:nvPr/>
        </p:nvSpPr>
        <p:spPr>
          <a:xfrm>
            <a:off x="847618" y="537553"/>
            <a:ext cx="6046342" cy="461665"/>
          </a:xfrm>
          <a:prstGeom prst="rect">
            <a:avLst/>
          </a:prstGeom>
        </p:spPr>
        <p:txBody>
          <a:bodyPr wrap="square">
            <a:spAutoFit/>
          </a:bodyPr>
          <a:lstStyle/>
          <a:p>
            <a:pPr>
              <a:defRPr sz="2000" b="0" i="0" u="none" strike="noStrike" kern="1200" spc="0" baseline="0">
                <a:solidFill>
                  <a:prstClr val="black">
                    <a:lumMod val="65000"/>
                    <a:lumOff val="35000"/>
                  </a:prstClr>
                </a:solidFill>
                <a:latin typeface="+mn-lt"/>
                <a:ea typeface="+mn-ea"/>
                <a:cs typeface="+mn-cs"/>
              </a:defRPr>
            </a:pPr>
            <a:r>
              <a:rPr lang="fr-FR" sz="2400" b="1">
                <a:solidFill>
                  <a:srgbClr val="224682"/>
                </a:solidFill>
              </a:rPr>
              <a:t>Question 11 : Pour vous, la fédération est…</a:t>
            </a:r>
            <a:endParaRPr lang="en-US" sz="2400" b="1">
              <a:solidFill>
                <a:srgbClr val="224682"/>
              </a:solidFill>
            </a:endParaRPr>
          </a:p>
        </p:txBody>
      </p:sp>
    </p:spTree>
    <p:extLst>
      <p:ext uri="{BB962C8B-B14F-4D97-AF65-F5344CB8AC3E}">
        <p14:creationId xmlns:p14="http://schemas.microsoft.com/office/powerpoint/2010/main" val="29118127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phique 5">
            <a:extLst>
              <a:ext uri="{FF2B5EF4-FFF2-40B4-BE49-F238E27FC236}">
                <a16:creationId xmlns:a16="http://schemas.microsoft.com/office/drawing/2014/main" id="{BB454D08-CC77-49FB-B722-0744F2F0E20F}"/>
              </a:ext>
            </a:extLst>
          </p:cNvPr>
          <p:cNvGraphicFramePr/>
          <p:nvPr/>
        </p:nvGraphicFramePr>
        <p:xfrm>
          <a:off x="1458930" y="1209781"/>
          <a:ext cx="6750122" cy="4787758"/>
        </p:xfrm>
        <a:graphic>
          <a:graphicData uri="http://schemas.openxmlformats.org/drawingml/2006/chart">
            <c:chart xmlns:c="http://schemas.openxmlformats.org/drawingml/2006/chart" xmlns:r="http://schemas.openxmlformats.org/officeDocument/2006/relationships" r:id="rId2"/>
          </a:graphicData>
        </a:graphic>
      </p:graphicFrame>
      <p:sp>
        <p:nvSpPr>
          <p:cNvPr id="2" name="Espace réservé du numéro de diapositive 1">
            <a:extLst>
              <a:ext uri="{FF2B5EF4-FFF2-40B4-BE49-F238E27FC236}">
                <a16:creationId xmlns:a16="http://schemas.microsoft.com/office/drawing/2014/main" id="{4A61D6B4-2600-4917-955B-0A704BD7A641}"/>
              </a:ext>
            </a:extLst>
          </p:cNvPr>
          <p:cNvSpPr>
            <a:spLocks noGrp="1"/>
          </p:cNvSpPr>
          <p:nvPr>
            <p:ph type="sldNum" sz="quarter" idx="12"/>
          </p:nvPr>
        </p:nvSpPr>
        <p:spPr/>
        <p:txBody>
          <a:bodyPr/>
          <a:lstStyle/>
          <a:p>
            <a:fld id="{6DDF35A2-C349-4648-AFB0-05062276D91A}" type="slidenum">
              <a:rPr lang="fr-FR" smtClean="0"/>
              <a:t>37</a:t>
            </a:fld>
            <a:endParaRPr lang="fr-FR"/>
          </a:p>
        </p:txBody>
      </p:sp>
      <p:sp>
        <p:nvSpPr>
          <p:cNvPr id="3" name="Rectangle 2">
            <a:extLst>
              <a:ext uri="{FF2B5EF4-FFF2-40B4-BE49-F238E27FC236}">
                <a16:creationId xmlns:a16="http://schemas.microsoft.com/office/drawing/2014/main" id="{985A034B-3804-46CE-B312-396CE9A01AA7}"/>
              </a:ext>
            </a:extLst>
          </p:cNvPr>
          <p:cNvSpPr/>
          <p:nvPr/>
        </p:nvSpPr>
        <p:spPr>
          <a:xfrm>
            <a:off x="1373889" y="439696"/>
            <a:ext cx="6046342" cy="400110"/>
          </a:xfrm>
          <a:prstGeom prst="rect">
            <a:avLst/>
          </a:prstGeom>
        </p:spPr>
        <p:txBody>
          <a:bodyPr wrap="square">
            <a:spAutoFit/>
          </a:bodyPr>
          <a:lstStyle/>
          <a:p>
            <a:pPr algn="ctr">
              <a:defRPr sz="2000" b="0" i="0" u="none" strike="noStrike" kern="1200" spc="0" baseline="0">
                <a:solidFill>
                  <a:prstClr val="black">
                    <a:lumMod val="65000"/>
                    <a:lumOff val="35000"/>
                  </a:prstClr>
                </a:solidFill>
                <a:latin typeface="+mn-lt"/>
                <a:ea typeface="+mn-ea"/>
                <a:cs typeface="+mn-cs"/>
              </a:defRPr>
            </a:pPr>
            <a:r>
              <a:rPr lang="fr-FR" sz="2000" b="1">
                <a:solidFill>
                  <a:srgbClr val="224682"/>
                </a:solidFill>
              </a:rPr>
              <a:t>Pour vous, la fédération est…</a:t>
            </a:r>
            <a:endParaRPr lang="en-US" sz="2000" b="1">
              <a:solidFill>
                <a:srgbClr val="224682"/>
              </a:solidFill>
            </a:endParaRPr>
          </a:p>
        </p:txBody>
      </p:sp>
      <p:sp>
        <p:nvSpPr>
          <p:cNvPr id="5" name="ZoneTexte 4">
            <a:extLst>
              <a:ext uri="{FF2B5EF4-FFF2-40B4-BE49-F238E27FC236}">
                <a16:creationId xmlns:a16="http://schemas.microsoft.com/office/drawing/2014/main" id="{E59BB0E5-0C66-14C0-3C22-30CDC38E2FF5}"/>
              </a:ext>
            </a:extLst>
          </p:cNvPr>
          <p:cNvSpPr txBox="1"/>
          <p:nvPr/>
        </p:nvSpPr>
        <p:spPr>
          <a:xfrm>
            <a:off x="3858580" y="3845957"/>
            <a:ext cx="53848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200" b="1">
                <a:solidFill>
                  <a:srgbClr val="FFFFFF"/>
                </a:solidFill>
                <a:cs typeface="Calibri"/>
              </a:rPr>
              <a:t>51%</a:t>
            </a:r>
          </a:p>
        </p:txBody>
      </p:sp>
      <p:sp>
        <p:nvSpPr>
          <p:cNvPr id="8" name="ZoneTexte 7">
            <a:extLst>
              <a:ext uri="{FF2B5EF4-FFF2-40B4-BE49-F238E27FC236}">
                <a16:creationId xmlns:a16="http://schemas.microsoft.com/office/drawing/2014/main" id="{9DD9AACA-2C5C-F20A-6454-7B96EBF59FF7}"/>
              </a:ext>
            </a:extLst>
          </p:cNvPr>
          <p:cNvSpPr txBox="1"/>
          <p:nvPr/>
        </p:nvSpPr>
        <p:spPr>
          <a:xfrm>
            <a:off x="3716337" y="4005696"/>
            <a:ext cx="82296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900" b="1" i="1">
                <a:solidFill>
                  <a:srgbClr val="FFFFFF"/>
                </a:solidFill>
                <a:cs typeface="Calibri"/>
              </a:rPr>
              <a:t>(en 2021)</a:t>
            </a:r>
            <a:endParaRPr lang="fr-FR" sz="900">
              <a:solidFill>
                <a:srgbClr val="FFFFFF"/>
              </a:solidFill>
              <a:cs typeface="Calibri"/>
            </a:endParaRPr>
          </a:p>
        </p:txBody>
      </p:sp>
      <p:sp>
        <p:nvSpPr>
          <p:cNvPr id="14" name="ZoneTexte 13">
            <a:extLst>
              <a:ext uri="{FF2B5EF4-FFF2-40B4-BE49-F238E27FC236}">
                <a16:creationId xmlns:a16="http://schemas.microsoft.com/office/drawing/2014/main" id="{8B11B923-AFC7-1633-1C79-CBD5A8EDA882}"/>
              </a:ext>
            </a:extLst>
          </p:cNvPr>
          <p:cNvSpPr txBox="1"/>
          <p:nvPr/>
        </p:nvSpPr>
        <p:spPr>
          <a:xfrm>
            <a:off x="5386688" y="2934022"/>
            <a:ext cx="53848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200" b="1">
                <a:solidFill>
                  <a:srgbClr val="FFFFFF"/>
                </a:solidFill>
                <a:cs typeface="Calibri"/>
              </a:rPr>
              <a:t>43%</a:t>
            </a:r>
          </a:p>
        </p:txBody>
      </p:sp>
      <p:sp>
        <p:nvSpPr>
          <p:cNvPr id="16" name="ZoneTexte 15">
            <a:extLst>
              <a:ext uri="{FF2B5EF4-FFF2-40B4-BE49-F238E27FC236}">
                <a16:creationId xmlns:a16="http://schemas.microsoft.com/office/drawing/2014/main" id="{25C153B0-A0B0-6341-6668-A47FED4CE432}"/>
              </a:ext>
            </a:extLst>
          </p:cNvPr>
          <p:cNvSpPr txBox="1"/>
          <p:nvPr/>
        </p:nvSpPr>
        <p:spPr>
          <a:xfrm>
            <a:off x="5244445" y="3093761"/>
            <a:ext cx="82296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900" b="1" i="1">
                <a:solidFill>
                  <a:srgbClr val="FFFFFF"/>
                </a:solidFill>
                <a:cs typeface="Calibri"/>
              </a:rPr>
              <a:t>(en 2021)</a:t>
            </a:r>
            <a:endParaRPr lang="fr-FR" sz="900">
              <a:solidFill>
                <a:srgbClr val="FFFFFF"/>
              </a:solidFill>
              <a:cs typeface="Calibri"/>
            </a:endParaRPr>
          </a:p>
        </p:txBody>
      </p:sp>
      <p:graphicFrame>
        <p:nvGraphicFramePr>
          <p:cNvPr id="4" name="Graphique 3">
            <a:extLst>
              <a:ext uri="{FF2B5EF4-FFF2-40B4-BE49-F238E27FC236}">
                <a16:creationId xmlns:a16="http://schemas.microsoft.com/office/drawing/2014/main" id="{13A892FC-34BD-0B57-4F2F-39BC2FC95050}"/>
              </a:ext>
            </a:extLst>
          </p:cNvPr>
          <p:cNvGraphicFramePr/>
          <p:nvPr>
            <p:extLst>
              <p:ext uri="{D42A27DB-BD31-4B8C-83A1-F6EECF244321}">
                <p14:modId xmlns:p14="http://schemas.microsoft.com/office/powerpoint/2010/main" val="889925189"/>
              </p:ext>
            </p:extLst>
          </p:nvPr>
        </p:nvGraphicFramePr>
        <p:xfrm>
          <a:off x="1274805" y="1405530"/>
          <a:ext cx="6594389" cy="43962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9609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66964A-0B8A-DD41-9FC2-E1D6122EE429}"/>
              </a:ext>
            </a:extLst>
          </p:cNvPr>
          <p:cNvSpPr>
            <a:spLocks noGrp="1"/>
          </p:cNvSpPr>
          <p:nvPr>
            <p:ph type="title"/>
          </p:nvPr>
        </p:nvSpPr>
        <p:spPr/>
        <p:txBody>
          <a:bodyPr/>
          <a:lstStyle/>
          <a:p>
            <a:r>
              <a:rPr lang="fr-FR" b="1" dirty="0">
                <a:solidFill>
                  <a:srgbClr val="AD23AD"/>
                </a:solidFill>
              </a:rPr>
              <a:t>Commentaires libres</a:t>
            </a:r>
          </a:p>
        </p:txBody>
      </p:sp>
    </p:spTree>
    <p:extLst>
      <p:ext uri="{BB962C8B-B14F-4D97-AF65-F5344CB8AC3E}">
        <p14:creationId xmlns:p14="http://schemas.microsoft.com/office/powerpoint/2010/main" val="2680771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BC5107-EFA8-4C97-B0E9-AD45C56E9B96}"/>
              </a:ext>
            </a:extLst>
          </p:cNvPr>
          <p:cNvSpPr/>
          <p:nvPr/>
        </p:nvSpPr>
        <p:spPr>
          <a:xfrm>
            <a:off x="678094" y="388522"/>
            <a:ext cx="7685070" cy="400110"/>
          </a:xfrm>
          <a:prstGeom prst="rect">
            <a:avLst/>
          </a:prstGeom>
        </p:spPr>
        <p:txBody>
          <a:bodyPr wrap="square">
            <a:spAutoFit/>
          </a:bodyPr>
          <a:lstStyle/>
          <a:p>
            <a:r>
              <a:rPr lang="fr-FR" sz="2000" b="1">
                <a:solidFill>
                  <a:srgbClr val="224682"/>
                </a:solidFill>
              </a:rPr>
              <a:t>Quels sont, à votre avis, les points forts des services de la fédération ?</a:t>
            </a:r>
          </a:p>
        </p:txBody>
      </p:sp>
      <p:sp>
        <p:nvSpPr>
          <p:cNvPr id="2" name="Espace réservé du numéro de diapositive 1">
            <a:extLst>
              <a:ext uri="{FF2B5EF4-FFF2-40B4-BE49-F238E27FC236}">
                <a16:creationId xmlns:a16="http://schemas.microsoft.com/office/drawing/2014/main" id="{59A87CC4-0B3C-41A9-834E-0F50789C484E}"/>
              </a:ext>
            </a:extLst>
          </p:cNvPr>
          <p:cNvSpPr>
            <a:spLocks noGrp="1"/>
          </p:cNvSpPr>
          <p:nvPr>
            <p:ph type="sldNum" sz="quarter" idx="12"/>
          </p:nvPr>
        </p:nvSpPr>
        <p:spPr/>
        <p:txBody>
          <a:bodyPr/>
          <a:lstStyle/>
          <a:p>
            <a:fld id="{6DDF35A2-C349-4648-AFB0-05062276D91A}" type="slidenum">
              <a:rPr lang="fr-FR" smtClean="0"/>
              <a:t>39</a:t>
            </a:fld>
            <a:endParaRPr lang="fr-FR"/>
          </a:p>
        </p:txBody>
      </p:sp>
      <p:pic>
        <p:nvPicPr>
          <p:cNvPr id="16" name="Graphique 15" descr="Bulle de discussion avec un remplissage uni">
            <a:extLst>
              <a:ext uri="{FF2B5EF4-FFF2-40B4-BE49-F238E27FC236}">
                <a16:creationId xmlns:a16="http://schemas.microsoft.com/office/drawing/2014/main" id="{CE160A28-B94B-48EB-9C64-A41AFF59DE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476791" y="1443833"/>
            <a:ext cx="2395794" cy="1174962"/>
          </a:xfrm>
          <a:prstGeom prst="rect">
            <a:avLst/>
          </a:prstGeom>
        </p:spPr>
      </p:pic>
      <p:sp>
        <p:nvSpPr>
          <p:cNvPr id="17" name="ZoneTexte 16">
            <a:extLst>
              <a:ext uri="{FF2B5EF4-FFF2-40B4-BE49-F238E27FC236}">
                <a16:creationId xmlns:a16="http://schemas.microsoft.com/office/drawing/2014/main" id="{C5936633-AF90-4C0B-AB63-CE69E2408EE3}"/>
              </a:ext>
            </a:extLst>
          </p:cNvPr>
          <p:cNvSpPr txBox="1"/>
          <p:nvPr/>
        </p:nvSpPr>
        <p:spPr>
          <a:xfrm>
            <a:off x="910895" y="1677391"/>
            <a:ext cx="1527586" cy="400110"/>
          </a:xfrm>
          <a:prstGeom prst="rect">
            <a:avLst/>
          </a:prstGeom>
          <a:solidFill>
            <a:srgbClr val="58AC4A"/>
          </a:solidFill>
        </p:spPr>
        <p:txBody>
          <a:bodyPr wrap="square">
            <a:spAutoFit/>
          </a:bodyPr>
          <a:lstStyle/>
          <a:p>
            <a:r>
              <a:rPr lang="fr-FR" sz="2000" b="1">
                <a:solidFill>
                  <a:schemeClr val="bg1"/>
                </a:solidFill>
              </a:rPr>
              <a:t>La proximité </a:t>
            </a:r>
          </a:p>
        </p:txBody>
      </p:sp>
      <p:pic>
        <p:nvPicPr>
          <p:cNvPr id="21" name="Graphique 20" descr="Bulle de discussion avec un remplissage uni">
            <a:extLst>
              <a:ext uri="{FF2B5EF4-FFF2-40B4-BE49-F238E27FC236}">
                <a16:creationId xmlns:a16="http://schemas.microsoft.com/office/drawing/2014/main" id="{961ED3D9-36F6-4227-BD0C-025B63486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70136" y="2782677"/>
            <a:ext cx="3518413" cy="1953200"/>
          </a:xfrm>
          <a:prstGeom prst="rect">
            <a:avLst/>
          </a:prstGeom>
        </p:spPr>
      </p:pic>
      <p:grpSp>
        <p:nvGrpSpPr>
          <p:cNvPr id="23" name="Groupe 22">
            <a:extLst>
              <a:ext uri="{FF2B5EF4-FFF2-40B4-BE49-F238E27FC236}">
                <a16:creationId xmlns:a16="http://schemas.microsoft.com/office/drawing/2014/main" id="{003E8538-B6D8-4D17-9B7E-FBBCF160214C}"/>
              </a:ext>
            </a:extLst>
          </p:cNvPr>
          <p:cNvGrpSpPr/>
          <p:nvPr/>
        </p:nvGrpSpPr>
        <p:grpSpPr>
          <a:xfrm>
            <a:off x="-91438" y="4636045"/>
            <a:ext cx="3291297" cy="1397095"/>
            <a:chOff x="662225" y="2276442"/>
            <a:chExt cx="2157519" cy="2157519"/>
          </a:xfrm>
        </p:grpSpPr>
        <p:pic>
          <p:nvPicPr>
            <p:cNvPr id="24" name="Graphique 23" descr="Bulle de discussion avec un remplissage uni">
              <a:extLst>
                <a:ext uri="{FF2B5EF4-FFF2-40B4-BE49-F238E27FC236}">
                  <a16:creationId xmlns:a16="http://schemas.microsoft.com/office/drawing/2014/main" id="{07C577C4-114C-476D-97DB-B6BBDE84C23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2225" y="2276442"/>
              <a:ext cx="2157519" cy="2157519"/>
            </a:xfrm>
            <a:prstGeom prst="rect">
              <a:avLst/>
            </a:prstGeom>
          </p:spPr>
        </p:pic>
        <p:sp>
          <p:nvSpPr>
            <p:cNvPr id="25" name="ZoneTexte 24">
              <a:extLst>
                <a:ext uri="{FF2B5EF4-FFF2-40B4-BE49-F238E27FC236}">
                  <a16:creationId xmlns:a16="http://schemas.microsoft.com/office/drawing/2014/main" id="{95CF0867-0C27-47D8-9A78-9EF7C5E9BA1D}"/>
                </a:ext>
              </a:extLst>
            </p:cNvPr>
            <p:cNvSpPr txBox="1"/>
            <p:nvPr/>
          </p:nvSpPr>
          <p:spPr>
            <a:xfrm>
              <a:off x="1087804" y="2646638"/>
              <a:ext cx="1276743" cy="1093181"/>
            </a:xfrm>
            <a:prstGeom prst="rect">
              <a:avLst/>
            </a:prstGeom>
            <a:solidFill>
              <a:srgbClr val="AC378A"/>
            </a:solidFill>
          </p:spPr>
          <p:txBody>
            <a:bodyPr wrap="square">
              <a:spAutoFit/>
            </a:bodyPr>
            <a:lstStyle/>
            <a:p>
              <a:r>
                <a:rPr lang="fr-FR" sz="2000" b="1" dirty="0">
                  <a:solidFill>
                    <a:schemeClr val="bg1"/>
                  </a:solidFill>
                </a:rPr>
                <a:t>représentation</a:t>
              </a:r>
            </a:p>
            <a:p>
              <a:r>
                <a:rPr lang="fr-FR" sz="2000" b="1" dirty="0">
                  <a:solidFill>
                    <a:schemeClr val="bg1"/>
                  </a:solidFill>
                </a:rPr>
                <a:t>plaidoyer</a:t>
              </a:r>
            </a:p>
          </p:txBody>
        </p:sp>
      </p:grpSp>
      <p:sp>
        <p:nvSpPr>
          <p:cNvPr id="26" name="ZoneTexte 25">
            <a:extLst>
              <a:ext uri="{FF2B5EF4-FFF2-40B4-BE49-F238E27FC236}">
                <a16:creationId xmlns:a16="http://schemas.microsoft.com/office/drawing/2014/main" id="{11DEFA75-54DE-438C-9EA2-CD73D2E38B77}"/>
              </a:ext>
            </a:extLst>
          </p:cNvPr>
          <p:cNvSpPr txBox="1"/>
          <p:nvPr/>
        </p:nvSpPr>
        <p:spPr>
          <a:xfrm>
            <a:off x="6017152" y="3189573"/>
            <a:ext cx="2424379" cy="707886"/>
          </a:xfrm>
          <a:prstGeom prst="rect">
            <a:avLst/>
          </a:prstGeom>
          <a:solidFill>
            <a:srgbClr val="2F6937"/>
          </a:solidFill>
        </p:spPr>
        <p:txBody>
          <a:bodyPr wrap="square">
            <a:spAutoFit/>
          </a:bodyPr>
          <a:lstStyle/>
          <a:p>
            <a:r>
              <a:rPr lang="fr-FR" sz="2000" b="1" dirty="0">
                <a:solidFill>
                  <a:schemeClr val="bg1"/>
                </a:solidFill>
              </a:rPr>
              <a:t>réactivité, expertise, professionnalisme</a:t>
            </a:r>
          </a:p>
        </p:txBody>
      </p:sp>
      <p:sp>
        <p:nvSpPr>
          <p:cNvPr id="27" name="Rectangle 26">
            <a:extLst>
              <a:ext uri="{FF2B5EF4-FFF2-40B4-BE49-F238E27FC236}">
                <a16:creationId xmlns:a16="http://schemas.microsoft.com/office/drawing/2014/main" id="{9F90811A-8706-4B03-B250-A60991A488DF}"/>
              </a:ext>
            </a:extLst>
          </p:cNvPr>
          <p:cNvSpPr/>
          <p:nvPr/>
        </p:nvSpPr>
        <p:spPr>
          <a:xfrm>
            <a:off x="2799172" y="1404391"/>
            <a:ext cx="5550298" cy="1477328"/>
          </a:xfrm>
          <a:prstGeom prst="rect">
            <a:avLst/>
          </a:prstGeom>
        </p:spPr>
        <p:txBody>
          <a:bodyPr wrap="square">
            <a:spAutoFit/>
          </a:bodyPr>
          <a:lstStyle/>
          <a:p>
            <a:pPr algn="just"/>
            <a:r>
              <a:rPr lang="fr-FR" dirty="0">
                <a:solidFill>
                  <a:srgbClr val="224682"/>
                </a:solidFill>
              </a:rPr>
              <a:t>Comme les années précédentes, l’importance d’un réseau de proximité est mise en avant par les adhérents qui font également mention des qualités d’écoute, d’empathie, de disponibilité et de soutien des équipes en région.</a:t>
            </a:r>
          </a:p>
        </p:txBody>
      </p:sp>
      <p:sp>
        <p:nvSpPr>
          <p:cNvPr id="29" name="Rectangle 28">
            <a:extLst>
              <a:ext uri="{FF2B5EF4-FFF2-40B4-BE49-F238E27FC236}">
                <a16:creationId xmlns:a16="http://schemas.microsoft.com/office/drawing/2014/main" id="{B64F2674-497C-4F83-8E68-A95D0308953E}"/>
              </a:ext>
            </a:extLst>
          </p:cNvPr>
          <p:cNvSpPr/>
          <p:nvPr/>
        </p:nvSpPr>
        <p:spPr>
          <a:xfrm>
            <a:off x="3199859" y="4875764"/>
            <a:ext cx="5477853" cy="923330"/>
          </a:xfrm>
          <a:prstGeom prst="rect">
            <a:avLst/>
          </a:prstGeom>
        </p:spPr>
        <p:txBody>
          <a:bodyPr wrap="square">
            <a:spAutoFit/>
          </a:bodyPr>
          <a:lstStyle/>
          <a:p>
            <a:pPr algn="just"/>
            <a:r>
              <a:rPr lang="fr-FR" dirty="0">
                <a:solidFill>
                  <a:srgbClr val="224682"/>
                </a:solidFill>
              </a:rPr>
              <a:t>Enfin, le lobbying efficace est souligné, avec la capacité à construire un plaidoyer argumenté et sa représentation auprès de la sphère politique et des services de l’Etat.</a:t>
            </a:r>
          </a:p>
        </p:txBody>
      </p:sp>
      <p:sp>
        <p:nvSpPr>
          <p:cNvPr id="4" name="Rectangle 3">
            <a:extLst>
              <a:ext uri="{FF2B5EF4-FFF2-40B4-BE49-F238E27FC236}">
                <a16:creationId xmlns:a16="http://schemas.microsoft.com/office/drawing/2014/main" id="{5CE8C449-67D4-BFB0-6589-08CB43921037}"/>
              </a:ext>
            </a:extLst>
          </p:cNvPr>
          <p:cNvSpPr/>
          <p:nvPr/>
        </p:nvSpPr>
        <p:spPr>
          <a:xfrm>
            <a:off x="689830" y="3185487"/>
            <a:ext cx="5020057" cy="1200329"/>
          </a:xfrm>
          <a:prstGeom prst="rect">
            <a:avLst/>
          </a:prstGeom>
        </p:spPr>
        <p:txBody>
          <a:bodyPr wrap="square">
            <a:spAutoFit/>
          </a:bodyPr>
          <a:lstStyle/>
          <a:p>
            <a:pPr algn="just"/>
            <a:r>
              <a:rPr lang="fr-FR" dirty="0">
                <a:solidFill>
                  <a:srgbClr val="224682"/>
                </a:solidFill>
              </a:rPr>
              <a:t>Deuxième point fort, le professionnalisme des permanents, leur réactivité, le partage des informations, la bonne connaissance des adhérents et de leurs problématiques. </a:t>
            </a:r>
          </a:p>
        </p:txBody>
      </p:sp>
    </p:spTree>
    <p:extLst>
      <p:ext uri="{BB962C8B-B14F-4D97-AF65-F5344CB8AC3E}">
        <p14:creationId xmlns:p14="http://schemas.microsoft.com/office/powerpoint/2010/main" val="4029637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 coins arrondis 30">
            <a:extLst>
              <a:ext uri="{FF2B5EF4-FFF2-40B4-BE49-F238E27FC236}">
                <a16:creationId xmlns:a16="http://schemas.microsoft.com/office/drawing/2014/main" id="{C0B4A459-CB8A-434A-9709-DF8FF65B9272}"/>
              </a:ext>
            </a:extLst>
          </p:cNvPr>
          <p:cNvSpPr/>
          <p:nvPr/>
        </p:nvSpPr>
        <p:spPr>
          <a:xfrm>
            <a:off x="459141" y="3601546"/>
            <a:ext cx="3227503" cy="2540881"/>
          </a:xfrm>
          <a:prstGeom prst="roundRect">
            <a:avLst/>
          </a:prstGeom>
          <a:solidFill>
            <a:srgbClr val="77286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77286C"/>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D805FBE9-D953-3244-AE42-39FC502A6E1C}"/>
              </a:ext>
            </a:extLst>
          </p:cNvPr>
          <p:cNvSpPr>
            <a:spLocks noGrp="1"/>
          </p:cNvSpPr>
          <p:nvPr>
            <p:ph type="title"/>
          </p:nvPr>
        </p:nvSpPr>
        <p:spPr/>
        <p:txBody>
          <a:bodyPr>
            <a:normAutofit/>
          </a:bodyPr>
          <a:lstStyle/>
          <a:p>
            <a:r>
              <a:rPr lang="fr-FR" sz="2400" b="1">
                <a:solidFill>
                  <a:srgbClr val="18346F"/>
                </a:solidFill>
              </a:rPr>
              <a:t>Rappel du cadre de l’enquête</a:t>
            </a:r>
            <a:endParaRPr lang="fr-FR" sz="2400" b="1">
              <a:solidFill>
                <a:srgbClr val="18346F"/>
              </a:solidFill>
              <a:cs typeface="Calibri"/>
            </a:endParaRPr>
          </a:p>
        </p:txBody>
      </p:sp>
      <p:sp>
        <p:nvSpPr>
          <p:cNvPr id="4" name="Rectangle : coins arrondis 3">
            <a:extLst>
              <a:ext uri="{FF2B5EF4-FFF2-40B4-BE49-F238E27FC236}">
                <a16:creationId xmlns:a16="http://schemas.microsoft.com/office/drawing/2014/main" id="{725BE806-C7A4-43AC-960F-245D18445DE2}"/>
              </a:ext>
            </a:extLst>
          </p:cNvPr>
          <p:cNvSpPr/>
          <p:nvPr/>
        </p:nvSpPr>
        <p:spPr>
          <a:xfrm>
            <a:off x="3251422" y="3152069"/>
            <a:ext cx="2167758" cy="1477327"/>
          </a:xfrm>
          <a:prstGeom prst="roundRect">
            <a:avLst/>
          </a:prstGeom>
          <a:gradFill>
            <a:gsLst>
              <a:gs pos="0">
                <a:srgbClr val="77286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rPr>
              <a:t>ENQUETE OBLIGATOIRE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FFFFFF"/>
                </a:solidFill>
                <a:effectLst/>
                <a:uLnTx/>
                <a:uFillTx/>
                <a:latin typeface="Calibri" panose="020F0502020204030204"/>
                <a:ea typeface="+mn-ea"/>
                <a:cs typeface="+mn-cs"/>
              </a:rPr>
              <a:t>À réaliser chaque année (référentiel </a:t>
            </a:r>
            <a:r>
              <a:rPr kumimoji="0" lang="fr-FR" sz="1400" b="0" i="0" u="none" strike="noStrike" kern="1200" cap="none" spc="0" normalizeH="0" baseline="0" noProof="0" err="1">
                <a:ln>
                  <a:noFill/>
                </a:ln>
                <a:solidFill>
                  <a:srgbClr val="FFFFFF"/>
                </a:solidFill>
                <a:effectLst/>
                <a:uLnTx/>
                <a:uFillTx/>
                <a:latin typeface="Calibri" panose="020F0502020204030204"/>
                <a:ea typeface="+mn-ea"/>
                <a:cs typeface="+mn-cs"/>
              </a:rPr>
              <a:t>Quali’OP</a:t>
            </a:r>
            <a:r>
              <a:rPr kumimoji="0" lang="fr-FR" sz="1400" b="0" i="0" u="none" strike="noStrike" kern="1200" cap="none" spc="0" normalizeH="0" baseline="0" noProof="0">
                <a:ln>
                  <a:noFill/>
                </a:ln>
                <a:solidFill>
                  <a:srgbClr val="FFFFFF"/>
                </a:solidFill>
                <a:effectLst/>
                <a:uLnTx/>
                <a:uFillTx/>
                <a:latin typeface="Calibri" panose="020F0502020204030204"/>
                <a:ea typeface="+mn-ea"/>
                <a:cs typeface="+mn-cs"/>
              </a:rPr>
              <a:t>)</a:t>
            </a:r>
          </a:p>
        </p:txBody>
      </p:sp>
      <p:sp>
        <p:nvSpPr>
          <p:cNvPr id="9" name="ZoneTexte 8">
            <a:extLst>
              <a:ext uri="{FF2B5EF4-FFF2-40B4-BE49-F238E27FC236}">
                <a16:creationId xmlns:a16="http://schemas.microsoft.com/office/drawing/2014/main" id="{EFDF37C1-F3B9-4825-B45D-46DDCB6D20F6}"/>
              </a:ext>
            </a:extLst>
          </p:cNvPr>
          <p:cNvSpPr txBox="1"/>
          <p:nvPr/>
        </p:nvSpPr>
        <p:spPr>
          <a:xfrm>
            <a:off x="766506" y="3732391"/>
            <a:ext cx="3082475" cy="2020810"/>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FFFFFF"/>
                </a:solidFill>
                <a:effectLst/>
                <a:uLnTx/>
                <a:uFillTx/>
                <a:latin typeface="Calibri" panose="020F0502020204030204"/>
                <a:ea typeface="+mn-ea"/>
                <a:cs typeface="+mn-cs"/>
              </a:rPr>
              <a:t>Thèmes à couvrir :</a:t>
            </a:r>
          </a:p>
          <a:p>
            <a:pPr marL="742950" marR="0" lvl="1" indent="-285750" algn="l" defTabSz="457200" rtl="0" eaLnBrk="1" fontAlgn="auto" latinLnBrk="0" hangingPunct="1">
              <a:lnSpc>
                <a:spcPct val="115000"/>
              </a:lnSpc>
              <a:spcBef>
                <a:spcPts val="0"/>
              </a:spcBef>
              <a:spcAft>
                <a:spcPts val="0"/>
              </a:spcAft>
              <a:buClr>
                <a:srgbClr val="FFFFFF"/>
              </a:buClr>
              <a:buSzTx/>
              <a:buFont typeface="Wingdings" panose="05000000000000000000" pitchFamily="2" charset="2"/>
              <a:buChar char="ü"/>
              <a:tabLst/>
              <a:defRPr/>
            </a:pPr>
            <a:r>
              <a:rPr kumimoji="0" lang="fr-FR" sz="1600" b="0" i="0" u="none" strike="noStrike" kern="1200" cap="none" spc="0" normalizeH="0" baseline="0" noProof="0">
                <a:ln>
                  <a:noFill/>
                </a:ln>
                <a:solidFill>
                  <a:srgbClr val="FFFFFF"/>
                </a:solidFill>
                <a:effectLst/>
                <a:uLnTx/>
                <a:uFillTx/>
                <a:latin typeface="Calibri"/>
                <a:ea typeface="Calibri" panose="020F0502020204030204" pitchFamily="34" charset="0"/>
                <a:cs typeface="Times New Roman"/>
              </a:rPr>
              <a:t>Actions d’influence</a:t>
            </a:r>
          </a:p>
          <a:p>
            <a:pPr marL="742950" marR="0" lvl="1" indent="-285750" algn="l" defTabSz="457200" rtl="0" eaLnBrk="1" fontAlgn="auto" latinLnBrk="0" hangingPunct="1">
              <a:lnSpc>
                <a:spcPct val="115000"/>
              </a:lnSpc>
              <a:spcBef>
                <a:spcPts val="0"/>
              </a:spcBef>
              <a:spcAft>
                <a:spcPts val="0"/>
              </a:spcAft>
              <a:buClr>
                <a:srgbClr val="FFFFFF"/>
              </a:buClr>
              <a:buSzTx/>
              <a:buFont typeface="Wingdings" panose="05000000000000000000" pitchFamily="2" charset="2"/>
              <a:buChar char="ü"/>
              <a:tabLst/>
              <a:defRPr/>
            </a:pPr>
            <a:r>
              <a:rPr kumimoji="0" lang="fr-FR" sz="1600" b="0" i="0" u="none" strike="noStrike" kern="1200" cap="none" spc="0" normalizeH="0" baseline="0" noProof="0" err="1">
                <a:ln>
                  <a:noFill/>
                </a:ln>
                <a:solidFill>
                  <a:srgbClr val="FFFFFF"/>
                </a:solidFill>
                <a:effectLst/>
                <a:uLnTx/>
                <a:uFillTx/>
                <a:latin typeface="Calibri"/>
                <a:ea typeface="Calibri" panose="020F0502020204030204" pitchFamily="34" charset="0"/>
                <a:cs typeface="Times New Roman"/>
              </a:rPr>
              <a:t>Comunication</a:t>
            </a:r>
            <a:endParaRPr kumimoji="0" lang="fr-FR" sz="1600" b="0" i="0" u="none" strike="noStrike" kern="1200" cap="none" spc="0" normalizeH="0" baseline="0" noProof="0">
              <a:ln>
                <a:noFill/>
              </a:ln>
              <a:solidFill>
                <a:srgbClr val="FFFFFF"/>
              </a:solidFill>
              <a:effectLst/>
              <a:uLnTx/>
              <a:uFillTx/>
              <a:latin typeface="Calibri"/>
              <a:ea typeface="Calibri" panose="020F0502020204030204" pitchFamily="34" charset="0"/>
              <a:cs typeface="Times New Roman"/>
            </a:endParaRPr>
          </a:p>
          <a:p>
            <a:pPr marL="742950" marR="0" lvl="1" indent="-285750" algn="l" defTabSz="457200" rtl="0" eaLnBrk="1" fontAlgn="auto" latinLnBrk="0" hangingPunct="1">
              <a:lnSpc>
                <a:spcPct val="115000"/>
              </a:lnSpc>
              <a:spcBef>
                <a:spcPts val="0"/>
              </a:spcBef>
              <a:spcAft>
                <a:spcPts val="0"/>
              </a:spcAft>
              <a:buClr>
                <a:srgbClr val="FFFFFF"/>
              </a:buClr>
              <a:buSzTx/>
              <a:buFont typeface="Wingdings" panose="05000000000000000000" pitchFamily="2" charset="2"/>
              <a:buChar char="ü"/>
              <a:tabLst/>
              <a:defRPr/>
            </a:pPr>
            <a:r>
              <a:rPr kumimoji="0" lang="fr-FR" sz="1600" b="0" i="0" u="none" strike="noStrike" kern="1200" cap="none" spc="0" normalizeH="0" baseline="0" noProof="0">
                <a:ln>
                  <a:noFill/>
                </a:ln>
                <a:solidFill>
                  <a:srgbClr val="FFFFFF"/>
                </a:solidFill>
                <a:effectLst/>
                <a:uLnTx/>
                <a:uFillTx/>
                <a:latin typeface="Calibri"/>
                <a:ea typeface="Calibri" panose="020F0502020204030204" pitchFamily="34" charset="0"/>
                <a:cs typeface="Times New Roman"/>
              </a:rPr>
              <a:t>Veille/expertise</a:t>
            </a:r>
          </a:p>
          <a:p>
            <a:pPr marL="742950" marR="0" lvl="1" indent="-285750" algn="l" defTabSz="457200" rtl="0" eaLnBrk="1" fontAlgn="auto" latinLnBrk="0" hangingPunct="1">
              <a:lnSpc>
                <a:spcPct val="115000"/>
              </a:lnSpc>
              <a:spcBef>
                <a:spcPts val="0"/>
              </a:spcBef>
              <a:spcAft>
                <a:spcPts val="0"/>
              </a:spcAft>
              <a:buClr>
                <a:srgbClr val="FFFFFF"/>
              </a:buClr>
              <a:buSzTx/>
              <a:buFont typeface="Wingdings" panose="05000000000000000000" pitchFamily="2" charset="2"/>
              <a:buChar char="ü"/>
              <a:tabLst/>
              <a:defRPr/>
            </a:pPr>
            <a:r>
              <a:rPr kumimoji="0" lang="fr-FR" sz="1600" b="0" i="0" u="none" strike="noStrike" kern="1200" cap="none" spc="0" normalizeH="0" baseline="0" noProof="0">
                <a:ln>
                  <a:noFill/>
                </a:ln>
                <a:solidFill>
                  <a:srgbClr val="FFFFFF"/>
                </a:solidFill>
                <a:effectLst/>
                <a:uLnTx/>
                <a:uFillTx/>
                <a:latin typeface="Calibri"/>
                <a:ea typeface="Calibri" panose="020F0502020204030204" pitchFamily="34" charset="0"/>
                <a:cs typeface="Times New Roman"/>
              </a:rPr>
              <a:t>Qualité des réunions</a:t>
            </a:r>
          </a:p>
          <a:p>
            <a:pPr marL="742950" marR="0" lvl="1" indent="-285750" algn="l" defTabSz="457200" rtl="0" eaLnBrk="1" fontAlgn="auto" latinLnBrk="0" hangingPunct="1">
              <a:lnSpc>
                <a:spcPct val="114999"/>
              </a:lnSpc>
              <a:spcBef>
                <a:spcPts val="0"/>
              </a:spcBef>
              <a:spcAft>
                <a:spcPts val="0"/>
              </a:spcAft>
              <a:buClr>
                <a:srgbClr val="FFFFFF"/>
              </a:buClr>
              <a:buSzTx/>
              <a:buFont typeface="Wingdings" panose="05000000000000000000" pitchFamily="2" charset="2"/>
              <a:buChar char="ü"/>
              <a:tabLst/>
              <a:defRPr/>
            </a:pPr>
            <a:r>
              <a:rPr kumimoji="0" lang="fr-FR" sz="1600" b="0" i="0" u="none" strike="noStrike" kern="1200" cap="none" spc="0" normalizeH="0" baseline="0" noProof="0">
                <a:ln>
                  <a:noFill/>
                </a:ln>
                <a:solidFill>
                  <a:srgbClr val="FFFFFF"/>
                </a:solidFill>
                <a:effectLst/>
                <a:uLnTx/>
                <a:uFillTx/>
                <a:latin typeface="Calibri"/>
                <a:ea typeface="Calibri" panose="020F0502020204030204" pitchFamily="34" charset="0"/>
                <a:cs typeface="Times New Roman"/>
              </a:rPr>
              <a:t>Réponses aux adhérents</a:t>
            </a:r>
          </a:p>
          <a:p>
            <a:pPr marL="742950" marR="0" lvl="1" indent="-285750" algn="l" defTabSz="457200" rtl="0" eaLnBrk="1" fontAlgn="auto" latinLnBrk="0" hangingPunct="1">
              <a:lnSpc>
                <a:spcPct val="115000"/>
              </a:lnSpc>
              <a:spcBef>
                <a:spcPts val="0"/>
              </a:spcBef>
              <a:spcAft>
                <a:spcPts val="1000"/>
              </a:spcAft>
              <a:buClr>
                <a:srgbClr val="FFFFFF"/>
              </a:buClr>
              <a:buSzTx/>
              <a:buFont typeface="Wingdings" panose="05000000000000000000" pitchFamily="2" charset="2"/>
              <a:buChar char="ü"/>
              <a:tabLst/>
              <a:defRPr/>
            </a:pPr>
            <a:r>
              <a:rPr kumimoji="0" lang="fr-FR" sz="1600" b="0" i="0" u="none" strike="noStrike" kern="1200" cap="none" spc="0" normalizeH="0" baseline="0" noProof="0">
                <a:ln>
                  <a:noFill/>
                </a:ln>
                <a:solidFill>
                  <a:srgbClr val="FFFFFF"/>
                </a:solidFill>
                <a:effectLst/>
                <a:uLnTx/>
                <a:uFillTx/>
                <a:latin typeface="Calibri"/>
                <a:ea typeface="Calibri" panose="020F0502020204030204" pitchFamily="34" charset="0"/>
                <a:cs typeface="Times New Roman"/>
              </a:rPr>
              <a:t>Accueil  </a:t>
            </a:r>
            <a:endParaRPr kumimoji="0" lang="fr-FR" sz="1600" b="0" i="0" u="none" strike="noStrike" kern="1200" cap="none" spc="0" normalizeH="0" baseline="0" noProof="0">
              <a:ln>
                <a:noFill/>
              </a:ln>
              <a:solidFill>
                <a:srgbClr val="FFFFFF"/>
              </a:solidFill>
              <a:effectLst/>
              <a:uLnTx/>
              <a:uFillTx/>
              <a:latin typeface="Calibri"/>
              <a:ea typeface="Calibri" panose="020F0502020204030204" pitchFamily="34" charset="0"/>
              <a:cs typeface="Times New Roman" panose="02020603050405020304" pitchFamily="18" charset="0"/>
            </a:endParaRPr>
          </a:p>
        </p:txBody>
      </p:sp>
      <p:sp>
        <p:nvSpPr>
          <p:cNvPr id="11" name="ZoneTexte 10">
            <a:extLst>
              <a:ext uri="{FF2B5EF4-FFF2-40B4-BE49-F238E27FC236}">
                <a16:creationId xmlns:a16="http://schemas.microsoft.com/office/drawing/2014/main" id="{8BF944E7-0DA4-4150-8D8B-D89218F74ADA}"/>
              </a:ext>
            </a:extLst>
          </p:cNvPr>
          <p:cNvSpPr txBox="1"/>
          <p:nvPr/>
        </p:nvSpPr>
        <p:spPr>
          <a:xfrm>
            <a:off x="5944579" y="3670422"/>
            <a:ext cx="3479147"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Réalisation en décembre 202</a:t>
            </a:r>
            <a:r>
              <a:rPr lang="fr-FR"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3</a:t>
            </a:r>
            <a:endParaRPr kumimoji="0" lang="fr-FR"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Traitement</a:t>
            </a:r>
            <a:r>
              <a:rPr lang="fr-FR"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et résultats en janvier 2024</a:t>
            </a:r>
            <a:endPar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 name="ZoneTexte 12">
            <a:extLst>
              <a:ext uri="{FF2B5EF4-FFF2-40B4-BE49-F238E27FC236}">
                <a16:creationId xmlns:a16="http://schemas.microsoft.com/office/drawing/2014/main" id="{402047F6-79F3-4F86-9470-BD0A5C4F3082}"/>
              </a:ext>
            </a:extLst>
          </p:cNvPr>
          <p:cNvSpPr txBox="1"/>
          <p:nvPr/>
        </p:nvSpPr>
        <p:spPr>
          <a:xfrm>
            <a:off x="5068440" y="5474645"/>
            <a:ext cx="211223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0000"/>
                </a:solidFill>
                <a:effectLst/>
                <a:uLnTx/>
                <a:uFillTx/>
                <a:latin typeface="Calibri" panose="020F0502020204030204"/>
                <a:ea typeface="+mn-ea"/>
                <a:cs typeface="+mn-cs"/>
              </a:rPr>
              <a:t>164 réponses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Calibri" panose="020F0502020204030204"/>
                <a:ea typeface="+mn-ea"/>
                <a:cs typeface="+mn-cs"/>
              </a:rPr>
              <a:t>soit </a:t>
            </a:r>
            <a:r>
              <a:rPr lang="fr-FR" sz="1600" dirty="0">
                <a:solidFill>
                  <a:srgbClr val="000000"/>
                </a:solidFill>
                <a:latin typeface="Calibri" panose="020F0502020204030204"/>
              </a:rPr>
              <a:t>23%</a:t>
            </a:r>
            <a:r>
              <a:rPr kumimoji="0" lang="fr-FR" sz="1600" b="0" i="0" u="none" strike="noStrike" kern="1200" cap="none" spc="0" normalizeH="0" baseline="0" noProof="0" dirty="0">
                <a:ln>
                  <a:noFill/>
                </a:ln>
                <a:solidFill>
                  <a:srgbClr val="000000"/>
                </a:solidFill>
                <a:effectLst/>
                <a:uLnTx/>
                <a:uFillTx/>
                <a:latin typeface="Calibri" panose="020F0502020204030204"/>
                <a:ea typeface="+mn-ea"/>
                <a:cs typeface="+mn-cs"/>
              </a:rPr>
              <a:t> des adhérents </a:t>
            </a:r>
          </a:p>
        </p:txBody>
      </p:sp>
      <p:pic>
        <p:nvPicPr>
          <p:cNvPr id="15" name="Graphique 14" descr="Calendrier mensuel avec un remplissage uni">
            <a:extLst>
              <a:ext uri="{FF2B5EF4-FFF2-40B4-BE49-F238E27FC236}">
                <a16:creationId xmlns:a16="http://schemas.microsoft.com/office/drawing/2014/main" id="{D8964ED7-0D16-4941-A40F-49005FEEDC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8267" y="2807219"/>
            <a:ext cx="914400" cy="925172"/>
          </a:xfrm>
          <a:prstGeom prst="rect">
            <a:avLst/>
          </a:prstGeom>
        </p:spPr>
      </p:pic>
      <p:pic>
        <p:nvPicPr>
          <p:cNvPr id="17" name="Graphique 16" descr="Cible avec un remplissage uni">
            <a:extLst>
              <a:ext uri="{FF2B5EF4-FFF2-40B4-BE49-F238E27FC236}">
                <a16:creationId xmlns:a16="http://schemas.microsoft.com/office/drawing/2014/main" id="{3C3CA540-E95E-4F66-A816-ACFB2E8AE9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54040" y="5416270"/>
            <a:ext cx="914400" cy="914400"/>
          </a:xfrm>
          <a:prstGeom prst="rect">
            <a:avLst/>
          </a:prstGeom>
        </p:spPr>
      </p:pic>
      <p:pic>
        <p:nvPicPr>
          <p:cNvPr id="19" name="Graphique 18" descr="Presse-papiers vérifié avec un remplissage uni">
            <a:extLst>
              <a:ext uri="{FF2B5EF4-FFF2-40B4-BE49-F238E27FC236}">
                <a16:creationId xmlns:a16="http://schemas.microsoft.com/office/drawing/2014/main" id="{9E3B2D6E-ED29-4D95-B398-C69C72B105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7200" y="3995501"/>
            <a:ext cx="914400" cy="914400"/>
          </a:xfrm>
          <a:prstGeom prst="rect">
            <a:avLst/>
          </a:prstGeom>
        </p:spPr>
      </p:pic>
      <p:pic>
        <p:nvPicPr>
          <p:cNvPr id="21" name="Graphique 20" descr="Public cible avec un remplissage uni">
            <a:extLst>
              <a:ext uri="{FF2B5EF4-FFF2-40B4-BE49-F238E27FC236}">
                <a16:creationId xmlns:a16="http://schemas.microsoft.com/office/drawing/2014/main" id="{D6A3BF70-9E27-4164-9095-A2C7CDDE402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1164" y="1501767"/>
            <a:ext cx="914400" cy="914400"/>
          </a:xfrm>
          <a:prstGeom prst="rect">
            <a:avLst/>
          </a:prstGeom>
        </p:spPr>
      </p:pic>
      <p:sp>
        <p:nvSpPr>
          <p:cNvPr id="23" name="ZoneTexte 22">
            <a:extLst>
              <a:ext uri="{FF2B5EF4-FFF2-40B4-BE49-F238E27FC236}">
                <a16:creationId xmlns:a16="http://schemas.microsoft.com/office/drawing/2014/main" id="{16AC6475-7044-419B-98A5-04394568F7A6}"/>
              </a:ext>
            </a:extLst>
          </p:cNvPr>
          <p:cNvSpPr txBox="1"/>
          <p:nvPr/>
        </p:nvSpPr>
        <p:spPr>
          <a:xfrm>
            <a:off x="1590785" y="1580490"/>
            <a:ext cx="1578311"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Dirigeants</a:t>
            </a:r>
            <a:r>
              <a:rPr kumimoji="0" lang="fr-FR" sz="16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des entreprises adhérentes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 name="ZoneTexte 25">
            <a:extLst>
              <a:ext uri="{FF2B5EF4-FFF2-40B4-BE49-F238E27FC236}">
                <a16:creationId xmlns:a16="http://schemas.microsoft.com/office/drawing/2014/main" id="{5F537ED7-09E7-40E0-856B-33D0F584CA0F}"/>
              </a:ext>
            </a:extLst>
          </p:cNvPr>
          <p:cNvSpPr txBox="1"/>
          <p:nvPr/>
        </p:nvSpPr>
        <p:spPr>
          <a:xfrm>
            <a:off x="4876695" y="1503738"/>
            <a:ext cx="3515478"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Enquête en ligne </a:t>
            </a:r>
            <a:r>
              <a:rPr kumimoji="0" lang="fr-FR" sz="16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sous Forms Office 365 (lien via </a:t>
            </a:r>
            <a:r>
              <a:rPr kumimoji="0" lang="fr-FR" sz="1600" b="0" i="0" u="none" strike="noStrike" kern="1200" cap="none" spc="0" normalizeH="0" baseline="0" noProof="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Info’flash</a:t>
            </a:r>
            <a:r>
              <a:rPr kumimoji="0" lang="fr-FR" sz="16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fr-FR"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 name="Flèche : haut 26">
            <a:extLst>
              <a:ext uri="{FF2B5EF4-FFF2-40B4-BE49-F238E27FC236}">
                <a16:creationId xmlns:a16="http://schemas.microsoft.com/office/drawing/2014/main" id="{329C8444-6745-4BE5-8F71-99E2FEA2D35F}"/>
              </a:ext>
            </a:extLst>
          </p:cNvPr>
          <p:cNvSpPr/>
          <p:nvPr/>
        </p:nvSpPr>
        <p:spPr>
          <a:xfrm rot="18186287">
            <a:off x="2737351" y="2609061"/>
            <a:ext cx="361115" cy="523379"/>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Flèche : haut 27">
            <a:extLst>
              <a:ext uri="{FF2B5EF4-FFF2-40B4-BE49-F238E27FC236}">
                <a16:creationId xmlns:a16="http://schemas.microsoft.com/office/drawing/2014/main" id="{A64A8F91-A261-4D08-B702-50823612E6D8}"/>
              </a:ext>
            </a:extLst>
          </p:cNvPr>
          <p:cNvSpPr/>
          <p:nvPr/>
        </p:nvSpPr>
        <p:spPr>
          <a:xfrm rot="5400000">
            <a:off x="3428956" y="1661115"/>
            <a:ext cx="361115" cy="470553"/>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Flèche : haut 28">
            <a:extLst>
              <a:ext uri="{FF2B5EF4-FFF2-40B4-BE49-F238E27FC236}">
                <a16:creationId xmlns:a16="http://schemas.microsoft.com/office/drawing/2014/main" id="{CEE4F8A7-0273-4678-BB59-09F2308AAEB1}"/>
              </a:ext>
            </a:extLst>
          </p:cNvPr>
          <p:cNvSpPr/>
          <p:nvPr/>
        </p:nvSpPr>
        <p:spPr>
          <a:xfrm rot="10800000">
            <a:off x="6179411" y="2206181"/>
            <a:ext cx="361115" cy="470553"/>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Flèche : haut 29">
            <a:extLst>
              <a:ext uri="{FF2B5EF4-FFF2-40B4-BE49-F238E27FC236}">
                <a16:creationId xmlns:a16="http://schemas.microsoft.com/office/drawing/2014/main" id="{1F3D1107-C92D-44DF-A326-CD2EB7165369}"/>
              </a:ext>
            </a:extLst>
          </p:cNvPr>
          <p:cNvSpPr/>
          <p:nvPr/>
        </p:nvSpPr>
        <p:spPr>
          <a:xfrm rot="12511235">
            <a:off x="5998695" y="4774109"/>
            <a:ext cx="361115" cy="470553"/>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5" name="Graphique 34" descr="Diagramme d’interconnexion avec un remplissage uni">
            <a:extLst>
              <a:ext uri="{FF2B5EF4-FFF2-40B4-BE49-F238E27FC236}">
                <a16:creationId xmlns:a16="http://schemas.microsoft.com/office/drawing/2014/main" id="{5FFA88C3-F8DB-4CE6-8CD7-9FCB41191E6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5400000">
            <a:off x="4002610" y="1306451"/>
            <a:ext cx="914400" cy="914400"/>
          </a:xfrm>
          <a:prstGeom prst="rect">
            <a:avLst/>
          </a:prstGeom>
        </p:spPr>
      </p:pic>
    </p:spTree>
    <p:extLst>
      <p:ext uri="{BB962C8B-B14F-4D97-AF65-F5344CB8AC3E}">
        <p14:creationId xmlns:p14="http://schemas.microsoft.com/office/powerpoint/2010/main" val="38470749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A3B604-7169-4120-B956-6A3E93AECF80}"/>
              </a:ext>
            </a:extLst>
          </p:cNvPr>
          <p:cNvSpPr/>
          <p:nvPr/>
        </p:nvSpPr>
        <p:spPr>
          <a:xfrm>
            <a:off x="595900" y="388522"/>
            <a:ext cx="7919449" cy="707886"/>
          </a:xfrm>
          <a:prstGeom prst="rect">
            <a:avLst/>
          </a:prstGeom>
        </p:spPr>
        <p:txBody>
          <a:bodyPr wrap="square">
            <a:spAutoFit/>
          </a:bodyPr>
          <a:lstStyle/>
          <a:p>
            <a:r>
              <a:rPr lang="fr-FR" sz="2000" b="1">
                <a:solidFill>
                  <a:srgbClr val="224682"/>
                </a:solidFill>
              </a:rPr>
              <a:t>Quelles seraient, selon vous, les principales pistes d’amélioration sur les services de la fédération ?</a:t>
            </a:r>
          </a:p>
        </p:txBody>
      </p:sp>
      <p:sp>
        <p:nvSpPr>
          <p:cNvPr id="3" name="Espace réservé du numéro de diapositive 2">
            <a:extLst>
              <a:ext uri="{FF2B5EF4-FFF2-40B4-BE49-F238E27FC236}">
                <a16:creationId xmlns:a16="http://schemas.microsoft.com/office/drawing/2014/main" id="{A0D52ACA-0CA1-4842-8020-AE0ED6EEF640}"/>
              </a:ext>
            </a:extLst>
          </p:cNvPr>
          <p:cNvSpPr>
            <a:spLocks noGrp="1"/>
          </p:cNvSpPr>
          <p:nvPr>
            <p:ph type="sldNum" sz="quarter" idx="12"/>
          </p:nvPr>
        </p:nvSpPr>
        <p:spPr/>
        <p:txBody>
          <a:bodyPr/>
          <a:lstStyle/>
          <a:p>
            <a:fld id="{6DDF35A2-C349-4648-AFB0-05062276D91A}" type="slidenum">
              <a:rPr lang="fr-FR" smtClean="0"/>
              <a:t>40</a:t>
            </a:fld>
            <a:endParaRPr lang="fr-FR"/>
          </a:p>
        </p:txBody>
      </p:sp>
      <p:sp>
        <p:nvSpPr>
          <p:cNvPr id="5" name="Rectangle 4">
            <a:extLst>
              <a:ext uri="{FF2B5EF4-FFF2-40B4-BE49-F238E27FC236}">
                <a16:creationId xmlns:a16="http://schemas.microsoft.com/office/drawing/2014/main" id="{CF5A0C49-13FC-4FF5-A4F3-5052E3C0928E}"/>
              </a:ext>
            </a:extLst>
          </p:cNvPr>
          <p:cNvSpPr/>
          <p:nvPr/>
        </p:nvSpPr>
        <p:spPr>
          <a:xfrm>
            <a:off x="607781" y="1161837"/>
            <a:ext cx="7637517" cy="646331"/>
          </a:xfrm>
          <a:prstGeom prst="rect">
            <a:avLst/>
          </a:prstGeom>
        </p:spPr>
        <p:txBody>
          <a:bodyPr wrap="square">
            <a:spAutoFit/>
          </a:bodyPr>
          <a:lstStyle/>
          <a:p>
            <a:pPr algn="just"/>
            <a:r>
              <a:rPr lang="fr-FR" dirty="0">
                <a:solidFill>
                  <a:srgbClr val="224682"/>
                </a:solidFill>
              </a:rPr>
              <a:t>Beaucoup de pistes d’amélioration intéressantes à creuser et qui concernent tant des « petits sujets » que des choses plus importantes. Par exemple :</a:t>
            </a:r>
          </a:p>
        </p:txBody>
      </p:sp>
      <p:sp>
        <p:nvSpPr>
          <p:cNvPr id="6" name="Rectangle 5">
            <a:extLst>
              <a:ext uri="{FF2B5EF4-FFF2-40B4-BE49-F238E27FC236}">
                <a16:creationId xmlns:a16="http://schemas.microsoft.com/office/drawing/2014/main" id="{2BF68558-D89A-4AAB-8336-A7E3BC1921D3}"/>
              </a:ext>
            </a:extLst>
          </p:cNvPr>
          <p:cNvSpPr/>
          <p:nvPr/>
        </p:nvSpPr>
        <p:spPr>
          <a:xfrm>
            <a:off x="688390" y="2615090"/>
            <a:ext cx="3349375" cy="923330"/>
          </a:xfrm>
          <a:prstGeom prst="rect">
            <a:avLst/>
          </a:prstGeom>
          <a:solidFill>
            <a:srgbClr val="224682"/>
          </a:solidFill>
        </p:spPr>
        <p:txBody>
          <a:bodyPr wrap="square">
            <a:spAutoFit/>
          </a:bodyPr>
          <a:lstStyle/>
          <a:p>
            <a:pPr algn="just"/>
            <a:r>
              <a:rPr lang="fr-FR" dirty="0">
                <a:solidFill>
                  <a:schemeClr val="bg1"/>
                </a:solidFill>
              </a:rPr>
              <a:t>Avoir un panorama complet des services, commissions, groupes de travail offerts aux adhérents</a:t>
            </a:r>
          </a:p>
        </p:txBody>
      </p:sp>
      <p:sp>
        <p:nvSpPr>
          <p:cNvPr id="8" name="Rectangle 7">
            <a:extLst>
              <a:ext uri="{FF2B5EF4-FFF2-40B4-BE49-F238E27FC236}">
                <a16:creationId xmlns:a16="http://schemas.microsoft.com/office/drawing/2014/main" id="{1B219D76-03AC-49AA-920C-60FC8749BC98}"/>
              </a:ext>
            </a:extLst>
          </p:cNvPr>
          <p:cNvSpPr/>
          <p:nvPr/>
        </p:nvSpPr>
        <p:spPr>
          <a:xfrm>
            <a:off x="4421259" y="2033822"/>
            <a:ext cx="4114203" cy="646331"/>
          </a:xfrm>
          <a:prstGeom prst="rect">
            <a:avLst/>
          </a:prstGeom>
          <a:solidFill>
            <a:srgbClr val="54CCDC"/>
          </a:solidFill>
        </p:spPr>
        <p:txBody>
          <a:bodyPr wrap="square">
            <a:spAutoFit/>
          </a:bodyPr>
          <a:lstStyle/>
          <a:p>
            <a:pPr algn="just"/>
            <a:r>
              <a:rPr lang="fr-FR" dirty="0">
                <a:solidFill>
                  <a:srgbClr val="224682"/>
                </a:solidFill>
              </a:rPr>
              <a:t>Faire un tour de table « nom, prénom, entreprise » à chaque CA/CF</a:t>
            </a:r>
          </a:p>
        </p:txBody>
      </p:sp>
      <p:sp>
        <p:nvSpPr>
          <p:cNvPr id="9" name="Rectangle 8">
            <a:extLst>
              <a:ext uri="{FF2B5EF4-FFF2-40B4-BE49-F238E27FC236}">
                <a16:creationId xmlns:a16="http://schemas.microsoft.com/office/drawing/2014/main" id="{BA859DB0-A2D6-4EEA-827F-E8909B450741}"/>
              </a:ext>
            </a:extLst>
          </p:cNvPr>
          <p:cNvSpPr/>
          <p:nvPr/>
        </p:nvSpPr>
        <p:spPr>
          <a:xfrm>
            <a:off x="509167" y="5671248"/>
            <a:ext cx="4572000" cy="369332"/>
          </a:xfrm>
          <a:prstGeom prst="rect">
            <a:avLst/>
          </a:prstGeom>
          <a:solidFill>
            <a:srgbClr val="224682"/>
          </a:solidFill>
        </p:spPr>
        <p:txBody>
          <a:bodyPr>
            <a:spAutoFit/>
          </a:bodyPr>
          <a:lstStyle/>
          <a:p>
            <a:pPr algn="just"/>
            <a:r>
              <a:rPr lang="fr-FR" dirty="0">
                <a:solidFill>
                  <a:schemeClr val="bg1"/>
                </a:solidFill>
              </a:rPr>
              <a:t>Plus de rencontres inter-entreprises</a:t>
            </a:r>
          </a:p>
        </p:txBody>
      </p:sp>
      <p:sp>
        <p:nvSpPr>
          <p:cNvPr id="11" name="Rectangle 10">
            <a:extLst>
              <a:ext uri="{FF2B5EF4-FFF2-40B4-BE49-F238E27FC236}">
                <a16:creationId xmlns:a16="http://schemas.microsoft.com/office/drawing/2014/main" id="{1D5A467D-C41D-4D11-B1B1-567CE3BBB84B}"/>
              </a:ext>
            </a:extLst>
          </p:cNvPr>
          <p:cNvSpPr/>
          <p:nvPr/>
        </p:nvSpPr>
        <p:spPr>
          <a:xfrm>
            <a:off x="509167" y="1921173"/>
            <a:ext cx="3737348" cy="369332"/>
          </a:xfrm>
          <a:prstGeom prst="rect">
            <a:avLst/>
          </a:prstGeom>
          <a:solidFill>
            <a:srgbClr val="54CCDC"/>
          </a:solidFill>
        </p:spPr>
        <p:txBody>
          <a:bodyPr wrap="square">
            <a:spAutoFit/>
          </a:bodyPr>
          <a:lstStyle/>
          <a:p>
            <a:pPr algn="just"/>
            <a:r>
              <a:rPr lang="fr-FR" b="1" dirty="0">
                <a:solidFill>
                  <a:srgbClr val="224682"/>
                </a:solidFill>
              </a:rPr>
              <a:t>Anticiper l’avenir du modèle des SIAE</a:t>
            </a:r>
          </a:p>
        </p:txBody>
      </p:sp>
      <p:sp>
        <p:nvSpPr>
          <p:cNvPr id="12" name="Rectangle 11">
            <a:extLst>
              <a:ext uri="{FF2B5EF4-FFF2-40B4-BE49-F238E27FC236}">
                <a16:creationId xmlns:a16="http://schemas.microsoft.com/office/drawing/2014/main" id="{546AA49F-B141-47FD-878C-1081811A6651}"/>
              </a:ext>
            </a:extLst>
          </p:cNvPr>
          <p:cNvSpPr/>
          <p:nvPr/>
        </p:nvSpPr>
        <p:spPr>
          <a:xfrm>
            <a:off x="607781" y="3788515"/>
            <a:ext cx="3349375" cy="646331"/>
          </a:xfrm>
          <a:prstGeom prst="rect">
            <a:avLst/>
          </a:prstGeom>
          <a:solidFill>
            <a:srgbClr val="54CCDC"/>
          </a:solidFill>
        </p:spPr>
        <p:txBody>
          <a:bodyPr wrap="square">
            <a:spAutoFit/>
          </a:bodyPr>
          <a:lstStyle/>
          <a:p>
            <a:pPr algn="just"/>
            <a:r>
              <a:rPr lang="fr-FR" dirty="0">
                <a:solidFill>
                  <a:srgbClr val="224682"/>
                </a:solidFill>
              </a:rPr>
              <a:t>Plus de représentations politiques locales</a:t>
            </a:r>
          </a:p>
        </p:txBody>
      </p:sp>
      <p:sp>
        <p:nvSpPr>
          <p:cNvPr id="13" name="Rectangle 12">
            <a:extLst>
              <a:ext uri="{FF2B5EF4-FFF2-40B4-BE49-F238E27FC236}">
                <a16:creationId xmlns:a16="http://schemas.microsoft.com/office/drawing/2014/main" id="{39C442E1-A502-4FD4-AD11-0F57E679BD5A}"/>
              </a:ext>
            </a:extLst>
          </p:cNvPr>
          <p:cNvSpPr/>
          <p:nvPr/>
        </p:nvSpPr>
        <p:spPr>
          <a:xfrm>
            <a:off x="4572000" y="3070632"/>
            <a:ext cx="3574697" cy="1477328"/>
          </a:xfrm>
          <a:prstGeom prst="rect">
            <a:avLst/>
          </a:prstGeom>
          <a:solidFill>
            <a:srgbClr val="224682"/>
          </a:solidFill>
        </p:spPr>
        <p:txBody>
          <a:bodyPr wrap="square">
            <a:spAutoFit/>
          </a:bodyPr>
          <a:lstStyle/>
          <a:p>
            <a:pPr algn="just"/>
            <a:r>
              <a:rPr lang="fr-FR" dirty="0">
                <a:solidFill>
                  <a:schemeClr val="bg1"/>
                </a:solidFill>
              </a:rPr>
              <a:t>Réunion d’information sur les enjeux et l’accompagnement de la fédération / mieux connaître les services existants et le nom/rôle de chaque personne</a:t>
            </a:r>
          </a:p>
        </p:txBody>
      </p:sp>
      <p:sp>
        <p:nvSpPr>
          <p:cNvPr id="14" name="Rectangle 13">
            <a:extLst>
              <a:ext uri="{FF2B5EF4-FFF2-40B4-BE49-F238E27FC236}">
                <a16:creationId xmlns:a16="http://schemas.microsoft.com/office/drawing/2014/main" id="{85073C80-C985-473E-AF3F-B456B294847E}"/>
              </a:ext>
            </a:extLst>
          </p:cNvPr>
          <p:cNvSpPr/>
          <p:nvPr/>
        </p:nvSpPr>
        <p:spPr>
          <a:xfrm>
            <a:off x="5530733" y="5319280"/>
            <a:ext cx="2726754" cy="646331"/>
          </a:xfrm>
          <a:prstGeom prst="rect">
            <a:avLst/>
          </a:prstGeom>
          <a:solidFill>
            <a:srgbClr val="224682"/>
          </a:solidFill>
        </p:spPr>
        <p:txBody>
          <a:bodyPr wrap="square">
            <a:spAutoFit/>
          </a:bodyPr>
          <a:lstStyle/>
          <a:p>
            <a:pPr algn="just"/>
            <a:r>
              <a:rPr lang="fr-FR" dirty="0">
                <a:solidFill>
                  <a:schemeClr val="bg1"/>
                </a:solidFill>
              </a:rPr>
              <a:t>Plus de coopération avec les autres réseaux de l’IAE</a:t>
            </a:r>
          </a:p>
        </p:txBody>
      </p:sp>
      <p:sp>
        <p:nvSpPr>
          <p:cNvPr id="15" name="Rectangle 14">
            <a:extLst>
              <a:ext uri="{FF2B5EF4-FFF2-40B4-BE49-F238E27FC236}">
                <a16:creationId xmlns:a16="http://schemas.microsoft.com/office/drawing/2014/main" id="{9B332512-9F5C-44B9-8D19-563E92F68DB8}"/>
              </a:ext>
            </a:extLst>
          </p:cNvPr>
          <p:cNvSpPr/>
          <p:nvPr/>
        </p:nvSpPr>
        <p:spPr>
          <a:xfrm>
            <a:off x="4447328" y="4753016"/>
            <a:ext cx="3824039" cy="369332"/>
          </a:xfrm>
          <a:prstGeom prst="rect">
            <a:avLst/>
          </a:prstGeom>
          <a:solidFill>
            <a:srgbClr val="224682"/>
          </a:solidFill>
        </p:spPr>
        <p:txBody>
          <a:bodyPr wrap="square">
            <a:spAutoFit/>
          </a:bodyPr>
          <a:lstStyle/>
          <a:p>
            <a:pPr algn="just"/>
            <a:r>
              <a:rPr lang="fr-FR" b="1" dirty="0">
                <a:solidFill>
                  <a:schemeClr val="bg1"/>
                </a:solidFill>
              </a:rPr>
              <a:t>La formation des conseillers fédéraux</a:t>
            </a:r>
          </a:p>
        </p:txBody>
      </p:sp>
      <p:sp>
        <p:nvSpPr>
          <p:cNvPr id="4" name="Rectangle 3">
            <a:extLst>
              <a:ext uri="{FF2B5EF4-FFF2-40B4-BE49-F238E27FC236}">
                <a16:creationId xmlns:a16="http://schemas.microsoft.com/office/drawing/2014/main" id="{E711BFC5-00E7-3047-8936-3C1925044E6A}"/>
              </a:ext>
            </a:extLst>
          </p:cNvPr>
          <p:cNvSpPr/>
          <p:nvPr/>
        </p:nvSpPr>
        <p:spPr>
          <a:xfrm>
            <a:off x="703153" y="4655645"/>
            <a:ext cx="3349375" cy="646331"/>
          </a:xfrm>
          <a:prstGeom prst="rect">
            <a:avLst/>
          </a:prstGeom>
          <a:solidFill>
            <a:srgbClr val="54CCDC"/>
          </a:solidFill>
        </p:spPr>
        <p:txBody>
          <a:bodyPr wrap="square">
            <a:spAutoFit/>
          </a:bodyPr>
          <a:lstStyle/>
          <a:p>
            <a:pPr algn="just"/>
            <a:r>
              <a:rPr lang="fr-FR" dirty="0">
                <a:solidFill>
                  <a:srgbClr val="224682"/>
                </a:solidFill>
              </a:rPr>
              <a:t>Proposer des supports de communication personnalisables</a:t>
            </a:r>
          </a:p>
        </p:txBody>
      </p:sp>
      <p:sp>
        <p:nvSpPr>
          <p:cNvPr id="7" name="Rectangle 6">
            <a:extLst>
              <a:ext uri="{FF2B5EF4-FFF2-40B4-BE49-F238E27FC236}">
                <a16:creationId xmlns:a16="http://schemas.microsoft.com/office/drawing/2014/main" id="{DD29982B-D300-5111-7A5A-B6CBFE3C3BB1}"/>
              </a:ext>
            </a:extLst>
          </p:cNvPr>
          <p:cNvSpPr/>
          <p:nvPr/>
        </p:nvSpPr>
        <p:spPr>
          <a:xfrm>
            <a:off x="513874" y="6251491"/>
            <a:ext cx="6167950" cy="369332"/>
          </a:xfrm>
          <a:prstGeom prst="rect">
            <a:avLst/>
          </a:prstGeom>
          <a:solidFill>
            <a:srgbClr val="54CCDC"/>
          </a:solidFill>
        </p:spPr>
        <p:txBody>
          <a:bodyPr wrap="square">
            <a:spAutoFit/>
          </a:bodyPr>
          <a:lstStyle/>
          <a:p>
            <a:pPr algn="just"/>
            <a:r>
              <a:rPr lang="fr-FR" dirty="0">
                <a:solidFill>
                  <a:srgbClr val="224682"/>
                </a:solidFill>
              </a:rPr>
              <a:t>Appui sur les potentialités de développement économique local</a:t>
            </a:r>
          </a:p>
        </p:txBody>
      </p:sp>
    </p:spTree>
    <p:extLst>
      <p:ext uri="{BB962C8B-B14F-4D97-AF65-F5344CB8AC3E}">
        <p14:creationId xmlns:p14="http://schemas.microsoft.com/office/powerpoint/2010/main" val="1188070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1BC006FC-21B5-4429-A810-AF5C5A0EA1F2}"/>
              </a:ext>
            </a:extLst>
          </p:cNvPr>
          <p:cNvSpPr>
            <a:spLocks noGrp="1"/>
          </p:cNvSpPr>
          <p:nvPr>
            <p:ph idx="1"/>
          </p:nvPr>
        </p:nvSpPr>
        <p:spPr>
          <a:xfrm>
            <a:off x="459706" y="1983703"/>
            <a:ext cx="7795381" cy="4074019"/>
          </a:xfrm>
        </p:spPr>
        <p:txBody>
          <a:bodyPr>
            <a:normAutofit/>
          </a:bodyPr>
          <a:lstStyle/>
          <a:p>
            <a:r>
              <a:rPr lang="fr-FR" sz="1200" dirty="0">
                <a:solidFill>
                  <a:srgbClr val="224682"/>
                </a:solidFill>
              </a:rPr>
              <a:t>Besoin d’information sur France Travail et l’impact de ce changement sur les SIAE</a:t>
            </a:r>
          </a:p>
          <a:p>
            <a:r>
              <a:rPr lang="fr-FR" sz="1200" dirty="0">
                <a:solidFill>
                  <a:srgbClr val="224682"/>
                </a:solidFill>
              </a:rPr>
              <a:t>Trop de sollicitations pour répondre à des questionnaires, études, bilans, réunions…</a:t>
            </a:r>
          </a:p>
          <a:p>
            <a:r>
              <a:rPr lang="fr-FR" sz="1200" dirty="0">
                <a:solidFill>
                  <a:srgbClr val="224682"/>
                </a:solidFill>
              </a:rPr>
              <a:t>Une relation indispensable pour nous développer et cultiver nos valeurs</a:t>
            </a:r>
          </a:p>
          <a:p>
            <a:r>
              <a:rPr lang="fr-FR" sz="1200" dirty="0">
                <a:solidFill>
                  <a:srgbClr val="224682"/>
                </a:solidFill>
              </a:rPr>
              <a:t>A nous adhérents de nous améliorer pour s’approprier les outils mis à disposition et pour trouver le temps de lire et analyser les informations reçues</a:t>
            </a:r>
          </a:p>
          <a:p>
            <a:r>
              <a:rPr lang="fr-FR" sz="1200" dirty="0">
                <a:solidFill>
                  <a:srgbClr val="224682"/>
                </a:solidFill>
              </a:rPr>
              <a:t>Baisser le coût de l’adhésion annuelle</a:t>
            </a:r>
          </a:p>
          <a:p>
            <a:r>
              <a:rPr lang="fr-FR" sz="1200" dirty="0">
                <a:solidFill>
                  <a:srgbClr val="224682"/>
                </a:solidFill>
              </a:rPr>
              <a:t>Pas de contact avec la fédération nationale à part au moment de l’AG</a:t>
            </a:r>
          </a:p>
          <a:p>
            <a:r>
              <a:rPr lang="fr-FR" sz="1200" dirty="0">
                <a:solidFill>
                  <a:srgbClr val="224682"/>
                </a:solidFill>
              </a:rPr>
              <a:t>Un art de l’équilibre entre national et régional</a:t>
            </a:r>
          </a:p>
          <a:p>
            <a:pPr marL="457200" lvl="1" indent="0">
              <a:buNone/>
            </a:pPr>
            <a:endParaRPr lang="fr-FR" sz="1600" dirty="0">
              <a:solidFill>
                <a:srgbClr val="224682"/>
              </a:solidFill>
            </a:endParaRPr>
          </a:p>
        </p:txBody>
      </p:sp>
      <p:sp>
        <p:nvSpPr>
          <p:cNvPr id="3" name="Espace réservé du numéro de diapositive 2">
            <a:extLst>
              <a:ext uri="{FF2B5EF4-FFF2-40B4-BE49-F238E27FC236}">
                <a16:creationId xmlns:a16="http://schemas.microsoft.com/office/drawing/2014/main" id="{06DE93EE-36BE-4C37-9413-6850143A7319}"/>
              </a:ext>
            </a:extLst>
          </p:cNvPr>
          <p:cNvSpPr>
            <a:spLocks noGrp="1"/>
          </p:cNvSpPr>
          <p:nvPr>
            <p:ph type="sldNum" sz="quarter" idx="12"/>
          </p:nvPr>
        </p:nvSpPr>
        <p:spPr>
          <a:xfrm>
            <a:off x="6610350" y="6394451"/>
            <a:ext cx="2057400" cy="365125"/>
          </a:xfrm>
        </p:spPr>
        <p:txBody>
          <a:bodyPr/>
          <a:lstStyle/>
          <a:p>
            <a:fld id="{6DDF35A2-C349-4648-AFB0-05062276D91A}" type="slidenum">
              <a:rPr lang="fr-FR" smtClean="0"/>
              <a:t>41</a:t>
            </a:fld>
            <a:endParaRPr lang="fr-FR"/>
          </a:p>
        </p:txBody>
      </p:sp>
      <p:sp>
        <p:nvSpPr>
          <p:cNvPr id="2" name="Rectangle 1">
            <a:extLst>
              <a:ext uri="{FF2B5EF4-FFF2-40B4-BE49-F238E27FC236}">
                <a16:creationId xmlns:a16="http://schemas.microsoft.com/office/drawing/2014/main" id="{11A3B604-7169-4120-B956-6A3E93AECF80}"/>
              </a:ext>
            </a:extLst>
          </p:cNvPr>
          <p:cNvSpPr/>
          <p:nvPr/>
        </p:nvSpPr>
        <p:spPr>
          <a:xfrm>
            <a:off x="779124" y="426622"/>
            <a:ext cx="7888626" cy="400110"/>
          </a:xfrm>
          <a:prstGeom prst="rect">
            <a:avLst/>
          </a:prstGeom>
        </p:spPr>
        <p:txBody>
          <a:bodyPr wrap="square">
            <a:spAutoFit/>
          </a:bodyPr>
          <a:lstStyle/>
          <a:p>
            <a:r>
              <a:rPr lang="fr-FR" sz="2000" b="1">
                <a:solidFill>
                  <a:srgbClr val="224682"/>
                </a:solidFill>
              </a:rPr>
              <a:t>Avez-vous des observations complémentaires à nous faire remonter ?</a:t>
            </a:r>
          </a:p>
        </p:txBody>
      </p:sp>
      <p:sp>
        <p:nvSpPr>
          <p:cNvPr id="5" name="Rectangle 4">
            <a:extLst>
              <a:ext uri="{FF2B5EF4-FFF2-40B4-BE49-F238E27FC236}">
                <a16:creationId xmlns:a16="http://schemas.microsoft.com/office/drawing/2014/main" id="{421A5A4A-604B-4330-AA85-797C57CA16F2}"/>
              </a:ext>
            </a:extLst>
          </p:cNvPr>
          <p:cNvSpPr/>
          <p:nvPr/>
        </p:nvSpPr>
        <p:spPr>
          <a:xfrm>
            <a:off x="779124" y="1036085"/>
            <a:ext cx="7272748" cy="369332"/>
          </a:xfrm>
          <a:prstGeom prst="rect">
            <a:avLst/>
          </a:prstGeom>
          <a:solidFill>
            <a:srgbClr val="224682"/>
          </a:solidFill>
        </p:spPr>
        <p:txBody>
          <a:bodyPr wrap="square">
            <a:spAutoFit/>
          </a:bodyPr>
          <a:lstStyle/>
          <a:p>
            <a:pPr algn="ctr"/>
            <a:r>
              <a:rPr lang="fr-FR" dirty="0">
                <a:solidFill>
                  <a:schemeClr val="bg1"/>
                </a:solidFill>
              </a:rPr>
              <a:t>Des remerciements nombreux et aussi quelques points de vigilance :</a:t>
            </a:r>
          </a:p>
        </p:txBody>
      </p:sp>
    </p:spTree>
    <p:extLst>
      <p:ext uri="{BB962C8B-B14F-4D97-AF65-F5344CB8AC3E}">
        <p14:creationId xmlns:p14="http://schemas.microsoft.com/office/powerpoint/2010/main" val="39244784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0EF4719E-6E24-4DBC-A6CC-88367835339F}"/>
              </a:ext>
            </a:extLst>
          </p:cNvPr>
          <p:cNvSpPr>
            <a:spLocks noGrp="1"/>
          </p:cNvSpPr>
          <p:nvPr>
            <p:ph idx="1"/>
          </p:nvPr>
        </p:nvSpPr>
        <p:spPr>
          <a:xfrm>
            <a:off x="628650" y="1875591"/>
            <a:ext cx="7886700" cy="2372282"/>
          </a:xfrm>
        </p:spPr>
        <p:txBody>
          <a:bodyPr>
            <a:normAutofit lnSpcReduction="10000"/>
          </a:bodyPr>
          <a:lstStyle/>
          <a:p>
            <a:pPr marL="0" indent="0" algn="ctr">
              <a:buNone/>
            </a:pPr>
            <a:r>
              <a:rPr lang="fr-FR" sz="3500" b="1">
                <a:solidFill>
                  <a:srgbClr val="224682"/>
                </a:solidFill>
                <a:latin typeface="Sansation" panose="02000000000000000000"/>
              </a:rPr>
              <a:t> Merci à tous </a:t>
            </a:r>
          </a:p>
          <a:p>
            <a:pPr marL="0" indent="0" algn="ctr">
              <a:buNone/>
            </a:pPr>
            <a:r>
              <a:rPr lang="fr-FR" sz="3500" b="1">
                <a:solidFill>
                  <a:srgbClr val="224682"/>
                </a:solidFill>
                <a:latin typeface="Sansation" panose="02000000000000000000"/>
              </a:rPr>
              <a:t>pour avoir répondu à cette enquête !</a:t>
            </a:r>
          </a:p>
          <a:p>
            <a:pPr marL="0" indent="0" algn="ctr">
              <a:buNone/>
            </a:pPr>
            <a:endParaRPr lang="fr-FR" sz="3500" b="1">
              <a:solidFill>
                <a:srgbClr val="224682"/>
              </a:solidFill>
              <a:latin typeface="Sansation" panose="02000000000000000000"/>
            </a:endParaRPr>
          </a:p>
          <a:p>
            <a:pPr marL="0" indent="0" algn="ctr">
              <a:buNone/>
            </a:pPr>
            <a:r>
              <a:rPr lang="fr-FR" sz="3500">
                <a:solidFill>
                  <a:srgbClr val="224682"/>
                </a:solidFill>
                <a:latin typeface="Sansation" panose="02000000000000000000"/>
              </a:rPr>
              <a:t>Et RDV dans un an… </a:t>
            </a:r>
          </a:p>
          <a:p>
            <a:pPr marL="0" indent="0">
              <a:buNone/>
            </a:pPr>
            <a:endParaRPr lang="fr-FR" sz="2000">
              <a:solidFill>
                <a:srgbClr val="224682"/>
              </a:solidFill>
            </a:endParaRPr>
          </a:p>
          <a:p>
            <a:pPr marL="0" indent="0">
              <a:buNone/>
            </a:pPr>
            <a:endParaRPr lang="fr-FR" sz="2000">
              <a:solidFill>
                <a:srgbClr val="224682"/>
              </a:solidFill>
            </a:endParaRPr>
          </a:p>
        </p:txBody>
      </p:sp>
      <p:sp>
        <p:nvSpPr>
          <p:cNvPr id="4" name="Espace réservé du numéro de diapositive 3">
            <a:extLst>
              <a:ext uri="{FF2B5EF4-FFF2-40B4-BE49-F238E27FC236}">
                <a16:creationId xmlns:a16="http://schemas.microsoft.com/office/drawing/2014/main" id="{BB257212-1C4C-4C07-B989-6B74779491F5}"/>
              </a:ext>
            </a:extLst>
          </p:cNvPr>
          <p:cNvSpPr>
            <a:spLocks noGrp="1"/>
          </p:cNvSpPr>
          <p:nvPr>
            <p:ph type="sldNum" sz="quarter" idx="12"/>
          </p:nvPr>
        </p:nvSpPr>
        <p:spPr/>
        <p:txBody>
          <a:bodyPr/>
          <a:lstStyle/>
          <a:p>
            <a:fld id="{6DDF35A2-C349-4648-AFB0-05062276D91A}" type="slidenum">
              <a:rPr lang="fr-FR" dirty="0" smtClean="0"/>
              <a:t>42</a:t>
            </a:fld>
            <a:endParaRPr lang="fr-FR"/>
          </a:p>
        </p:txBody>
      </p:sp>
      <p:pic>
        <p:nvPicPr>
          <p:cNvPr id="8" name="Image 7" descr="Une image contenant texte&#10;&#10;Description générée automatiquement">
            <a:extLst>
              <a:ext uri="{FF2B5EF4-FFF2-40B4-BE49-F238E27FC236}">
                <a16:creationId xmlns:a16="http://schemas.microsoft.com/office/drawing/2014/main" id="{F02F27CD-E129-4238-BCA0-4AAF9E1300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0653" y="5536216"/>
            <a:ext cx="1104472" cy="1104472"/>
          </a:xfrm>
          <a:prstGeom prst="rect">
            <a:avLst/>
          </a:prstGeom>
        </p:spPr>
      </p:pic>
      <p:pic>
        <p:nvPicPr>
          <p:cNvPr id="9" name="Picture 2">
            <a:extLst>
              <a:ext uri="{FF2B5EF4-FFF2-40B4-BE49-F238E27FC236}">
                <a16:creationId xmlns:a16="http://schemas.microsoft.com/office/drawing/2014/main" id="{49EBFBA2-8038-4A9D-98B7-A758F6F80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706"/>
            <a:ext cx="426720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extLst>
              <a:ext uri="{FF2B5EF4-FFF2-40B4-BE49-F238E27FC236}">
                <a16:creationId xmlns:a16="http://schemas.microsoft.com/office/drawing/2014/main" id="{270B8249-847A-9362-8E3C-7177CEDCBF90}"/>
              </a:ext>
            </a:extLst>
          </p:cNvPr>
          <p:cNvPicPr>
            <a:picLocks noChangeAspect="1"/>
          </p:cNvPicPr>
          <p:nvPr/>
        </p:nvPicPr>
        <p:blipFill>
          <a:blip r:embed="rId4"/>
          <a:stretch>
            <a:fillRect/>
          </a:stretch>
        </p:blipFill>
        <p:spPr>
          <a:xfrm>
            <a:off x="238875" y="5714387"/>
            <a:ext cx="5392132" cy="887842"/>
          </a:xfrm>
          <a:prstGeom prst="rect">
            <a:avLst/>
          </a:prstGeom>
        </p:spPr>
      </p:pic>
    </p:spTree>
    <p:extLst>
      <p:ext uri="{BB962C8B-B14F-4D97-AF65-F5344CB8AC3E}">
        <p14:creationId xmlns:p14="http://schemas.microsoft.com/office/powerpoint/2010/main" val="4253349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29076A-CD4B-45DA-B3D5-83A3E22F4D09}"/>
              </a:ext>
            </a:extLst>
          </p:cNvPr>
          <p:cNvSpPr/>
          <p:nvPr/>
        </p:nvSpPr>
        <p:spPr>
          <a:xfrm>
            <a:off x="1228897" y="443982"/>
            <a:ext cx="6686207" cy="785301"/>
          </a:xfrm>
          <a:prstGeom prst="rect">
            <a:avLst/>
          </a:prstGeom>
          <a:solidFill>
            <a:srgbClr val="2246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7" name="Graphique 6">
            <a:extLst>
              <a:ext uri="{FF2B5EF4-FFF2-40B4-BE49-F238E27FC236}">
                <a16:creationId xmlns:a16="http://schemas.microsoft.com/office/drawing/2014/main" id="{B47BC651-3247-4E5F-848B-81F3101601A9}"/>
              </a:ext>
            </a:extLst>
          </p:cNvPr>
          <p:cNvGraphicFramePr/>
          <p:nvPr>
            <p:extLst>
              <p:ext uri="{D42A27DB-BD31-4B8C-83A1-F6EECF244321}">
                <p14:modId xmlns:p14="http://schemas.microsoft.com/office/powerpoint/2010/main" val="4087883325"/>
              </p:ext>
            </p:extLst>
          </p:nvPr>
        </p:nvGraphicFramePr>
        <p:xfrm>
          <a:off x="1169557" y="1749773"/>
          <a:ext cx="6493844" cy="4762072"/>
        </p:xfrm>
        <a:graphic>
          <a:graphicData uri="http://schemas.openxmlformats.org/drawingml/2006/chart">
            <c:chart xmlns:c="http://schemas.openxmlformats.org/drawingml/2006/chart" xmlns:r="http://schemas.openxmlformats.org/officeDocument/2006/relationships" r:id="rId4"/>
          </a:graphicData>
        </a:graphic>
      </p:graphicFrame>
      <p:sp>
        <p:nvSpPr>
          <p:cNvPr id="9" name="ZoneTexte 8">
            <a:extLst>
              <a:ext uri="{FF2B5EF4-FFF2-40B4-BE49-F238E27FC236}">
                <a16:creationId xmlns:a16="http://schemas.microsoft.com/office/drawing/2014/main" id="{543D474A-4600-4AF4-94D9-E8665C7F4634}"/>
              </a:ext>
            </a:extLst>
          </p:cNvPr>
          <p:cNvSpPr txBox="1"/>
          <p:nvPr/>
        </p:nvSpPr>
        <p:spPr>
          <a:xfrm>
            <a:off x="1169557" y="532966"/>
            <a:ext cx="6141721" cy="646331"/>
          </a:xfrm>
          <a:prstGeom prst="rect">
            <a:avLst/>
          </a:prstGeom>
          <a:noFill/>
        </p:spPr>
        <p:txBody>
          <a:bodyPr wrap="square" lIns="91440" tIns="45720" rIns="91440" bIns="45720" rtlCol="0" anchor="t">
            <a:spAutoFit/>
          </a:bodyPr>
          <a:lstStyle/>
          <a:p>
            <a:pPr algn="ctr"/>
            <a:r>
              <a:rPr lang="fr-FR" dirty="0">
                <a:solidFill>
                  <a:schemeClr val="bg1"/>
                </a:solidFill>
              </a:rPr>
              <a:t>164 réponses ont été reçues, soit un taux de réponse de 23 % un peu en dessous de l’objectif fixé (25 %)</a:t>
            </a:r>
          </a:p>
        </p:txBody>
      </p:sp>
      <p:sp>
        <p:nvSpPr>
          <p:cNvPr id="3" name="Espace réservé du numéro de diapositive 2">
            <a:extLst>
              <a:ext uri="{FF2B5EF4-FFF2-40B4-BE49-F238E27FC236}">
                <a16:creationId xmlns:a16="http://schemas.microsoft.com/office/drawing/2014/main" id="{F6F47A29-D5F8-497D-9C0E-5C5CB5FBE692}"/>
              </a:ext>
            </a:extLst>
          </p:cNvPr>
          <p:cNvSpPr>
            <a:spLocks noGrp="1"/>
          </p:cNvSpPr>
          <p:nvPr>
            <p:ph type="sldNum" sz="quarter" idx="12"/>
          </p:nvPr>
        </p:nvSpPr>
        <p:spPr>
          <a:xfrm>
            <a:off x="6457950" y="6561831"/>
            <a:ext cx="2057400" cy="365125"/>
          </a:xfrm>
        </p:spPr>
        <p:txBody>
          <a:bodyPr/>
          <a:lstStyle/>
          <a:p>
            <a:fld id="{6DDF35A2-C349-4648-AFB0-05062276D91A}" type="slidenum">
              <a:rPr lang="fr-FR" smtClean="0"/>
              <a:t>5</a:t>
            </a:fld>
            <a:endParaRPr lang="fr-FR"/>
          </a:p>
        </p:txBody>
      </p:sp>
      <p:sp>
        <p:nvSpPr>
          <p:cNvPr id="4" name="Rectangle 3">
            <a:extLst>
              <a:ext uri="{FF2B5EF4-FFF2-40B4-BE49-F238E27FC236}">
                <a16:creationId xmlns:a16="http://schemas.microsoft.com/office/drawing/2014/main" id="{F5F49A96-D83D-4D38-985A-915E1F356FBD}"/>
              </a:ext>
            </a:extLst>
          </p:cNvPr>
          <p:cNvSpPr/>
          <p:nvPr/>
        </p:nvSpPr>
        <p:spPr>
          <a:xfrm>
            <a:off x="1136429" y="1638457"/>
            <a:ext cx="3766031" cy="461665"/>
          </a:xfrm>
          <a:prstGeom prst="rect">
            <a:avLst/>
          </a:prstGeom>
        </p:spPr>
        <p:txBody>
          <a:bodyPr wrap="none">
            <a:spAutoFit/>
          </a:bodyPr>
          <a:lstStyle/>
          <a:p>
            <a:pPr>
              <a:defRPr sz="2400" b="0" i="0" u="none" strike="noStrike" kern="1200" spc="0" baseline="0">
                <a:solidFill>
                  <a:prstClr val="black">
                    <a:lumMod val="65000"/>
                    <a:lumOff val="35000"/>
                  </a:prstClr>
                </a:solidFill>
                <a:latin typeface="+mn-lt"/>
                <a:ea typeface="+mn-ea"/>
                <a:cs typeface="+mn-cs"/>
              </a:defRPr>
            </a:pPr>
            <a:r>
              <a:rPr lang="en-US" b="1" err="1">
                <a:solidFill>
                  <a:srgbClr val="224682"/>
                </a:solidFill>
              </a:rPr>
              <a:t>Taux</a:t>
            </a:r>
            <a:r>
              <a:rPr lang="en-US" b="1">
                <a:solidFill>
                  <a:srgbClr val="224682"/>
                </a:solidFill>
              </a:rPr>
              <a:t> de </a:t>
            </a:r>
            <a:r>
              <a:rPr lang="en-US" b="1" err="1">
                <a:solidFill>
                  <a:srgbClr val="224682"/>
                </a:solidFill>
              </a:rPr>
              <a:t>réponses</a:t>
            </a:r>
            <a:r>
              <a:rPr lang="en-US" b="1">
                <a:solidFill>
                  <a:srgbClr val="224682"/>
                </a:solidFill>
              </a:rPr>
              <a:t> par </a:t>
            </a:r>
            <a:r>
              <a:rPr lang="en-US" b="1" err="1">
                <a:solidFill>
                  <a:srgbClr val="224682"/>
                </a:solidFill>
              </a:rPr>
              <a:t>région</a:t>
            </a:r>
            <a:endParaRPr lang="en-US" b="1">
              <a:solidFill>
                <a:srgbClr val="224682"/>
              </a:solidFill>
            </a:endParaRPr>
          </a:p>
        </p:txBody>
      </p:sp>
    </p:spTree>
    <p:extLst>
      <p:ext uri="{BB962C8B-B14F-4D97-AF65-F5344CB8AC3E}">
        <p14:creationId xmlns:p14="http://schemas.microsoft.com/office/powerpoint/2010/main" val="2343487076"/>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E980DE-4871-3F48-845C-3EAB3D3B8080}"/>
              </a:ext>
            </a:extLst>
          </p:cNvPr>
          <p:cNvSpPr>
            <a:spLocks noGrp="1"/>
          </p:cNvSpPr>
          <p:nvPr>
            <p:ph type="title"/>
          </p:nvPr>
        </p:nvSpPr>
        <p:spPr/>
        <p:txBody>
          <a:bodyPr/>
          <a:lstStyle/>
          <a:p>
            <a:r>
              <a:rPr lang="fr-FR" b="1" dirty="0"/>
              <a:t>Actions d'influence/plaidoyer</a:t>
            </a:r>
          </a:p>
        </p:txBody>
      </p:sp>
    </p:spTree>
    <p:extLst>
      <p:ext uri="{BB962C8B-B14F-4D97-AF65-F5344CB8AC3E}">
        <p14:creationId xmlns:p14="http://schemas.microsoft.com/office/powerpoint/2010/main" val="2976796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a:extLst>
              <a:ext uri="{FF2B5EF4-FFF2-40B4-BE49-F238E27FC236}">
                <a16:creationId xmlns:a16="http://schemas.microsoft.com/office/drawing/2014/main" id="{0F4C1407-1280-4684-8686-78211D6021E5}"/>
              </a:ext>
            </a:extLst>
          </p:cNvPr>
          <p:cNvGraphicFramePr/>
          <p:nvPr>
            <p:extLst>
              <p:ext uri="{D42A27DB-BD31-4B8C-83A1-F6EECF244321}">
                <p14:modId xmlns:p14="http://schemas.microsoft.com/office/powerpoint/2010/main" val="4236651387"/>
              </p:ext>
            </p:extLst>
          </p:nvPr>
        </p:nvGraphicFramePr>
        <p:xfrm>
          <a:off x="744876" y="852755"/>
          <a:ext cx="7654248" cy="4618519"/>
        </p:xfrm>
        <a:graphic>
          <a:graphicData uri="http://schemas.openxmlformats.org/drawingml/2006/chart">
            <c:chart xmlns:c="http://schemas.openxmlformats.org/drawingml/2006/chart" xmlns:r="http://schemas.openxmlformats.org/officeDocument/2006/relationships" r:id="rId2"/>
          </a:graphicData>
        </a:graphic>
      </p:graphicFrame>
      <p:sp>
        <p:nvSpPr>
          <p:cNvPr id="2" name="Espace réservé du numéro de diapositive 1">
            <a:extLst>
              <a:ext uri="{FF2B5EF4-FFF2-40B4-BE49-F238E27FC236}">
                <a16:creationId xmlns:a16="http://schemas.microsoft.com/office/drawing/2014/main" id="{AB83BBA8-0B14-4FD3-A76C-BBCBF84850F3}"/>
              </a:ext>
            </a:extLst>
          </p:cNvPr>
          <p:cNvSpPr>
            <a:spLocks noGrp="1"/>
          </p:cNvSpPr>
          <p:nvPr>
            <p:ph type="sldNum" sz="quarter" idx="12"/>
          </p:nvPr>
        </p:nvSpPr>
        <p:spPr/>
        <p:txBody>
          <a:bodyPr/>
          <a:lstStyle/>
          <a:p>
            <a:fld id="{6DDF35A2-C349-4648-AFB0-05062276D91A}" type="slidenum">
              <a:rPr lang="fr-FR" smtClean="0"/>
              <a:t>7</a:t>
            </a:fld>
            <a:endParaRPr lang="fr-FR"/>
          </a:p>
        </p:txBody>
      </p:sp>
      <p:sp>
        <p:nvSpPr>
          <p:cNvPr id="3" name="Rectangle 2">
            <a:extLst>
              <a:ext uri="{FF2B5EF4-FFF2-40B4-BE49-F238E27FC236}">
                <a16:creationId xmlns:a16="http://schemas.microsoft.com/office/drawing/2014/main" id="{A7A40EEC-C57D-4405-9B8A-D0CBD23349C8}"/>
              </a:ext>
            </a:extLst>
          </p:cNvPr>
          <p:cNvSpPr/>
          <p:nvPr/>
        </p:nvSpPr>
        <p:spPr>
          <a:xfrm>
            <a:off x="606174" y="427504"/>
            <a:ext cx="7909176" cy="1200329"/>
          </a:xfrm>
          <a:prstGeom prst="rect">
            <a:avLst/>
          </a:prstGeom>
        </p:spPr>
        <p:txBody>
          <a:bodyPr wrap="square">
            <a:spAutoFit/>
          </a:bodyPr>
          <a:lstStyle/>
          <a:p>
            <a:pPr>
              <a:defRPr sz="2400" b="0" i="0" u="none" strike="noStrike" kern="1200" spc="0" baseline="0">
                <a:solidFill>
                  <a:prstClr val="black">
                    <a:lumMod val="65000"/>
                    <a:lumOff val="35000"/>
                  </a:prstClr>
                </a:solidFill>
                <a:latin typeface="+mn-lt"/>
                <a:ea typeface="+mn-ea"/>
                <a:cs typeface="+mn-cs"/>
              </a:defRPr>
            </a:pPr>
            <a:r>
              <a:rPr lang="fr-FR" b="1">
                <a:solidFill>
                  <a:srgbClr val="224682"/>
                </a:solidFill>
              </a:rPr>
              <a:t>Question 1 : Comment évaluez-vous les résultats des actions menées par la fédération pour représenter et défendre les entreprises d’insertion ?</a:t>
            </a:r>
          </a:p>
        </p:txBody>
      </p:sp>
    </p:spTree>
    <p:extLst>
      <p:ext uri="{BB962C8B-B14F-4D97-AF65-F5344CB8AC3E}">
        <p14:creationId xmlns:p14="http://schemas.microsoft.com/office/powerpoint/2010/main" val="2210600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B83BBA8-0B14-4FD3-A76C-BBCBF84850F3}"/>
              </a:ext>
            </a:extLst>
          </p:cNvPr>
          <p:cNvSpPr>
            <a:spLocks noGrp="1"/>
          </p:cNvSpPr>
          <p:nvPr>
            <p:ph type="sldNum" sz="quarter" idx="12"/>
          </p:nvPr>
        </p:nvSpPr>
        <p:spPr/>
        <p:txBody>
          <a:bodyPr/>
          <a:lstStyle/>
          <a:p>
            <a:fld id="{6DDF35A2-C349-4648-AFB0-05062276D91A}" type="slidenum">
              <a:rPr lang="fr-FR" smtClean="0"/>
              <a:t>8</a:t>
            </a:fld>
            <a:endParaRPr lang="fr-FR"/>
          </a:p>
        </p:txBody>
      </p:sp>
      <p:sp>
        <p:nvSpPr>
          <p:cNvPr id="3" name="Rectangle 2">
            <a:extLst>
              <a:ext uri="{FF2B5EF4-FFF2-40B4-BE49-F238E27FC236}">
                <a16:creationId xmlns:a16="http://schemas.microsoft.com/office/drawing/2014/main" id="{A7A40EEC-C57D-4405-9B8A-D0CBD23349C8}"/>
              </a:ext>
            </a:extLst>
          </p:cNvPr>
          <p:cNvSpPr/>
          <p:nvPr/>
        </p:nvSpPr>
        <p:spPr>
          <a:xfrm>
            <a:off x="606174" y="427504"/>
            <a:ext cx="7909176" cy="707886"/>
          </a:xfrm>
          <a:prstGeom prst="rect">
            <a:avLst/>
          </a:prstGeom>
        </p:spPr>
        <p:txBody>
          <a:bodyPr wrap="square">
            <a:spAutoFit/>
          </a:bodyPr>
          <a:lstStyle/>
          <a:p>
            <a:pPr algn="ctr">
              <a:defRPr sz="2400" b="0" i="0" u="none" strike="noStrike" kern="1200" spc="0" baseline="0">
                <a:solidFill>
                  <a:prstClr val="black">
                    <a:lumMod val="65000"/>
                    <a:lumOff val="35000"/>
                  </a:prstClr>
                </a:solidFill>
                <a:latin typeface="+mn-lt"/>
                <a:ea typeface="+mn-ea"/>
                <a:cs typeface="+mn-cs"/>
              </a:defRPr>
            </a:pPr>
            <a:r>
              <a:rPr lang="fr-FR" sz="2000" b="1">
                <a:solidFill>
                  <a:srgbClr val="224682"/>
                </a:solidFill>
              </a:rPr>
              <a:t>Comment évaluez-vous les résultats des actions menées par la fédération pour représenter et défendre les entreprises d’insertion ?</a:t>
            </a:r>
          </a:p>
        </p:txBody>
      </p:sp>
      <p:sp>
        <p:nvSpPr>
          <p:cNvPr id="6" name="ZoneTexte 5">
            <a:extLst>
              <a:ext uri="{FF2B5EF4-FFF2-40B4-BE49-F238E27FC236}">
                <a16:creationId xmlns:a16="http://schemas.microsoft.com/office/drawing/2014/main" id="{828B5F21-0114-6015-BAF2-7CD09973B9B7}"/>
              </a:ext>
            </a:extLst>
          </p:cNvPr>
          <p:cNvSpPr txBox="1"/>
          <p:nvPr/>
        </p:nvSpPr>
        <p:spPr>
          <a:xfrm>
            <a:off x="1913860" y="4123136"/>
            <a:ext cx="105319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1200" b="1" dirty="0">
                <a:solidFill>
                  <a:schemeClr val="bg1"/>
                </a:solidFill>
                <a:cs typeface="Calibri"/>
              </a:rPr>
              <a:t>48 % en 2022</a:t>
            </a:r>
          </a:p>
          <a:p>
            <a:pPr algn="l"/>
            <a:r>
              <a:rPr lang="fr-FR" sz="1200" b="1" dirty="0">
                <a:solidFill>
                  <a:schemeClr val="bg1"/>
                </a:solidFill>
                <a:cs typeface="Calibri"/>
              </a:rPr>
              <a:t>31% en 2021</a:t>
            </a:r>
          </a:p>
          <a:p>
            <a:pPr algn="l"/>
            <a:endParaRPr lang="fr-FR" sz="1200" b="1" dirty="0">
              <a:solidFill>
                <a:schemeClr val="bg1"/>
              </a:solidFill>
              <a:cs typeface="Calibri"/>
            </a:endParaRPr>
          </a:p>
        </p:txBody>
      </p:sp>
      <p:sp>
        <p:nvSpPr>
          <p:cNvPr id="7" name="ZoneTexte 6">
            <a:extLst>
              <a:ext uri="{FF2B5EF4-FFF2-40B4-BE49-F238E27FC236}">
                <a16:creationId xmlns:a16="http://schemas.microsoft.com/office/drawing/2014/main" id="{9F0650BB-CCA6-962E-0367-06F7D599461A}"/>
              </a:ext>
            </a:extLst>
          </p:cNvPr>
          <p:cNvSpPr txBox="1"/>
          <p:nvPr/>
        </p:nvSpPr>
        <p:spPr>
          <a:xfrm>
            <a:off x="3609443" y="4120839"/>
            <a:ext cx="105319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1200" b="1" dirty="0">
                <a:solidFill>
                  <a:schemeClr val="bg1"/>
                </a:solidFill>
                <a:cs typeface="Calibri"/>
              </a:rPr>
              <a:t>51 % en 2022</a:t>
            </a:r>
          </a:p>
          <a:p>
            <a:pPr algn="l"/>
            <a:r>
              <a:rPr lang="fr-FR" sz="1200" b="1" dirty="0">
                <a:solidFill>
                  <a:schemeClr val="bg1"/>
                </a:solidFill>
                <a:cs typeface="Calibri"/>
              </a:rPr>
              <a:t>61% en 2021</a:t>
            </a:r>
          </a:p>
        </p:txBody>
      </p:sp>
      <p:graphicFrame>
        <p:nvGraphicFramePr>
          <p:cNvPr id="11" name="Graphique 10">
            <a:extLst>
              <a:ext uri="{FF2B5EF4-FFF2-40B4-BE49-F238E27FC236}">
                <a16:creationId xmlns:a16="http://schemas.microsoft.com/office/drawing/2014/main" id="{ABD15D2B-D36D-EDE0-67F6-A101A7CC9147}"/>
              </a:ext>
            </a:extLst>
          </p:cNvPr>
          <p:cNvGraphicFramePr/>
          <p:nvPr>
            <p:extLst>
              <p:ext uri="{D42A27DB-BD31-4B8C-83A1-F6EECF244321}">
                <p14:modId xmlns:p14="http://schemas.microsoft.com/office/powerpoint/2010/main" val="558021826"/>
              </p:ext>
            </p:extLst>
          </p:nvPr>
        </p:nvGraphicFramePr>
        <p:xfrm>
          <a:off x="1274805" y="1793962"/>
          <a:ext cx="6594389" cy="43962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8946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phique 4">
            <a:extLst>
              <a:ext uri="{FF2B5EF4-FFF2-40B4-BE49-F238E27FC236}">
                <a16:creationId xmlns:a16="http://schemas.microsoft.com/office/drawing/2014/main" id="{EC578064-A33B-40F4-B588-8D726566CACF}"/>
              </a:ext>
            </a:extLst>
          </p:cNvPr>
          <p:cNvGraphicFramePr/>
          <p:nvPr>
            <p:extLst>
              <p:ext uri="{D42A27DB-BD31-4B8C-83A1-F6EECF244321}">
                <p14:modId xmlns:p14="http://schemas.microsoft.com/office/powerpoint/2010/main" val="206988972"/>
              </p:ext>
            </p:extLst>
          </p:nvPr>
        </p:nvGraphicFramePr>
        <p:xfrm>
          <a:off x="246579" y="1406691"/>
          <a:ext cx="8804953" cy="4613965"/>
        </p:xfrm>
        <a:graphic>
          <a:graphicData uri="http://schemas.openxmlformats.org/drawingml/2006/chart">
            <c:chart xmlns:c="http://schemas.openxmlformats.org/drawingml/2006/chart" xmlns:r="http://schemas.openxmlformats.org/officeDocument/2006/relationships" r:id="rId2"/>
          </a:graphicData>
        </a:graphic>
      </p:graphicFrame>
      <p:sp>
        <p:nvSpPr>
          <p:cNvPr id="2" name="Espace réservé du numéro de diapositive 1">
            <a:extLst>
              <a:ext uri="{FF2B5EF4-FFF2-40B4-BE49-F238E27FC236}">
                <a16:creationId xmlns:a16="http://schemas.microsoft.com/office/drawing/2014/main" id="{ED286CC7-8A6E-4848-9734-9CCF22E4D9D4}"/>
              </a:ext>
            </a:extLst>
          </p:cNvPr>
          <p:cNvSpPr>
            <a:spLocks noGrp="1"/>
          </p:cNvSpPr>
          <p:nvPr>
            <p:ph type="sldNum" sz="quarter" idx="12"/>
          </p:nvPr>
        </p:nvSpPr>
        <p:spPr>
          <a:xfrm>
            <a:off x="6457950" y="6299400"/>
            <a:ext cx="2057400" cy="365125"/>
          </a:xfrm>
        </p:spPr>
        <p:txBody>
          <a:bodyPr/>
          <a:lstStyle/>
          <a:p>
            <a:fld id="{6DDF35A2-C349-4648-AFB0-05062276D91A}" type="slidenum">
              <a:rPr lang="fr-FR" smtClean="0"/>
              <a:t>9</a:t>
            </a:fld>
            <a:endParaRPr lang="fr-FR"/>
          </a:p>
        </p:txBody>
      </p:sp>
      <p:sp>
        <p:nvSpPr>
          <p:cNvPr id="4" name="Rectangle 3">
            <a:extLst>
              <a:ext uri="{FF2B5EF4-FFF2-40B4-BE49-F238E27FC236}">
                <a16:creationId xmlns:a16="http://schemas.microsoft.com/office/drawing/2014/main" id="{90CCE280-0A57-4648-AC4C-4DD5DF20AB8D}"/>
              </a:ext>
            </a:extLst>
          </p:cNvPr>
          <p:cNvSpPr/>
          <p:nvPr/>
        </p:nvSpPr>
        <p:spPr>
          <a:xfrm>
            <a:off x="469902" y="376037"/>
            <a:ext cx="8355600" cy="461665"/>
          </a:xfrm>
          <a:prstGeom prst="rect">
            <a:avLst/>
          </a:prstGeom>
        </p:spPr>
        <p:txBody>
          <a:bodyPr wrap="square">
            <a:spAutoFit/>
          </a:bodyPr>
          <a:lstStyle/>
          <a:p>
            <a:pPr>
              <a:defRPr sz="2000" b="0" i="0" u="none" strike="noStrike" kern="1200" spc="0" baseline="0">
                <a:solidFill>
                  <a:prstClr val="black">
                    <a:lumMod val="65000"/>
                    <a:lumOff val="35000"/>
                  </a:prstClr>
                </a:solidFill>
                <a:latin typeface="+mn-lt"/>
                <a:ea typeface="+mn-ea"/>
                <a:cs typeface="+mn-cs"/>
              </a:defRPr>
            </a:pPr>
            <a:r>
              <a:rPr lang="fr-FR" sz="2400" b="1">
                <a:solidFill>
                  <a:srgbClr val="224682"/>
                </a:solidFill>
              </a:rPr>
              <a:t>Question 2 : Votre opinion sur la représentation de la fédération</a:t>
            </a:r>
          </a:p>
        </p:txBody>
      </p:sp>
    </p:spTree>
    <p:extLst>
      <p:ext uri="{BB962C8B-B14F-4D97-AF65-F5344CB8AC3E}">
        <p14:creationId xmlns:p14="http://schemas.microsoft.com/office/powerpoint/2010/main" val="1042313836"/>
      </p:ext>
    </p:extLst>
  </p:cSld>
  <p:clrMapOvr>
    <a:masterClrMapping/>
  </p:clrMapOvr>
</p:sld>
</file>

<file path=ppt/theme/theme1.xml><?xml version="1.0" encoding="utf-8"?>
<a:theme xmlns:a="http://schemas.openxmlformats.org/drawingml/2006/main" name="1_Thème Office">
  <a:themeElements>
    <a:clrScheme name="Fédération">
      <a:dk1>
        <a:srgbClr val="000000"/>
      </a:dk1>
      <a:lt1>
        <a:srgbClr val="FFFFFF"/>
      </a:lt1>
      <a:dk2>
        <a:srgbClr val="1F4682"/>
      </a:dk2>
      <a:lt2>
        <a:srgbClr val="5E5E61"/>
      </a:lt2>
      <a:accent1>
        <a:srgbClr val="77286C"/>
      </a:accent1>
      <a:accent2>
        <a:srgbClr val="E57C45"/>
      </a:accent2>
      <a:accent3>
        <a:srgbClr val="FECF50"/>
      </a:accent3>
      <a:accent4>
        <a:srgbClr val="6AB262"/>
      </a:accent4>
      <a:accent5>
        <a:srgbClr val="00B9EB"/>
      </a:accent5>
      <a:accent6>
        <a:srgbClr val="E54B94"/>
      </a:accent6>
      <a:hlink>
        <a:srgbClr val="00B9EB"/>
      </a:hlink>
      <a:folHlink>
        <a:srgbClr val="36549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ésentation1" id="{8ACBF629-23E4-5245-A343-D31B9B83FFA3}" vid="{94D277A1-D8A7-BF4A-AB78-883BA6569F97}"/>
    </a:ext>
  </a:extLst>
</a:theme>
</file>

<file path=ppt/theme/theme2.xml><?xml version="1.0" encoding="utf-8"?>
<a:theme xmlns:a="http://schemas.openxmlformats.org/drawingml/2006/main" name="2_Thème Office">
  <a:themeElements>
    <a:clrScheme name="Personnalisé 1">
      <a:dk1>
        <a:srgbClr val="000000"/>
      </a:dk1>
      <a:lt1>
        <a:srgbClr val="FFFFFF"/>
      </a:lt1>
      <a:dk2>
        <a:srgbClr val="1F4682"/>
      </a:dk2>
      <a:lt2>
        <a:srgbClr val="5E5E61"/>
      </a:lt2>
      <a:accent1>
        <a:srgbClr val="77286C"/>
      </a:accent1>
      <a:accent2>
        <a:srgbClr val="E57C45"/>
      </a:accent2>
      <a:accent3>
        <a:srgbClr val="FECF50"/>
      </a:accent3>
      <a:accent4>
        <a:srgbClr val="6AB262"/>
      </a:accent4>
      <a:accent5>
        <a:srgbClr val="00B9EB"/>
      </a:accent5>
      <a:accent6>
        <a:srgbClr val="E54B94"/>
      </a:accent6>
      <a:hlink>
        <a:srgbClr val="00B9EB"/>
      </a:hlink>
      <a:folHlink>
        <a:srgbClr val="36549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QOP">
      <a:dk1>
        <a:sysClr val="windowText" lastClr="000000"/>
      </a:dk1>
      <a:lt1>
        <a:sysClr val="window" lastClr="FFFFFF"/>
      </a:lt1>
      <a:dk2>
        <a:srgbClr val="44546A"/>
      </a:dk2>
      <a:lt2>
        <a:srgbClr val="E7E6E6"/>
      </a:lt2>
      <a:accent1>
        <a:srgbClr val="00B050"/>
      </a:accent1>
      <a:accent2>
        <a:srgbClr val="92D050"/>
      </a:accent2>
      <a:accent3>
        <a:srgbClr val="FFD965"/>
      </a:accent3>
      <a:accent4>
        <a:srgbClr val="C00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16d89e96-d858-45e3-bdeb-d13901abe791" xsi:nil="true"/>
    <SharedWithUsers xmlns="f35cc638-c0db-4d74-af66-aa9ebf5e6003">
      <UserInfo>
        <DisplayName>Muriel PIBOULEAU</DisplayName>
        <AccountId>43</AccountId>
        <AccountType/>
      </UserInfo>
      <UserInfo>
        <DisplayName>Cendrine DUQUENNE</DisplayName>
        <AccountId>38</AccountId>
        <AccountType/>
      </UserInfo>
    </SharedWithUsers>
    <lcf76f155ced4ddcb4097134ff3c332f xmlns="16d89e96-d858-45e3-bdeb-d13901abe791">
      <Terms xmlns="http://schemas.microsoft.com/office/infopath/2007/PartnerControls"/>
    </lcf76f155ced4ddcb4097134ff3c332f>
    <TaxCatchAll xmlns="f35cc638-c0db-4d74-af66-aa9ebf5e600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BD57C6D61C7D24E9837F5DD3FC054C4" ma:contentTypeVersion="19" ma:contentTypeDescription="Crée un document." ma:contentTypeScope="" ma:versionID="cf7b69cee17fed3e6a126d0483519395">
  <xsd:schema xmlns:xsd="http://www.w3.org/2001/XMLSchema" xmlns:xs="http://www.w3.org/2001/XMLSchema" xmlns:p="http://schemas.microsoft.com/office/2006/metadata/properties" xmlns:ns2="f35cc638-c0db-4d74-af66-aa9ebf5e6003" xmlns:ns3="16d89e96-d858-45e3-bdeb-d13901abe791" targetNamespace="http://schemas.microsoft.com/office/2006/metadata/properties" ma:root="true" ma:fieldsID="bc743a5fdaddc187c48fdc6a5b259437" ns2:_="" ns3:_="">
    <xsd:import namespace="f35cc638-c0db-4d74-af66-aa9ebf5e6003"/>
    <xsd:import namespace="16d89e96-d858-45e3-bdeb-d13901abe79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_Flow_SignoffStatus"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5cc638-c0db-4d74-af66-aa9ebf5e6003"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24" nillable="true" ma:displayName="Taxonomy Catch All Column" ma:hidden="true" ma:list="{1ba2781d-cab8-4a0a-bb15-05618d3a23f9}" ma:internalName="TaxCatchAll" ma:showField="CatchAllData" ma:web="f35cc638-c0db-4d74-af66-aa9ebf5e600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6d89e96-d858-45e3-bdeb-d13901abe79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_Flow_SignoffStatus" ma:index="18" nillable="true" ma:displayName="État de validation" ma:internalName="_x00c9_tat_x0020_de_x0020_validation">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32df02c8-c143-49b0-941c-e98b5183bcc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CCE60D-3286-4EAB-8B94-5A26070C1E7B}">
  <ds:schemaRefs>
    <ds:schemaRef ds:uri="http://schemas.microsoft.com/sharepoint/v3/contenttype/forms"/>
  </ds:schemaRefs>
</ds:datastoreItem>
</file>

<file path=customXml/itemProps2.xml><?xml version="1.0" encoding="utf-8"?>
<ds:datastoreItem xmlns:ds="http://schemas.openxmlformats.org/officeDocument/2006/customXml" ds:itemID="{B1F16720-83BA-43C8-9564-79F4F7431C30}">
  <ds:schemaRefs>
    <ds:schemaRef ds:uri="16d89e96-d858-45e3-bdeb-d13901abe791"/>
    <ds:schemaRef ds:uri="f35cc638-c0db-4d74-af66-aa9ebf5e600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E4B2E53-4B6A-4F05-97E5-2DE1655FE299}">
  <ds:schemaRefs>
    <ds:schemaRef ds:uri="16d89e96-d858-45e3-bdeb-d13901abe791"/>
    <ds:schemaRef ds:uri="f35cc638-c0db-4d74-af66-aa9ebf5e60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2908</TotalTime>
  <Words>2285</Words>
  <Application>Microsoft Office PowerPoint</Application>
  <PresentationFormat>Affichage à l'écran (4:3)</PresentationFormat>
  <Paragraphs>304</Paragraphs>
  <Slides>42</Slides>
  <Notes>5</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42</vt:i4>
      </vt:variant>
    </vt:vector>
  </HeadingPairs>
  <TitlesOfParts>
    <vt:vector size="51" baseType="lpstr">
      <vt:lpstr>Arial</vt:lpstr>
      <vt:lpstr>Calibri</vt:lpstr>
      <vt:lpstr>Calibri Light</vt:lpstr>
      <vt:lpstr>Sansation</vt:lpstr>
      <vt:lpstr>Segoe UI</vt:lpstr>
      <vt:lpstr>Wingdings</vt:lpstr>
      <vt:lpstr>1_Thème Office</vt:lpstr>
      <vt:lpstr>2_Thème Office</vt:lpstr>
      <vt:lpstr>Thème Office</vt:lpstr>
      <vt:lpstr>Résultats  de l’enquête  de satisfaction Quali’OP</vt:lpstr>
      <vt:lpstr>Introduction</vt:lpstr>
      <vt:lpstr>Présentation PowerPoint</vt:lpstr>
      <vt:lpstr>Rappel du cadre de l’enquête</vt:lpstr>
      <vt:lpstr>Présentation PowerPoint</vt:lpstr>
      <vt:lpstr>Actions d'influence/plaidoyer</vt:lpstr>
      <vt:lpstr>Présentation PowerPoint</vt:lpstr>
      <vt:lpstr>Présentation PowerPoint</vt:lpstr>
      <vt:lpstr>Présentation PowerPoint</vt:lpstr>
      <vt:lpstr>Présentation PowerPoint</vt:lpstr>
      <vt:lpstr>Analyse : </vt:lpstr>
      <vt:lpstr>Communication</vt:lpstr>
      <vt:lpstr>Présentation PowerPoint</vt:lpstr>
      <vt:lpstr>Présentation PowerPoint</vt:lpstr>
      <vt:lpstr>Présentation PowerPoint</vt:lpstr>
      <vt:lpstr>Analyse :</vt:lpstr>
      <vt:lpstr>Services de la fédération</vt:lpstr>
      <vt:lpstr>Présentation PowerPoint</vt:lpstr>
      <vt:lpstr>Présentation PowerPoint</vt:lpstr>
      <vt:lpstr>Analyse :</vt:lpstr>
      <vt:lpstr>Veille</vt:lpstr>
      <vt:lpstr>Présentation PowerPoint</vt:lpstr>
      <vt:lpstr>Présentation PowerPoint</vt:lpstr>
      <vt:lpstr>Présentation PowerPoint</vt:lpstr>
      <vt:lpstr>Présentation PowerPoint</vt:lpstr>
      <vt:lpstr>Analyse :</vt:lpstr>
      <vt:lpstr>Organisation des réunions, accueil et réponses aux questions</vt:lpstr>
      <vt:lpstr>Présentation PowerPoint</vt:lpstr>
      <vt:lpstr>Présentation PowerPoint</vt:lpstr>
      <vt:lpstr>Présentation PowerPoint</vt:lpstr>
      <vt:lpstr>Présentation PowerPoint</vt:lpstr>
      <vt:lpstr>Présentation PowerPoint</vt:lpstr>
      <vt:lpstr>Présentation PowerPoint</vt:lpstr>
      <vt:lpstr>Analyse :</vt:lpstr>
      <vt:lpstr>En conclusion</vt:lpstr>
      <vt:lpstr>Présentation PowerPoint</vt:lpstr>
      <vt:lpstr>Présentation PowerPoint</vt:lpstr>
      <vt:lpstr>Commentaires libres</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Cendrine DUQUENNE</dc:creator>
  <cp:lastModifiedBy>Muriel PIBOULEAU</cp:lastModifiedBy>
  <cp:revision>3</cp:revision>
  <dcterms:created xsi:type="dcterms:W3CDTF">2021-06-30T18:36:51Z</dcterms:created>
  <dcterms:modified xsi:type="dcterms:W3CDTF">2024-01-25T16:40:32Z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0x0101007BD57C6D61C7D24E9837F5DD3FC054C4</vt:lpwstr>
  </property>
  <property fmtid="{D5CDD505-2E9C-101B-9397-08002B2CF9AE}" pid="3" name="MediaServiceImageTags">
    <vt:lpwstr/>
  </property>
</Properties>
</file>