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75" r:id="rId7"/>
    <p:sldId id="271" r:id="rId8"/>
    <p:sldId id="272" r:id="rId9"/>
    <p:sldId id="276" r:id="rId10"/>
    <p:sldId id="273" r:id="rId11"/>
    <p:sldId id="274" r:id="rId12"/>
    <p:sldId id="259" r:id="rId13"/>
    <p:sldId id="277" r:id="rId14"/>
    <p:sldId id="261" r:id="rId15"/>
    <p:sldId id="262" r:id="rId16"/>
    <p:sldId id="278" r:id="rId17"/>
    <p:sldId id="280" r:id="rId18"/>
    <p:sldId id="279" r:id="rId19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902B46-AB07-D56A-7438-0360445B92F7}" v="8" dt="2025-10-17T11:40:13.960"/>
    <p1510:client id="{773ABA3F-7B4B-E357-0454-A8CE8B3C1B9E}" v="185" dt="2025-10-17T11:50:46.687"/>
    <p1510:client id="{AED8BFA1-9B03-43E9-B945-F4D8834FDC40}" v="1742" dt="2025-10-17T11:32:08.53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fedeentreprisesdinsertion.sharepoint.com/sites/FDEI_PARIS/DATAS/Commun/03.%20Communication/08%20-%20Publications/02%20-%20Observatoire/0%20-%20Observatoire%202025/Chiffres%20Cl&#233;s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'4.1'!$A$9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'4.1'!$B$9:$I$9</c:f>
              <c:numCache>
                <c:formatCode>General</c:formatCode>
                <c:ptCount val="8"/>
                <c:pt idx="0">
                  <c:v>156.56</c:v>
                </c:pt>
                <c:pt idx="1">
                  <c:v>179.74</c:v>
                </c:pt>
                <c:pt idx="2">
                  <c:v>202.6</c:v>
                </c:pt>
                <c:pt idx="3">
                  <c:v>208.92</c:v>
                </c:pt>
                <c:pt idx="4">
                  <c:v>222.59</c:v>
                </c:pt>
                <c:pt idx="5">
                  <c:v>277.60000000000002</c:v>
                </c:pt>
                <c:pt idx="6">
                  <c:v>266.2</c:v>
                </c:pt>
                <c:pt idx="7">
                  <c:v>225.7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87-4336-9657-93D870E9CAD9}"/>
            </c:ext>
          </c:extLst>
        </c:ser>
        <c:ser>
          <c:idx val="1"/>
          <c:order val="1"/>
          <c:tx>
            <c:strRef>
              <c:f>'4.1'!$A$10</c:f>
              <c:strCache>
                <c:ptCount val="1"/>
                <c:pt idx="0">
                  <c:v>ETTI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'4.1'!$B$10:$I$10</c:f>
              <c:numCache>
                <c:formatCode>General</c:formatCode>
                <c:ptCount val="8"/>
                <c:pt idx="0">
                  <c:v>47.14</c:v>
                </c:pt>
                <c:pt idx="1">
                  <c:v>55.86</c:v>
                </c:pt>
                <c:pt idx="2">
                  <c:v>68.900000000000006</c:v>
                </c:pt>
                <c:pt idx="3">
                  <c:v>83.09</c:v>
                </c:pt>
                <c:pt idx="4">
                  <c:v>91.88</c:v>
                </c:pt>
                <c:pt idx="5">
                  <c:v>82.4</c:v>
                </c:pt>
                <c:pt idx="6">
                  <c:v>79.8</c:v>
                </c:pt>
                <c:pt idx="7">
                  <c:v>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87-4336-9657-93D870E9CAD9}"/>
            </c:ext>
          </c:extLst>
        </c:ser>
        <c:ser>
          <c:idx val="2"/>
          <c:order val="2"/>
          <c:tx>
            <c:strRef>
              <c:f>'4.1'!$A$11</c:f>
              <c:strCache>
                <c:ptCount val="1"/>
                <c:pt idx="0">
                  <c:v>ACI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'4.1'!$B$11:$I$11</c:f>
              <c:numCache>
                <c:formatCode>General</c:formatCode>
                <c:ptCount val="8"/>
                <c:pt idx="0">
                  <c:v>639.19000000000005</c:v>
                </c:pt>
                <c:pt idx="1">
                  <c:v>690.19</c:v>
                </c:pt>
                <c:pt idx="2">
                  <c:v>773.68</c:v>
                </c:pt>
                <c:pt idx="3">
                  <c:v>861.61</c:v>
                </c:pt>
                <c:pt idx="4">
                  <c:v>891.08</c:v>
                </c:pt>
                <c:pt idx="5">
                  <c:v>1053.2</c:v>
                </c:pt>
                <c:pt idx="6">
                  <c:v>1036.3</c:v>
                </c:pt>
                <c:pt idx="7">
                  <c:v>924.2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87-4336-9657-93D870E9CAD9}"/>
            </c:ext>
          </c:extLst>
        </c:ser>
        <c:ser>
          <c:idx val="3"/>
          <c:order val="3"/>
          <c:tx>
            <c:strRef>
              <c:f>'4.1'!$A$12</c:f>
              <c:strCache>
                <c:ptCount val="1"/>
                <c:pt idx="0">
                  <c:v>AI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'4.1'!$B$12:$I$12</c:f>
              <c:numCache>
                <c:formatCode>General</c:formatCode>
                <c:ptCount val="8"/>
                <c:pt idx="0">
                  <c:v>30.04</c:v>
                </c:pt>
                <c:pt idx="1">
                  <c:v>25.55</c:v>
                </c:pt>
                <c:pt idx="2">
                  <c:v>29.97</c:v>
                </c:pt>
                <c:pt idx="3">
                  <c:v>31.2</c:v>
                </c:pt>
                <c:pt idx="4">
                  <c:v>31.9</c:v>
                </c:pt>
                <c:pt idx="5">
                  <c:v>30.4</c:v>
                </c:pt>
                <c:pt idx="6">
                  <c:v>29.3</c:v>
                </c:pt>
                <c:pt idx="7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287-4336-9657-93D870E9CAD9}"/>
            </c:ext>
          </c:extLst>
        </c:ser>
        <c:ser>
          <c:idx val="4"/>
          <c:order val="4"/>
          <c:tx>
            <c:strRef>
              <c:f>'4.1'!$A$13</c:f>
              <c:strCache>
                <c:ptCount val="1"/>
                <c:pt idx="0">
                  <c:v>EITI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'4.1'!$B$8:$I$8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'4.1'!$B$13:$I$13</c:f>
              <c:numCache>
                <c:formatCode>General</c:formatCode>
                <c:ptCount val="8"/>
                <c:pt idx="0">
                  <c:v>0</c:v>
                </c:pt>
                <c:pt idx="1">
                  <c:v>2.82</c:v>
                </c:pt>
                <c:pt idx="2">
                  <c:v>8.48</c:v>
                </c:pt>
                <c:pt idx="3">
                  <c:v>5.74</c:v>
                </c:pt>
                <c:pt idx="4">
                  <c:v>7.85</c:v>
                </c:pt>
                <c:pt idx="5">
                  <c:v>13</c:v>
                </c:pt>
                <c:pt idx="6">
                  <c:v>12.8</c:v>
                </c:pt>
                <c:pt idx="7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287-4336-9657-93D870E9CA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892845839"/>
        <c:axId val="892842959"/>
      </c:barChart>
      <c:catAx>
        <c:axId val="892845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2842959"/>
        <c:crosses val="autoZero"/>
        <c:auto val="1"/>
        <c:lblAlgn val="ctr"/>
        <c:lblOffset val="100"/>
        <c:noMultiLvlLbl val="0"/>
      </c:catAx>
      <c:valAx>
        <c:axId val="8928429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Aides au poste (M€)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2845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'4.3'!$A$9</c:f>
              <c:strCache>
                <c:ptCount val="1"/>
                <c:pt idx="0">
                  <c:v>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'4.3'!$B$8:$I$8</c:f>
              <c:strCach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  <c:pt idx="7">
                  <c:v>2026</c:v>
                </c:pt>
              </c:strCache>
            </c:strRef>
          </c:cat>
          <c:val>
            <c:numRef>
              <c:f>'4.3'!$B$9:$I$9</c:f>
              <c:numCache>
                <c:formatCode>General</c:formatCode>
                <c:ptCount val="8"/>
                <c:pt idx="0">
                  <c:v>25.13</c:v>
                </c:pt>
                <c:pt idx="1">
                  <c:v>252.8</c:v>
                </c:pt>
                <c:pt idx="2">
                  <c:v>186.5</c:v>
                </c:pt>
                <c:pt idx="3">
                  <c:v>10.4</c:v>
                </c:pt>
                <c:pt idx="4">
                  <c:v>26.56</c:v>
                </c:pt>
                <c:pt idx="5">
                  <c:v>6.73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9F-4522-B59E-2AD1755AA8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6078720"/>
        <c:axId val="1146083520"/>
      </c:barChart>
      <c:catAx>
        <c:axId val="114607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83520"/>
        <c:crosses val="autoZero"/>
        <c:auto val="1"/>
        <c:lblAlgn val="ctr"/>
        <c:lblOffset val="100"/>
        <c:noMultiLvlLbl val="0"/>
      </c:catAx>
      <c:valAx>
        <c:axId val="1146083520"/>
        <c:scaling>
          <c:orientation val="minMax"/>
          <c:max val="2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Montant</a:t>
                </a:r>
                <a:r>
                  <a:rPr lang="fr-FR" baseline="0"/>
                  <a:t> du Fonds de développement de l'inclusion (M€)</a:t>
                </a:r>
                <a:endParaRPr lang="fr-FR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7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'4.1'!$A$19</c:f>
              <c:strCache>
                <c:ptCount val="1"/>
                <c:pt idx="0">
                  <c:v>EI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'4.1'!$B$18:$I$18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'4.1'!$B$19:$I$19</c:f>
              <c:numCache>
                <c:formatCode>General</c:formatCode>
                <c:ptCount val="8"/>
                <c:pt idx="0">
                  <c:v>100</c:v>
                </c:pt>
                <c:pt idx="1">
                  <c:v>114.80582524271846</c:v>
                </c:pt>
                <c:pt idx="2">
                  <c:v>129.40725600408788</c:v>
                </c:pt>
                <c:pt idx="3">
                  <c:v>133.44404701073069</c:v>
                </c:pt>
                <c:pt idx="4">
                  <c:v>142.17552376085845</c:v>
                </c:pt>
                <c:pt idx="5">
                  <c:v>177.31221257026061</c:v>
                </c:pt>
                <c:pt idx="6">
                  <c:v>170.03065917220235</c:v>
                </c:pt>
                <c:pt idx="7">
                  <c:v>144.16198262646907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86-41EF-9BB5-43A9926A19A9}"/>
            </c:ext>
          </c:extLst>
        </c:ser>
        <c:ser>
          <c:idx val="5"/>
          <c:order val="4"/>
          <c:tx>
            <c:strRef>
              <c:f>'4.1'!$A$23</c:f>
              <c:strCache>
                <c:ptCount val="1"/>
                <c:pt idx="0">
                  <c:v>Total SIAE (PLF)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val>
            <c:numRef>
              <c:f>'4.1'!$B$23:$I$23</c:f>
              <c:numCache>
                <c:formatCode>General</c:formatCode>
                <c:ptCount val="8"/>
                <c:pt idx="0">
                  <c:v>100</c:v>
                </c:pt>
                <c:pt idx="1">
                  <c:v>109.30544258989838</c:v>
                </c:pt>
                <c:pt idx="2">
                  <c:v>124.13710148580068</c:v>
                </c:pt>
                <c:pt idx="3">
                  <c:v>136.38665185066384</c:v>
                </c:pt>
                <c:pt idx="4">
                  <c:v>142.65748685461608</c:v>
                </c:pt>
                <c:pt idx="5">
                  <c:v>166.86332237407353</c:v>
                </c:pt>
                <c:pt idx="6">
                  <c:v>163.17459590116044</c:v>
                </c:pt>
                <c:pt idx="7">
                  <c:v>142.93242298924312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86-41EF-9BB5-43A9926A19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46077280"/>
        <c:axId val="1146078240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'4.1'!$A$20</c15:sqref>
                        </c15:formulaRef>
                      </c:ext>
                    </c:extLst>
                    <c:strCache>
                      <c:ptCount val="1"/>
                      <c:pt idx="0">
                        <c:v>ETTI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'4.1'!$B$18:$I$18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  <c:pt idx="7">
                        <c:v>2026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'4.1'!$B$20:$I$20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100</c:v>
                      </c:pt>
                      <c:pt idx="1">
                        <c:v>118.49809079338141</c:v>
                      </c:pt>
                      <c:pt idx="2">
                        <c:v>146.16037335596099</c:v>
                      </c:pt>
                      <c:pt idx="3">
                        <c:v>176.26219770895207</c:v>
                      </c:pt>
                      <c:pt idx="4">
                        <c:v>194.90878235044548</c:v>
                      </c:pt>
                      <c:pt idx="5">
                        <c:v>174.79847263470515</c:v>
                      </c:pt>
                      <c:pt idx="6">
                        <c:v>169.28298684768771</c:v>
                      </c:pt>
                      <c:pt idx="7">
                        <c:v>138.94781501909205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AF86-41EF-9BB5-43A9926A19A9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'4.1'!$A$21</c15:sqref>
                        </c15:formulaRef>
                      </c:ext>
                    </c:extLst>
                    <c:strCache>
                      <c:ptCount val="1"/>
                      <c:pt idx="0">
                        <c:v>ACI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40000"/>
                        <a:lumOff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'4.1'!$B$18:$I$18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  <c:pt idx="7">
                        <c:v>2026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'4.1'!$B$21:$I$21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100</c:v>
                      </c:pt>
                      <c:pt idx="1">
                        <c:v>107.97884822979083</c:v>
                      </c:pt>
                      <c:pt idx="2">
                        <c:v>121.0406921259719</c:v>
                      </c:pt>
                      <c:pt idx="3">
                        <c:v>134.79716516215834</c:v>
                      </c:pt>
                      <c:pt idx="4">
                        <c:v>139.4076878549414</c:v>
                      </c:pt>
                      <c:pt idx="5">
                        <c:v>164.77103834540588</c:v>
                      </c:pt>
                      <c:pt idx="6">
                        <c:v>162.12706706925951</c:v>
                      </c:pt>
                      <c:pt idx="7">
                        <c:v>144.58924576417027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AF86-41EF-9BB5-43A9926A19A9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'4.1'!$A$22</c15:sqref>
                        </c15:formulaRef>
                      </c:ext>
                    </c:extLst>
                    <c:strCache>
                      <c:ptCount val="1"/>
                      <c:pt idx="0">
                        <c:v>AI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40000"/>
                        <a:lumOff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'4.1'!$B$18:$I$18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  <c:pt idx="7">
                        <c:v>2026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'4.1'!$B$22:$I$22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100</c:v>
                      </c:pt>
                      <c:pt idx="1">
                        <c:v>85.053262316910789</c:v>
                      </c:pt>
                      <c:pt idx="2">
                        <c:v>99.766977363515309</c:v>
                      </c:pt>
                      <c:pt idx="3">
                        <c:v>103.86151797603196</c:v>
                      </c:pt>
                      <c:pt idx="4">
                        <c:v>106.19174434087884</c:v>
                      </c:pt>
                      <c:pt idx="5">
                        <c:v>101.19840213049267</c:v>
                      </c:pt>
                      <c:pt idx="6">
                        <c:v>97.536617842876169</c:v>
                      </c:pt>
                      <c:pt idx="7">
                        <c:v>75.233022636484691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AF86-41EF-9BB5-43A9926A19A9}"/>
                  </c:ext>
                </c:extLst>
              </c15:ser>
            </c15:filteredLineSeries>
          </c:ext>
        </c:extLst>
      </c:lineChart>
      <c:catAx>
        <c:axId val="114607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78240"/>
        <c:crosses val="autoZero"/>
        <c:auto val="1"/>
        <c:lblAlgn val="ctr"/>
        <c:lblOffset val="100"/>
        <c:noMultiLvlLbl val="0"/>
      </c:catAx>
      <c:valAx>
        <c:axId val="1146078240"/>
        <c:scaling>
          <c:orientation val="minMax"/>
          <c:max val="200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7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tx>
            <c:strRef>
              <c:f>'4.1'!$A$20</c:f>
              <c:strCache>
                <c:ptCount val="1"/>
                <c:pt idx="0">
                  <c:v>ETTI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'4.1'!$B$18:$I$18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'4.1'!$B$20:$I$20</c:f>
              <c:numCache>
                <c:formatCode>General</c:formatCode>
                <c:ptCount val="8"/>
                <c:pt idx="0">
                  <c:v>100</c:v>
                </c:pt>
                <c:pt idx="1">
                  <c:v>118.49809079338141</c:v>
                </c:pt>
                <c:pt idx="2">
                  <c:v>146.16037335596099</c:v>
                </c:pt>
                <c:pt idx="3">
                  <c:v>176.26219770895207</c:v>
                </c:pt>
                <c:pt idx="4">
                  <c:v>194.90878235044548</c:v>
                </c:pt>
                <c:pt idx="5">
                  <c:v>174.79847263470515</c:v>
                </c:pt>
                <c:pt idx="6">
                  <c:v>169.28298684768771</c:v>
                </c:pt>
                <c:pt idx="7">
                  <c:v>138.94781501909205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52-4863-96C5-DC93D82DE9AF}"/>
            </c:ext>
          </c:extLst>
        </c:ser>
        <c:ser>
          <c:idx val="5"/>
          <c:order val="4"/>
          <c:tx>
            <c:strRef>
              <c:f>'4.1'!$A$23</c:f>
              <c:strCache>
                <c:ptCount val="1"/>
                <c:pt idx="0">
                  <c:v>Total SIAE (PLF)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val>
            <c:numRef>
              <c:f>'4.1'!$B$23:$I$23</c:f>
              <c:numCache>
                <c:formatCode>General</c:formatCode>
                <c:ptCount val="8"/>
                <c:pt idx="0">
                  <c:v>100</c:v>
                </c:pt>
                <c:pt idx="1">
                  <c:v>109.30544258989838</c:v>
                </c:pt>
                <c:pt idx="2">
                  <c:v>124.13710148580068</c:v>
                </c:pt>
                <c:pt idx="3">
                  <c:v>136.38665185066384</c:v>
                </c:pt>
                <c:pt idx="4">
                  <c:v>142.65748685461608</c:v>
                </c:pt>
                <c:pt idx="5">
                  <c:v>166.86332237407353</c:v>
                </c:pt>
                <c:pt idx="6">
                  <c:v>163.17459590116044</c:v>
                </c:pt>
                <c:pt idx="7">
                  <c:v>142.93242298924312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52-4863-96C5-DC93D82DE9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46077280"/>
        <c:axId val="114607824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'4.1'!$A$19</c15:sqref>
                        </c15:formulaRef>
                      </c:ext>
                    </c:extLst>
                    <c:strCache>
                      <c:ptCount val="1"/>
                      <c:pt idx="0">
                        <c:v>EI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'4.1'!$B$18:$I$18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  <c:pt idx="7">
                        <c:v>2026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'4.1'!$B$19:$I$19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100</c:v>
                      </c:pt>
                      <c:pt idx="1">
                        <c:v>114.80582524271846</c:v>
                      </c:pt>
                      <c:pt idx="2">
                        <c:v>129.40725600408788</c:v>
                      </c:pt>
                      <c:pt idx="3">
                        <c:v>133.44404701073069</c:v>
                      </c:pt>
                      <c:pt idx="4">
                        <c:v>142.17552376085845</c:v>
                      </c:pt>
                      <c:pt idx="5">
                        <c:v>177.31221257026061</c:v>
                      </c:pt>
                      <c:pt idx="6">
                        <c:v>170.03065917220235</c:v>
                      </c:pt>
                      <c:pt idx="7">
                        <c:v>144.16198262646907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7952-4863-96C5-DC93D82DE9AF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'4.1'!$A$21</c15:sqref>
                        </c15:formulaRef>
                      </c:ext>
                    </c:extLst>
                    <c:strCache>
                      <c:ptCount val="1"/>
                      <c:pt idx="0">
                        <c:v>ACI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40000"/>
                        <a:lumOff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'4.1'!$B$18:$I$18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  <c:pt idx="7">
                        <c:v>2026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'4.1'!$B$21:$I$21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100</c:v>
                      </c:pt>
                      <c:pt idx="1">
                        <c:v>107.97884822979083</c:v>
                      </c:pt>
                      <c:pt idx="2">
                        <c:v>121.0406921259719</c:v>
                      </c:pt>
                      <c:pt idx="3">
                        <c:v>134.79716516215834</c:v>
                      </c:pt>
                      <c:pt idx="4">
                        <c:v>139.4076878549414</c:v>
                      </c:pt>
                      <c:pt idx="5">
                        <c:v>164.77103834540588</c:v>
                      </c:pt>
                      <c:pt idx="6">
                        <c:v>162.12706706925951</c:v>
                      </c:pt>
                      <c:pt idx="7">
                        <c:v>144.58924576417027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7952-4863-96C5-DC93D82DE9AF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'4.1'!$A$22</c15:sqref>
                        </c15:formulaRef>
                      </c:ext>
                    </c:extLst>
                    <c:strCache>
                      <c:ptCount val="1"/>
                      <c:pt idx="0">
                        <c:v>AI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40000"/>
                        <a:lumOff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'4.1'!$B$18:$I$18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  <c:pt idx="7">
                        <c:v>2026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'4.1'!$B$22:$I$22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100</c:v>
                      </c:pt>
                      <c:pt idx="1">
                        <c:v>85.053262316910789</c:v>
                      </c:pt>
                      <c:pt idx="2">
                        <c:v>99.766977363515309</c:v>
                      </c:pt>
                      <c:pt idx="3">
                        <c:v>103.86151797603196</c:v>
                      </c:pt>
                      <c:pt idx="4">
                        <c:v>106.19174434087884</c:v>
                      </c:pt>
                      <c:pt idx="5">
                        <c:v>101.19840213049267</c:v>
                      </c:pt>
                      <c:pt idx="6">
                        <c:v>97.536617842876169</c:v>
                      </c:pt>
                      <c:pt idx="7">
                        <c:v>75.233022636484691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7952-4863-96C5-DC93D82DE9AF}"/>
                  </c:ext>
                </c:extLst>
              </c15:ser>
            </c15:filteredLineSeries>
          </c:ext>
        </c:extLst>
      </c:lineChart>
      <c:catAx>
        <c:axId val="114607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78240"/>
        <c:crosses val="autoZero"/>
        <c:auto val="1"/>
        <c:lblAlgn val="ctr"/>
        <c:lblOffset val="100"/>
        <c:noMultiLvlLbl val="0"/>
      </c:catAx>
      <c:valAx>
        <c:axId val="1146078240"/>
        <c:scaling>
          <c:orientation val="minMax"/>
          <c:max val="200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7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tx>
            <c:strRef>
              <c:f>'4.4'!$A$18</c:f>
              <c:strCache>
                <c:ptCount val="1"/>
                <c:pt idx="0">
                  <c:v>ETTI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'4.4'!$B$16:$H$16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'4.4'!$B$18:$H$18</c:f>
              <c:numCache>
                <c:formatCode>General</c:formatCode>
                <c:ptCount val="7"/>
                <c:pt idx="0">
                  <c:v>100</c:v>
                </c:pt>
                <c:pt idx="1">
                  <c:v>96.131484794275494</c:v>
                </c:pt>
                <c:pt idx="2">
                  <c:v>99.217352415026838</c:v>
                </c:pt>
                <c:pt idx="3">
                  <c:v>95.102862254025041</c:v>
                </c:pt>
                <c:pt idx="4">
                  <c:v>101.4087656529517</c:v>
                </c:pt>
                <c:pt idx="5">
                  <c:v>104.83005366726297</c:v>
                </c:pt>
                <c:pt idx="6">
                  <c:v>106.90966010733453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64-4B9B-8FCF-07C7E1C1247E}"/>
            </c:ext>
          </c:extLst>
        </c:ser>
        <c:ser>
          <c:idx val="4"/>
          <c:order val="4"/>
          <c:tx>
            <c:strRef>
              <c:f>'4.4'!$A$19</c:f>
              <c:strCache>
                <c:ptCount val="1"/>
                <c:pt idx="0">
                  <c:v>SMIC brut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'4.4'!$B$16:$H$16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'4.4'!$B$19:$H$19</c:f>
              <c:numCache>
                <c:formatCode>General</c:formatCode>
                <c:ptCount val="7"/>
                <c:pt idx="0">
                  <c:v>100</c:v>
                </c:pt>
                <c:pt idx="1">
                  <c:v>101.18343195266273</c:v>
                </c:pt>
                <c:pt idx="2">
                  <c:v>102.16962524654834</c:v>
                </c:pt>
                <c:pt idx="3">
                  <c:v>110.387902695595</c:v>
                </c:pt>
                <c:pt idx="4">
                  <c:v>114.8586456278764</c:v>
                </c:pt>
                <c:pt idx="5">
                  <c:v>116.17357001972385</c:v>
                </c:pt>
                <c:pt idx="6">
                  <c:v>118.46153846153847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64-4B9B-8FCF-07C7E1C124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6726991"/>
        <c:axId val="766726511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'4.4'!$A$17</c15:sqref>
                        </c15:formulaRef>
                      </c:ext>
                    </c:extLst>
                    <c:strCache>
                      <c:ptCount val="1"/>
                      <c:pt idx="0">
                        <c:v>EI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'4.4'!$B$16:$H$16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'4.4'!$B$17:$H$17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100</c:v>
                      </c:pt>
                      <c:pt idx="1">
                        <c:v>101.1977186311787</c:v>
                      </c:pt>
                      <c:pt idx="2">
                        <c:v>104.44866920152091</c:v>
                      </c:pt>
                      <c:pt idx="3">
                        <c:v>105.38973384030419</c:v>
                      </c:pt>
                      <c:pt idx="4">
                        <c:v>112.34790874524714</c:v>
                      </c:pt>
                      <c:pt idx="5">
                        <c:v>116.14068441064637</c:v>
                      </c:pt>
                      <c:pt idx="6">
                        <c:v>126.46387832699619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2864-4B9B-8FCF-07C7E1C1247E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'4.4'!$A$20</c15:sqref>
                        </c15:formulaRef>
                      </c:ext>
                    </c:extLst>
                    <c:strCache>
                      <c:ptCount val="1"/>
                      <c:pt idx="0">
                        <c:v>ACI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'4.4'!$B$16:$H$16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'4.4'!$B$20:$H$20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100</c:v>
                      </c:pt>
                      <c:pt idx="1">
                        <c:v>101.19807911282737</c:v>
                      </c:pt>
                      <c:pt idx="2">
                        <c:v>104.4408139016783</c:v>
                      </c:pt>
                      <c:pt idx="3">
                        <c:v>105.38145452745185</c:v>
                      </c:pt>
                      <c:pt idx="4">
                        <c:v>112.34219515817614</c:v>
                      </c:pt>
                      <c:pt idx="5">
                        <c:v>116.13446210208427</c:v>
                      </c:pt>
                      <c:pt idx="6">
                        <c:v>118.42665478489035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2864-4B9B-8FCF-07C7E1C1247E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'4.4'!$A$21</c15:sqref>
                        </c15:formulaRef>
                      </c:ext>
                    </c:extLst>
                    <c:strCache>
                      <c:ptCount val="1"/>
                      <c:pt idx="0">
                        <c:v>AI</c:v>
                      </c:pt>
                    </c:strCache>
                  </c:strRef>
                </c:tx>
                <c:spPr>
                  <a:ln w="12700" cap="rnd">
                    <a:solidFill>
                      <a:srgbClr val="00B050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'4.4'!$B$16:$H$16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2019</c:v>
                      </c:pt>
                      <c:pt idx="1">
                        <c:v>2020</c:v>
                      </c:pt>
                      <c:pt idx="2">
                        <c:v>2021</c:v>
                      </c:pt>
                      <c:pt idx="3">
                        <c:v>2022</c:v>
                      </c:pt>
                      <c:pt idx="4">
                        <c:v>2023</c:v>
                      </c:pt>
                      <c:pt idx="5">
                        <c:v>2024</c:v>
                      </c:pt>
                      <c:pt idx="6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'4.4'!$B$21:$H$21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100</c:v>
                      </c:pt>
                      <c:pt idx="1">
                        <c:v>101.17044623262619</c:v>
                      </c:pt>
                      <c:pt idx="2">
                        <c:v>104.46232626188734</c:v>
                      </c:pt>
                      <c:pt idx="3">
                        <c:v>105.41331382589611</c:v>
                      </c:pt>
                      <c:pt idx="4">
                        <c:v>112.36283833211411</c:v>
                      </c:pt>
                      <c:pt idx="5">
                        <c:v>116.16678858814925</c:v>
                      </c:pt>
                      <c:pt idx="6">
                        <c:v>118.43452816386247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2864-4B9B-8FCF-07C7E1C1247E}"/>
                  </c:ext>
                </c:extLst>
              </c15:ser>
            </c15:filteredLineSeries>
          </c:ext>
        </c:extLst>
      </c:lineChart>
      <c:catAx>
        <c:axId val="766726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6726511"/>
        <c:crosses val="autoZero"/>
        <c:auto val="1"/>
        <c:lblAlgn val="ctr"/>
        <c:lblOffset val="100"/>
        <c:noMultiLvlLbl val="0"/>
      </c:catAx>
      <c:valAx>
        <c:axId val="766726511"/>
        <c:scaling>
          <c:orientation val="minMax"/>
          <c:max val="120"/>
          <c:min val="9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6726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'5.1.1'!$A$9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'5.1.1'!$B$8:$I$8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'5.1.1'!$B$9:$I$9</c:f>
              <c:numCache>
                <c:formatCode>_-* #\ ##0_-;\-* #\ ##0_-;_-* "-"??_-;_-@_-</c:formatCode>
                <c:ptCount val="8"/>
                <c:pt idx="0">
                  <c:v>14350</c:v>
                </c:pt>
                <c:pt idx="1">
                  <c:v>16000</c:v>
                </c:pt>
                <c:pt idx="2">
                  <c:v>18000</c:v>
                </c:pt>
                <c:pt idx="3">
                  <c:v>18275</c:v>
                </c:pt>
                <c:pt idx="4">
                  <c:v>17780</c:v>
                </c:pt>
                <c:pt idx="5">
                  <c:v>21404</c:v>
                </c:pt>
                <c:pt idx="6">
                  <c:v>21404</c:v>
                </c:pt>
                <c:pt idx="7">
                  <c:v>16029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F2-4C2C-BD88-A5A0D40FFEF2}"/>
            </c:ext>
          </c:extLst>
        </c:ser>
        <c:ser>
          <c:idx val="1"/>
          <c:order val="1"/>
          <c:tx>
            <c:strRef>
              <c:f>'5.1.1'!$A$10</c:f>
              <c:strCache>
                <c:ptCount val="1"/>
                <c:pt idx="0">
                  <c:v>ETTI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'5.1.1'!$B$8:$I$8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'5.1.1'!$B$10:$I$10</c:f>
              <c:numCache>
                <c:formatCode>_-* #\ ##0_-;\-* #\ ##0_-;_-* "-"??_-;_-@_-</c:formatCode>
                <c:ptCount val="8"/>
                <c:pt idx="0">
                  <c:v>10200</c:v>
                </c:pt>
                <c:pt idx="1">
                  <c:v>13000</c:v>
                </c:pt>
                <c:pt idx="2">
                  <c:v>16000</c:v>
                </c:pt>
                <c:pt idx="3">
                  <c:v>19000</c:v>
                </c:pt>
                <c:pt idx="4">
                  <c:v>19131</c:v>
                </c:pt>
                <c:pt idx="5">
                  <c:v>16551</c:v>
                </c:pt>
                <c:pt idx="6">
                  <c:v>16551</c:v>
                </c:pt>
                <c:pt idx="7">
                  <c:v>12920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F2-4C2C-BD88-A5A0D40FFEF2}"/>
            </c:ext>
          </c:extLst>
        </c:ser>
        <c:ser>
          <c:idx val="2"/>
          <c:order val="2"/>
          <c:tx>
            <c:strRef>
              <c:f>'5.1.1'!$A$11</c:f>
              <c:strCache>
                <c:ptCount val="1"/>
                <c:pt idx="0">
                  <c:v>ACI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'5.1.1'!$B$8:$I$8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'5.1.1'!$B$11:$I$11</c:f>
              <c:numCache>
                <c:formatCode>_-* #\ ##0_-;\-* #\ ##0_-;_-* "-"??_-;_-@_-</c:formatCode>
                <c:ptCount val="8"/>
                <c:pt idx="0">
                  <c:v>30350</c:v>
                </c:pt>
                <c:pt idx="1">
                  <c:v>32000</c:v>
                </c:pt>
                <c:pt idx="2">
                  <c:v>35800</c:v>
                </c:pt>
                <c:pt idx="3">
                  <c:v>39255</c:v>
                </c:pt>
                <c:pt idx="4">
                  <c:v>37073</c:v>
                </c:pt>
                <c:pt idx="5">
                  <c:v>42257</c:v>
                </c:pt>
                <c:pt idx="6">
                  <c:v>42257</c:v>
                </c:pt>
                <c:pt idx="7">
                  <c:v>36220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F2-4C2C-BD88-A5A0D40FFEF2}"/>
            </c:ext>
          </c:extLst>
        </c:ser>
        <c:ser>
          <c:idx val="3"/>
          <c:order val="3"/>
          <c:tx>
            <c:strRef>
              <c:f>'5.1.1'!$A$12</c:f>
              <c:strCache>
                <c:ptCount val="1"/>
                <c:pt idx="0">
                  <c:v>AI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'5.1.1'!$B$8:$I$8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'5.1.1'!$B$12:$I$12</c:f>
              <c:numCache>
                <c:formatCode>_-* #\ ##0_-;\-* #\ ##0_-;_-* "-"??_-;_-@_-</c:formatCode>
                <c:ptCount val="8"/>
                <c:pt idx="0">
                  <c:v>21100</c:v>
                </c:pt>
                <c:pt idx="1">
                  <c:v>17500</c:v>
                </c:pt>
                <c:pt idx="2">
                  <c:v>20500</c:v>
                </c:pt>
                <c:pt idx="3">
                  <c:v>21000</c:v>
                </c:pt>
                <c:pt idx="4">
                  <c:v>19609</c:v>
                </c:pt>
                <c:pt idx="5">
                  <c:v>18027</c:v>
                </c:pt>
                <c:pt idx="6">
                  <c:v>18027</c:v>
                </c:pt>
                <c:pt idx="7">
                  <c:v>13200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F2-4C2C-BD88-A5A0D40FFEF2}"/>
            </c:ext>
          </c:extLst>
        </c:ser>
        <c:ser>
          <c:idx val="4"/>
          <c:order val="4"/>
          <c:tx>
            <c:strRef>
              <c:f>'5.1.1'!$A$13</c:f>
              <c:strCache>
                <c:ptCount val="1"/>
                <c:pt idx="0">
                  <c:v>EITI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'5.1.1'!$B$8:$I$8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'5.1.1'!$B$13:$I$13</c:f>
              <c:numCache>
                <c:formatCode>_-* #\ ##0_-;\-* #\ ##0_-;_-* "-"??_-;_-@_-</c:formatCode>
                <c:ptCount val="8"/>
                <c:pt idx="0">
                  <c:v>0</c:v>
                </c:pt>
                <c:pt idx="1">
                  <c:v>500</c:v>
                </c:pt>
                <c:pt idx="2">
                  <c:v>1500</c:v>
                </c:pt>
                <c:pt idx="3">
                  <c:v>1000</c:v>
                </c:pt>
                <c:pt idx="4">
                  <c:v>1189</c:v>
                </c:pt>
                <c:pt idx="5">
                  <c:v>1988</c:v>
                </c:pt>
                <c:pt idx="6">
                  <c:v>1988</c:v>
                </c:pt>
                <c:pt idx="7">
                  <c:v>1800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F2-4C2C-BD88-A5A0D40FFEF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204039072"/>
        <c:axId val="1204042432"/>
      </c:barChart>
      <c:catAx>
        <c:axId val="120403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04042432"/>
        <c:crosses val="autoZero"/>
        <c:auto val="1"/>
        <c:lblAlgn val="ctr"/>
        <c:lblOffset val="100"/>
        <c:noMultiLvlLbl val="0"/>
      </c:catAx>
      <c:valAx>
        <c:axId val="120404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0403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'5.1'!$A$9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'5.1'!$B$8:$H$8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  <c:extLst/>
            </c:strRef>
          </c:cat>
          <c:val>
            <c:numRef>
              <c:f>'5.1'!$B$9:$H$9</c:f>
              <c:numCache>
                <c:formatCode>_-* #\ ##0_-;\-* #\ ##0_-;_-* "-"??_-;_-@_-</c:formatCode>
                <c:ptCount val="7"/>
                <c:pt idx="0">
                  <c:v>14725</c:v>
                </c:pt>
                <c:pt idx="1">
                  <c:v>13483</c:v>
                </c:pt>
                <c:pt idx="2">
                  <c:v>16421</c:v>
                </c:pt>
                <c:pt idx="3">
                  <c:v>17748</c:v>
                </c:pt>
                <c:pt idx="4">
                  <c:v>18141</c:v>
                </c:pt>
                <c:pt idx="5">
                  <c:v>18408</c:v>
                </c:pt>
                <c:pt idx="6">
                  <c:v>16831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9D1-492E-8E34-7DC5361ABA74}"/>
            </c:ext>
          </c:extLst>
        </c:ser>
        <c:ser>
          <c:idx val="1"/>
          <c:order val="1"/>
          <c:tx>
            <c:strRef>
              <c:f>'5.1'!$A$10</c:f>
              <c:strCache>
                <c:ptCount val="1"/>
                <c:pt idx="0">
                  <c:v>ETTI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'5.1'!$B$8:$H$8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  <c:extLst/>
            </c:strRef>
          </c:cat>
          <c:val>
            <c:numRef>
              <c:f>'5.1'!$B$10:$H$10</c:f>
              <c:numCache>
                <c:formatCode>_-* #\ ##0_-;\-* #\ ##0_-;_-* "-"??_-;_-@_-</c:formatCode>
                <c:ptCount val="7"/>
                <c:pt idx="0">
                  <c:v>10553</c:v>
                </c:pt>
                <c:pt idx="1">
                  <c:v>8659</c:v>
                </c:pt>
                <c:pt idx="2">
                  <c:v>12579</c:v>
                </c:pt>
                <c:pt idx="3">
                  <c:v>13609</c:v>
                </c:pt>
                <c:pt idx="4">
                  <c:v>13876</c:v>
                </c:pt>
                <c:pt idx="5">
                  <c:v>13645</c:v>
                </c:pt>
                <c:pt idx="6">
                  <c:v>13548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9D1-492E-8E34-7DC5361ABA74}"/>
            </c:ext>
          </c:extLst>
        </c:ser>
        <c:ser>
          <c:idx val="2"/>
          <c:order val="2"/>
          <c:tx>
            <c:strRef>
              <c:f>'5.1'!$A$11</c:f>
              <c:strCache>
                <c:ptCount val="1"/>
                <c:pt idx="0">
                  <c:v>ACI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'5.1'!$B$8:$H$8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  <c:extLst/>
            </c:strRef>
          </c:cat>
          <c:val>
            <c:numRef>
              <c:f>'5.1'!$B$11:$H$11</c:f>
              <c:numCache>
                <c:formatCode>_-* #\ ##0_-;\-* #\ ##0_-;_-* "-"??_-;_-@_-</c:formatCode>
                <c:ptCount val="7"/>
                <c:pt idx="0">
                  <c:v>30104</c:v>
                </c:pt>
                <c:pt idx="1">
                  <c:v>25653</c:v>
                </c:pt>
                <c:pt idx="2">
                  <c:v>32210</c:v>
                </c:pt>
                <c:pt idx="3">
                  <c:v>43409</c:v>
                </c:pt>
                <c:pt idx="4">
                  <c:v>44675</c:v>
                </c:pt>
                <c:pt idx="5">
                  <c:v>44972</c:v>
                </c:pt>
                <c:pt idx="6">
                  <c:v>44040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59D1-492E-8E34-7DC5361ABA74}"/>
            </c:ext>
          </c:extLst>
        </c:ser>
        <c:ser>
          <c:idx val="3"/>
          <c:order val="3"/>
          <c:tx>
            <c:strRef>
              <c:f>'5.1'!$A$12</c:f>
              <c:strCache>
                <c:ptCount val="1"/>
                <c:pt idx="0">
                  <c:v>AI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'5.1'!$B$8:$H$8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  <c:extLst/>
            </c:strRef>
          </c:cat>
          <c:val>
            <c:numRef>
              <c:f>'5.1'!$B$12:$H$12</c:f>
              <c:numCache>
                <c:formatCode>_-* #\ ##0_-;\-* #\ ##0_-;_-* "-"??_-;_-@_-</c:formatCode>
                <c:ptCount val="7"/>
                <c:pt idx="0">
                  <c:v>16713</c:v>
                </c:pt>
                <c:pt idx="1">
                  <c:v>15242</c:v>
                </c:pt>
                <c:pt idx="2">
                  <c:v>18370</c:v>
                </c:pt>
                <c:pt idx="3">
                  <c:v>16983</c:v>
                </c:pt>
                <c:pt idx="4">
                  <c:v>15408</c:v>
                </c:pt>
                <c:pt idx="5">
                  <c:v>14162</c:v>
                </c:pt>
                <c:pt idx="6">
                  <c:v>13819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59D1-492E-8E34-7DC5361ABA74}"/>
            </c:ext>
          </c:extLst>
        </c:ser>
        <c:ser>
          <c:idx val="4"/>
          <c:order val="4"/>
          <c:tx>
            <c:strRef>
              <c:f>'5.1'!$A$13</c:f>
              <c:strCache>
                <c:ptCount val="1"/>
                <c:pt idx="0">
                  <c:v>EITI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0283618873958093E-16"/>
                  <c:y val="-1.3923701187286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D1-492E-8E34-7DC5361ABA74}"/>
                </c:ext>
              </c:extLst>
            </c:dLbl>
            <c:dLbl>
              <c:idx val="5"/>
              <c:layout>
                <c:manualLayout>
                  <c:x val="-2.3724792408066431E-3"/>
                  <c:y val="-3.061935257055711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D1-492E-8E34-7DC5361ABA74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'5.1'!$B$8:$H$8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  <c:extLst/>
            </c:strRef>
          </c:cat>
          <c:val>
            <c:numRef>
              <c:f>'5.1'!$B$13:$H$13</c:f>
              <c:numCache>
                <c:formatCode>_-* #\ ##0_-;\-* #\ ##0_-;_-* "-"??_-;_-@_-</c:formatCode>
                <c:ptCount val="7"/>
                <c:pt idx="0">
                  <c:v>0</c:v>
                </c:pt>
                <c:pt idx="1">
                  <c:v>12</c:v>
                </c:pt>
                <c:pt idx="2">
                  <c:v>248</c:v>
                </c:pt>
                <c:pt idx="3">
                  <c:v>682</c:v>
                </c:pt>
                <c:pt idx="4">
                  <c:v>1286</c:v>
                </c:pt>
                <c:pt idx="5">
                  <c:v>1520</c:v>
                </c:pt>
                <c:pt idx="6">
                  <c:v>1861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59D1-492E-8E34-7DC5361ABA7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597429007"/>
        <c:axId val="1597427567"/>
      </c:barChart>
      <c:catAx>
        <c:axId val="1597429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97427567"/>
        <c:crosses val="autoZero"/>
        <c:auto val="1"/>
        <c:lblAlgn val="ctr"/>
        <c:lblOffset val="100"/>
        <c:noMultiLvlLbl val="0"/>
      </c:catAx>
      <c:valAx>
        <c:axId val="1597427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Nombre d'ETPi conventionnés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97429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'4.1'!$A$19</c:f>
              <c:strCache>
                <c:ptCount val="1"/>
                <c:pt idx="0">
                  <c:v>EI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'4.1'!$B$18:$I$18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  <c:extLst/>
            </c:numRef>
          </c:cat>
          <c:val>
            <c:numRef>
              <c:f>'4.1'!$B$19:$I$19</c:f>
              <c:numCache>
                <c:formatCode>General</c:formatCode>
                <c:ptCount val="7"/>
                <c:pt idx="0">
                  <c:v>100</c:v>
                </c:pt>
                <c:pt idx="1">
                  <c:v>114.80582524271846</c:v>
                </c:pt>
                <c:pt idx="2">
                  <c:v>129.40725600408788</c:v>
                </c:pt>
                <c:pt idx="3">
                  <c:v>133.44404701073069</c:v>
                </c:pt>
                <c:pt idx="4">
                  <c:v>142.17552376085845</c:v>
                </c:pt>
                <c:pt idx="5">
                  <c:v>177.31221257026061</c:v>
                </c:pt>
                <c:pt idx="6">
                  <c:v>170.03065917220235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AB63-4862-8923-BDAF58388850}"/>
            </c:ext>
          </c:extLst>
        </c:ser>
        <c:ser>
          <c:idx val="1"/>
          <c:order val="1"/>
          <c:tx>
            <c:strRef>
              <c:f>'4.1'!$A$20</c:f>
              <c:strCache>
                <c:ptCount val="1"/>
                <c:pt idx="0">
                  <c:v>ETTI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'4.1'!$B$18:$I$18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  <c:extLst/>
            </c:numRef>
          </c:cat>
          <c:val>
            <c:numRef>
              <c:f>'4.1'!$B$20:$I$20</c:f>
              <c:numCache>
                <c:formatCode>General</c:formatCode>
                <c:ptCount val="7"/>
                <c:pt idx="0">
                  <c:v>100</c:v>
                </c:pt>
                <c:pt idx="1">
                  <c:v>118.49809079338141</c:v>
                </c:pt>
                <c:pt idx="2">
                  <c:v>146.16037335596099</c:v>
                </c:pt>
                <c:pt idx="3">
                  <c:v>176.26219770895207</c:v>
                </c:pt>
                <c:pt idx="4">
                  <c:v>194.90878235044548</c:v>
                </c:pt>
                <c:pt idx="5">
                  <c:v>174.79847263470515</c:v>
                </c:pt>
                <c:pt idx="6">
                  <c:v>169.28298684768771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AB63-4862-8923-BDAF58388850}"/>
            </c:ext>
          </c:extLst>
        </c:ser>
        <c:ser>
          <c:idx val="2"/>
          <c:order val="2"/>
          <c:tx>
            <c:strRef>
              <c:f>'4.1'!$A$21</c:f>
              <c:strCache>
                <c:ptCount val="1"/>
                <c:pt idx="0">
                  <c:v>ACI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'4.1'!$B$18:$I$18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  <c:extLst/>
            </c:numRef>
          </c:cat>
          <c:val>
            <c:numRef>
              <c:f>'4.1'!$B$21:$I$21</c:f>
              <c:numCache>
                <c:formatCode>General</c:formatCode>
                <c:ptCount val="7"/>
                <c:pt idx="0">
                  <c:v>100</c:v>
                </c:pt>
                <c:pt idx="1">
                  <c:v>107.97884822979083</c:v>
                </c:pt>
                <c:pt idx="2">
                  <c:v>121.0406921259719</c:v>
                </c:pt>
                <c:pt idx="3">
                  <c:v>134.79716516215834</c:v>
                </c:pt>
                <c:pt idx="4">
                  <c:v>139.4076878549414</c:v>
                </c:pt>
                <c:pt idx="5">
                  <c:v>164.77103834540588</c:v>
                </c:pt>
                <c:pt idx="6">
                  <c:v>162.12706706925951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AB63-4862-8923-BDAF58388850}"/>
            </c:ext>
          </c:extLst>
        </c:ser>
        <c:ser>
          <c:idx val="3"/>
          <c:order val="3"/>
          <c:tx>
            <c:strRef>
              <c:f>'4.1'!$A$22</c:f>
              <c:strCache>
                <c:ptCount val="1"/>
                <c:pt idx="0">
                  <c:v>AI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'4.1'!$B$18:$I$18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  <c:extLst/>
            </c:numRef>
          </c:cat>
          <c:val>
            <c:numRef>
              <c:f>'4.1'!$B$22:$I$22</c:f>
              <c:numCache>
                <c:formatCode>General</c:formatCode>
                <c:ptCount val="7"/>
                <c:pt idx="0">
                  <c:v>100</c:v>
                </c:pt>
                <c:pt idx="1">
                  <c:v>85.053262316910789</c:v>
                </c:pt>
                <c:pt idx="2">
                  <c:v>99.766977363515309</c:v>
                </c:pt>
                <c:pt idx="3">
                  <c:v>103.86151797603196</c:v>
                </c:pt>
                <c:pt idx="4">
                  <c:v>106.19174434087884</c:v>
                </c:pt>
                <c:pt idx="5">
                  <c:v>101.19840213049267</c:v>
                </c:pt>
                <c:pt idx="6">
                  <c:v>97.536617842876169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AB63-4862-8923-BDAF58388850}"/>
            </c:ext>
          </c:extLst>
        </c:ser>
        <c:ser>
          <c:idx val="5"/>
          <c:order val="4"/>
          <c:tx>
            <c:strRef>
              <c:f>'4.1'!$A$23</c:f>
              <c:strCache>
                <c:ptCount val="1"/>
                <c:pt idx="0">
                  <c:v>Total SIAE (PLF)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Lit>
              <c:ptCount val="7"/>
              <c:pt idx="0">
                <c:v>2019</c:v>
              </c:pt>
              <c:pt idx="1">
                <c:v>2020</c:v>
              </c:pt>
              <c:pt idx="2">
                <c:v>2021</c:v>
              </c:pt>
              <c:pt idx="3">
                <c:v>2022</c:v>
              </c:pt>
              <c:pt idx="4">
                <c:v>2023</c:v>
              </c:pt>
              <c:pt idx="5">
                <c:v>2024</c:v>
              </c:pt>
              <c:pt idx="6">
                <c:v>2025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'4.1'!$B$23:$I$23</c:f>
              <c:numCache>
                <c:formatCode>General</c:formatCode>
                <c:ptCount val="7"/>
                <c:pt idx="0">
                  <c:v>100</c:v>
                </c:pt>
                <c:pt idx="1">
                  <c:v>109.30544258989838</c:v>
                </c:pt>
                <c:pt idx="2">
                  <c:v>124.13710148580068</c:v>
                </c:pt>
                <c:pt idx="3">
                  <c:v>136.38665185066384</c:v>
                </c:pt>
                <c:pt idx="4">
                  <c:v>142.65748685461608</c:v>
                </c:pt>
                <c:pt idx="5">
                  <c:v>166.86332237407353</c:v>
                </c:pt>
                <c:pt idx="6">
                  <c:v>163.17459590116044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AB63-4862-8923-BDAF58388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46077280"/>
        <c:axId val="1146078240"/>
      </c:lineChart>
      <c:catAx>
        <c:axId val="114607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78240"/>
        <c:crosses val="autoZero"/>
        <c:auto val="1"/>
        <c:lblAlgn val="ctr"/>
        <c:lblOffset val="100"/>
        <c:noMultiLvlLbl val="0"/>
      </c:catAx>
      <c:valAx>
        <c:axId val="1146078240"/>
        <c:scaling>
          <c:orientation val="minMax"/>
          <c:max val="200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6077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'5.1'!$A$20</c:f>
              <c:strCache>
                <c:ptCount val="1"/>
                <c:pt idx="0">
                  <c:v>EI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'5.1'!$B$19:$H$19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</c:strRef>
          </c:cat>
          <c:val>
            <c:numRef>
              <c:f>'5.1'!$B$20:$H$20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91.565365025466889</c:v>
                </c:pt>
                <c:pt idx="2">
                  <c:v>111.51782682512734</c:v>
                </c:pt>
                <c:pt idx="3">
                  <c:v>120.52971137521223</c:v>
                </c:pt>
                <c:pt idx="4">
                  <c:v>123.19864176570459</c:v>
                </c:pt>
                <c:pt idx="5">
                  <c:v>125.0118845500849</c:v>
                </c:pt>
                <c:pt idx="6">
                  <c:v>114.30220713073005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4D-41B5-A156-72187CBF6340}"/>
            </c:ext>
          </c:extLst>
        </c:ser>
        <c:ser>
          <c:idx val="1"/>
          <c:order val="1"/>
          <c:tx>
            <c:strRef>
              <c:f>'5.1'!$A$21</c:f>
              <c:strCache>
                <c:ptCount val="1"/>
                <c:pt idx="0">
                  <c:v>ETTI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'5.1'!$B$19:$H$19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</c:strRef>
          </c:cat>
          <c:val>
            <c:numRef>
              <c:f>'5.1'!$B$21:$H$21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82.052496920307021</c:v>
                </c:pt>
                <c:pt idx="2">
                  <c:v>119.19833222780252</c:v>
                </c:pt>
                <c:pt idx="3">
                  <c:v>128.95858997441485</c:v>
                </c:pt>
                <c:pt idx="4">
                  <c:v>131.48867620581825</c:v>
                </c:pt>
                <c:pt idx="5">
                  <c:v>129.29972519662655</c:v>
                </c:pt>
                <c:pt idx="6">
                  <c:v>128.38055529233395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4D-41B5-A156-72187CBF6340}"/>
            </c:ext>
          </c:extLst>
        </c:ser>
        <c:ser>
          <c:idx val="2"/>
          <c:order val="2"/>
          <c:tx>
            <c:strRef>
              <c:f>'5.1'!$A$22</c:f>
              <c:strCache>
                <c:ptCount val="1"/>
                <c:pt idx="0">
                  <c:v>ACI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'5.1'!$B$19:$H$19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</c:strRef>
          </c:cat>
          <c:val>
            <c:numRef>
              <c:f>'5.1'!$B$22:$H$22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85.214589423332441</c:v>
                </c:pt>
                <c:pt idx="2">
                  <c:v>106.99574807334574</c:v>
                </c:pt>
                <c:pt idx="3">
                  <c:v>144.1967844804677</c:v>
                </c:pt>
                <c:pt idx="4">
                  <c:v>148.4022056869519</c:v>
                </c:pt>
                <c:pt idx="5">
                  <c:v>149.38878554344936</c:v>
                </c:pt>
                <c:pt idx="6">
                  <c:v>146.29285144831252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64D-41B5-A156-72187CBF6340}"/>
            </c:ext>
          </c:extLst>
        </c:ser>
        <c:ser>
          <c:idx val="3"/>
          <c:order val="3"/>
          <c:tx>
            <c:strRef>
              <c:f>'5.1'!$A$23</c:f>
              <c:strCache>
                <c:ptCount val="1"/>
                <c:pt idx="0">
                  <c:v>AI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'5.1'!$B$19:$H$19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</c:strRef>
          </c:cat>
          <c:val>
            <c:numRef>
              <c:f>'5.1'!$B$23:$H$23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91.198468258242087</c:v>
                </c:pt>
                <c:pt idx="2">
                  <c:v>109.91443786274158</c:v>
                </c:pt>
                <c:pt idx="3">
                  <c:v>101.61550888529887</c:v>
                </c:pt>
                <c:pt idx="4">
                  <c:v>92.1917070543888</c:v>
                </c:pt>
                <c:pt idx="5">
                  <c:v>84.736432717046611</c:v>
                </c:pt>
                <c:pt idx="6">
                  <c:v>82.684138096092866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64D-41B5-A156-72187CBF6340}"/>
            </c:ext>
          </c:extLst>
        </c:ser>
        <c:ser>
          <c:idx val="4"/>
          <c:order val="4"/>
          <c:tx>
            <c:strRef>
              <c:f>'5.1'!$A$24</c:f>
              <c:strCache>
                <c:ptCount val="1"/>
                <c:pt idx="0">
                  <c:v>Total SIAE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'5.1'!$B$19:$H$19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2025*</c:v>
                </c:pt>
              </c:strCache>
            </c:strRef>
          </c:cat>
          <c:val>
            <c:numRef>
              <c:f>'5.1'!$B$24:$H$24</c:f>
              <c:numCache>
                <c:formatCode>0.0</c:formatCode>
                <c:ptCount val="7"/>
                <c:pt idx="0" formatCode="General">
                  <c:v>100</c:v>
                </c:pt>
                <c:pt idx="1">
                  <c:v>87.452666620431373</c:v>
                </c:pt>
                <c:pt idx="2">
                  <c:v>110.7261252514044</c:v>
                </c:pt>
                <c:pt idx="3">
                  <c:v>128.20722657604549</c:v>
                </c:pt>
                <c:pt idx="4">
                  <c:v>129.53186767459601</c:v>
                </c:pt>
                <c:pt idx="5">
                  <c:v>128.59005478882031</c:v>
                </c:pt>
                <c:pt idx="6">
                  <c:v>124.97260558984674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64D-41B5-A156-72187CBF6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7695440"/>
        <c:axId val="1347695920"/>
      </c:lineChart>
      <c:catAx>
        <c:axId val="134769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47695920"/>
        <c:crosses val="autoZero"/>
        <c:auto val="1"/>
        <c:lblAlgn val="ctr"/>
        <c:lblOffset val="100"/>
        <c:noMultiLvlLbl val="0"/>
      </c:catAx>
      <c:valAx>
        <c:axId val="1347695920"/>
        <c:scaling>
          <c:orientation val="minMax"/>
          <c:max val="150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4769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'3.1'!$A$5</c:f>
              <c:strCache>
                <c:ptCount val="1"/>
                <c:pt idx="0">
                  <c:v>PIC IAE (€)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'3.1'!$D$4:$H$4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2025*</c:v>
                </c:pt>
              </c:strCache>
              <c:extLst/>
            </c:strRef>
          </c:cat>
          <c:val>
            <c:numRef>
              <c:f>'3.1'!$D$5:$H$5</c:f>
              <c:numCache>
                <c:formatCode>General</c:formatCode>
                <c:ptCount val="5"/>
                <c:pt idx="0">
                  <c:v>75</c:v>
                </c:pt>
                <c:pt idx="1">
                  <c:v>89.6</c:v>
                </c:pt>
                <c:pt idx="2">
                  <c:v>95.8</c:v>
                </c:pt>
                <c:pt idx="3">
                  <c:v>81.3</c:v>
                </c:pt>
                <c:pt idx="4">
                  <c:v>70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5C8-4F45-9293-CA04A7B1B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5226751"/>
        <c:axId val="1675211871"/>
      </c:barChart>
      <c:lineChart>
        <c:grouping val="standard"/>
        <c:varyColors val="0"/>
        <c:ser>
          <c:idx val="1"/>
          <c:order val="1"/>
          <c:tx>
            <c:strRef>
              <c:f>'3.1'!$A$6</c:f>
              <c:strCache>
                <c:ptCount val="1"/>
                <c:pt idx="0">
                  <c:v>BIAE ayant suivi au moins une formation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'3.1'!$D$4:$H$4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2025*</c:v>
                </c:pt>
              </c:strCache>
              <c:extLst/>
            </c:strRef>
          </c:cat>
          <c:val>
            <c:numRef>
              <c:f>'3.1'!$D$6:$H$6</c:f>
              <c:numCache>
                <c:formatCode>_-* #\ ##0_-;\-* #\ ##0_-;_-* "-"??_-;_-@_-</c:formatCode>
                <c:ptCount val="5"/>
                <c:pt idx="0">
                  <c:v>133055</c:v>
                </c:pt>
                <c:pt idx="1">
                  <c:v>140837</c:v>
                </c:pt>
                <c:pt idx="2">
                  <c:v>141668</c:v>
                </c:pt>
                <c:pt idx="3">
                  <c:v>138026</c:v>
                </c:pt>
                <c:pt idx="4">
                  <c:v>134719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85C8-4F45-9293-CA04A7B1B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5223871"/>
        <c:axId val="1675224351"/>
      </c:lineChart>
      <c:catAx>
        <c:axId val="167522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75211871"/>
        <c:crosses val="autoZero"/>
        <c:auto val="1"/>
        <c:lblAlgn val="ctr"/>
        <c:lblOffset val="100"/>
        <c:noMultiLvlLbl val="0"/>
      </c:catAx>
      <c:valAx>
        <c:axId val="1675211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PIC IAE (M€)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75226751"/>
        <c:crosses val="autoZero"/>
        <c:crossBetween val="between"/>
      </c:valAx>
      <c:valAx>
        <c:axId val="1675224351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Nombre de BIAE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_-* #\ ##0_-;\-* #\ ##0_-;_-* &quot;-&quot;??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75223871"/>
        <c:crosses val="max"/>
        <c:crossBetween val="between"/>
      </c:valAx>
      <c:catAx>
        <c:axId val="167522387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7522435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4500" y="407921"/>
            <a:ext cx="881634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1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297977" y="7072920"/>
            <a:ext cx="841746" cy="27010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763003" y="7159132"/>
            <a:ext cx="213137" cy="19614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071422" y="7140622"/>
            <a:ext cx="154259" cy="152562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8892442" y="7200054"/>
            <a:ext cx="279400" cy="196850"/>
          </a:xfrm>
          <a:custGeom>
            <a:avLst/>
            <a:gdLst/>
            <a:ahLst/>
            <a:cxnLst/>
            <a:rect l="l" t="t" r="r" b="b"/>
            <a:pathLst>
              <a:path w="279400" h="196850">
                <a:moveTo>
                  <a:pt x="41681" y="196471"/>
                </a:moveTo>
                <a:lnTo>
                  <a:pt x="3249" y="178917"/>
                </a:lnTo>
                <a:lnTo>
                  <a:pt x="67" y="173389"/>
                </a:lnTo>
                <a:lnTo>
                  <a:pt x="0" y="150959"/>
                </a:lnTo>
                <a:lnTo>
                  <a:pt x="8937" y="150959"/>
                </a:lnTo>
                <a:lnTo>
                  <a:pt x="124163" y="5816"/>
                </a:lnTo>
                <a:lnTo>
                  <a:pt x="128940" y="1782"/>
                </a:lnTo>
                <a:lnTo>
                  <a:pt x="134703" y="0"/>
                </a:lnTo>
                <a:lnTo>
                  <a:pt x="140712" y="546"/>
                </a:lnTo>
                <a:lnTo>
                  <a:pt x="146227" y="3501"/>
                </a:lnTo>
                <a:lnTo>
                  <a:pt x="270475" y="107804"/>
                </a:lnTo>
                <a:lnTo>
                  <a:pt x="279066" y="103561"/>
                </a:lnTo>
                <a:lnTo>
                  <a:pt x="279049" y="122763"/>
                </a:lnTo>
                <a:lnTo>
                  <a:pt x="278837" y="126313"/>
                </a:lnTo>
                <a:lnTo>
                  <a:pt x="277593" y="129787"/>
                </a:lnTo>
                <a:lnTo>
                  <a:pt x="275037" y="132593"/>
                </a:lnTo>
                <a:lnTo>
                  <a:pt x="266015" y="143631"/>
                </a:lnTo>
                <a:lnTo>
                  <a:pt x="260303" y="149902"/>
                </a:lnTo>
                <a:lnTo>
                  <a:pt x="250604" y="150409"/>
                </a:lnTo>
                <a:lnTo>
                  <a:pt x="155113" y="65427"/>
                </a:lnTo>
                <a:lnTo>
                  <a:pt x="149225" y="62145"/>
                </a:lnTo>
                <a:lnTo>
                  <a:pt x="142775" y="61651"/>
                </a:lnTo>
                <a:lnTo>
                  <a:pt x="136682" y="63822"/>
                </a:lnTo>
                <a:lnTo>
                  <a:pt x="131865" y="68537"/>
                </a:lnTo>
                <a:lnTo>
                  <a:pt x="50017" y="194096"/>
                </a:lnTo>
                <a:lnTo>
                  <a:pt x="41681" y="196471"/>
                </a:lnTo>
                <a:close/>
              </a:path>
            </a:pathLst>
          </a:custGeom>
          <a:solidFill>
            <a:srgbClr val="1F478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760515" y="7047665"/>
            <a:ext cx="238969" cy="29010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021992" y="7049642"/>
            <a:ext cx="204798" cy="232196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8892766" y="7182978"/>
            <a:ext cx="279400" cy="196850"/>
          </a:xfrm>
          <a:custGeom>
            <a:avLst/>
            <a:gdLst/>
            <a:ahLst/>
            <a:cxnLst/>
            <a:rect l="l" t="t" r="r" b="b"/>
            <a:pathLst>
              <a:path w="279400" h="196850">
                <a:moveTo>
                  <a:pt x="40438" y="196465"/>
                </a:moveTo>
                <a:lnTo>
                  <a:pt x="8591" y="181564"/>
                </a:lnTo>
                <a:lnTo>
                  <a:pt x="3044" y="177207"/>
                </a:lnTo>
                <a:lnTo>
                  <a:pt x="99" y="171146"/>
                </a:lnTo>
                <a:lnTo>
                  <a:pt x="0" y="164409"/>
                </a:lnTo>
                <a:lnTo>
                  <a:pt x="2988" y="158026"/>
                </a:lnTo>
                <a:lnTo>
                  <a:pt x="122912" y="5810"/>
                </a:lnTo>
                <a:lnTo>
                  <a:pt x="127694" y="1780"/>
                </a:lnTo>
                <a:lnTo>
                  <a:pt x="133458" y="0"/>
                </a:lnTo>
                <a:lnTo>
                  <a:pt x="139466" y="545"/>
                </a:lnTo>
                <a:lnTo>
                  <a:pt x="144976" y="3494"/>
                </a:lnTo>
                <a:lnTo>
                  <a:pt x="273261" y="110333"/>
                </a:lnTo>
                <a:lnTo>
                  <a:pt x="277188" y="115270"/>
                </a:lnTo>
                <a:lnTo>
                  <a:pt x="278789" y="121130"/>
                </a:lnTo>
                <a:lnTo>
                  <a:pt x="278011" y="127155"/>
                </a:lnTo>
                <a:lnTo>
                  <a:pt x="274802" y="132587"/>
                </a:lnTo>
                <a:lnTo>
                  <a:pt x="259052" y="149904"/>
                </a:lnTo>
                <a:lnTo>
                  <a:pt x="249353" y="150411"/>
                </a:lnTo>
                <a:lnTo>
                  <a:pt x="153871" y="65429"/>
                </a:lnTo>
                <a:lnTo>
                  <a:pt x="147982" y="62142"/>
                </a:lnTo>
                <a:lnTo>
                  <a:pt x="141528" y="61646"/>
                </a:lnTo>
                <a:lnTo>
                  <a:pt x="135432" y="63816"/>
                </a:lnTo>
                <a:lnTo>
                  <a:pt x="130614" y="68531"/>
                </a:lnTo>
                <a:lnTo>
                  <a:pt x="48766" y="194090"/>
                </a:lnTo>
                <a:lnTo>
                  <a:pt x="40438" y="196465"/>
                </a:lnTo>
                <a:close/>
              </a:path>
            </a:pathLst>
          </a:custGeom>
          <a:solidFill>
            <a:srgbClr val="1F47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233627" y="7078694"/>
            <a:ext cx="4445" cy="291465"/>
          </a:xfrm>
          <a:custGeom>
            <a:avLst/>
            <a:gdLst/>
            <a:ahLst/>
            <a:cxnLst/>
            <a:rect l="l" t="t" r="r" b="b"/>
            <a:pathLst>
              <a:path w="4445" h="291465">
                <a:moveTo>
                  <a:pt x="3859" y="290951"/>
                </a:moveTo>
                <a:lnTo>
                  <a:pt x="0" y="290951"/>
                </a:lnTo>
                <a:lnTo>
                  <a:pt x="0" y="0"/>
                </a:lnTo>
                <a:lnTo>
                  <a:pt x="3859" y="0"/>
                </a:lnTo>
                <a:lnTo>
                  <a:pt x="3859" y="290951"/>
                </a:lnTo>
                <a:close/>
              </a:path>
            </a:pathLst>
          </a:custGeom>
          <a:solidFill>
            <a:srgbClr val="1F47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0"/>
            <a:ext cx="2803525" cy="305435"/>
          </a:xfrm>
          <a:custGeom>
            <a:avLst/>
            <a:gdLst/>
            <a:ahLst/>
            <a:cxnLst/>
            <a:rect l="l" t="t" r="r" b="b"/>
            <a:pathLst>
              <a:path w="2803525" h="305435">
                <a:moveTo>
                  <a:pt x="0" y="304888"/>
                </a:moveTo>
                <a:lnTo>
                  <a:pt x="2803525" y="304888"/>
                </a:lnTo>
                <a:lnTo>
                  <a:pt x="2803525" y="0"/>
                </a:lnTo>
                <a:lnTo>
                  <a:pt x="0" y="0"/>
                </a:lnTo>
                <a:lnTo>
                  <a:pt x="0" y="304888"/>
                </a:lnTo>
                <a:close/>
              </a:path>
            </a:pathLst>
          </a:custGeom>
          <a:solidFill>
            <a:srgbClr val="3660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407921"/>
            <a:ext cx="881634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1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3225482"/>
            <a:ext cx="4699635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82639" y="7078026"/>
            <a:ext cx="293370" cy="261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rgbClr val="1F4782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‹N°›</a:t>
            </a:fld>
            <a:endParaRPr spc="-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udget.gouv.fr/documentation/documents-budgetaires/exercice-2025/projet-loi-finances-les/budget-general-plf-32" TargetMode="External"/><Relationship Id="rId13" Type="http://schemas.openxmlformats.org/officeDocument/2006/relationships/hyperlink" Target="https://www.assemblee-nationale.fr/dyn/contenu/visualisation/907015/file/Travail_emploi.pdf" TargetMode="External"/><Relationship Id="rId3" Type="http://schemas.openxmlformats.org/officeDocument/2006/relationships/hyperlink" Target="https://www.budget.gouv.fr/documentation/documents-budgetaires/exercice-2022-anterieurs/exercice-2019/projet-loi-finances-les/budget-general-projets-annuels" TargetMode="External"/><Relationship Id="rId7" Type="http://schemas.openxmlformats.org/officeDocument/2006/relationships/hyperlink" Target="https://www.budget.gouv.fr/documentation/documents-budgetaires/exercice-2024/projet-loi-finances-les/budget-general-2024/travail-emploi" TargetMode="External"/><Relationship Id="rId12" Type="http://schemas.openxmlformats.org/officeDocument/2006/relationships/hyperlink" Target="https://www.budget.gouv.fr/documentation/documents-budgetaires/exercice-2023/projet-loi-relatif-aux-resultats/budget-general/travail-emploi" TargetMode="External"/><Relationship Id="rId2" Type="http://schemas.openxmlformats.org/officeDocument/2006/relationships/hyperlink" Target="https://www.budget.gouv.fr/sites/performance_publique/files/farandole/ressources/2018/pap/pdf/DBGPGMPGM102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udget.gouv.fr/documentation/documents-budgetaires/exercice-2023/projet-loi-finances-les/budget-general/travail-emploi" TargetMode="External"/><Relationship Id="rId11" Type="http://schemas.openxmlformats.org/officeDocument/2006/relationships/hyperlink" Target="https://www.budget.gouv.fr/documentation/documents-budgetaires/exercice-2022-anterieurs/exercice-2022/projet-loi-reglement/budget-general/travail-emploi" TargetMode="External"/><Relationship Id="rId5" Type="http://schemas.openxmlformats.org/officeDocument/2006/relationships/hyperlink" Target="https://www.budget.gouv.fr/documentation/documents-budgetaires/exercice-2022-anterieurs/exercice-2021/projet-loi-finances-les/budget-general/travail-emploi" TargetMode="External"/><Relationship Id="rId10" Type="http://schemas.openxmlformats.org/officeDocument/2006/relationships/hyperlink" Target="https://www.budget.gouv.fr/documentation/documents-budgetaires/exercice-2022-anterieurs/exercice-2021/projet-loi-reglement/budget-general/travail-emploi" TargetMode="External"/><Relationship Id="rId4" Type="http://schemas.openxmlformats.org/officeDocument/2006/relationships/hyperlink" Target="https://www.budget.gouv.fr/documentation/documents-budgetaires/exercice-2022-anterieurs/exercice-2020/projet-loi-finances-les/budget-general/travail-emploi" TargetMode="External"/><Relationship Id="rId9" Type="http://schemas.openxmlformats.org/officeDocument/2006/relationships/hyperlink" Target="https://www.budget.gouv.fr/documentation/file-download/30823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udget.gouv.fr/documentation/documents-budgetaires/exercice-2024/projet-loi-finances-les/budget-general-2024/travail-emploi" TargetMode="External"/><Relationship Id="rId13" Type="http://schemas.openxmlformats.org/officeDocument/2006/relationships/hyperlink" Target="https://www.budget.gouv.fr/documentation/documents-budgetaires/exercice-2022-anterieurs/exercice-2022/projet-loi-reglement/budget-general/travail-emploi" TargetMode="External"/><Relationship Id="rId3" Type="http://schemas.openxmlformats.org/officeDocument/2006/relationships/hyperlink" Target="https://www.budget.gouv.fr/documentation/documents-budgetaires/exercice-2022-anterieurs/exercice-2019/projet-loi-finances-les/budget-general-projets-annuels" TargetMode="External"/><Relationship Id="rId7" Type="http://schemas.openxmlformats.org/officeDocument/2006/relationships/hyperlink" Target="https://www.budget.gouv.fr/documentation/documents-budgetaires/exercice-2023/projet-loi-finances-les/budget-general/travail-emploi" TargetMode="External"/><Relationship Id="rId12" Type="http://schemas.openxmlformats.org/officeDocument/2006/relationships/hyperlink" Target="https://www.budget.gouv.fr/documentation/documents-budgetaires/exercice-2022-anterieurs/exercice-2021/projet-loi-reglement/budget-general/travail-emploi" TargetMode="External"/><Relationship Id="rId2" Type="http://schemas.openxmlformats.org/officeDocument/2006/relationships/hyperlink" Target="https://www.budget.gouv.fr/sites/performance_publique/files/farandole/ressources/2018/pap/pdf/DBGPGMPGM102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udget.gouv.fr/documentation/documents-budgetaires/exercice-2022-anterieurs/exercice-2022/projet-loi-finances-les/budget-general/travail-emploi" TargetMode="External"/><Relationship Id="rId11" Type="http://schemas.openxmlformats.org/officeDocument/2006/relationships/hyperlink" Target="https://www.budget.gouv.fr/sites/performance_publique/files/farandole/ressources/2018/rap/pdf/RAP2018_BG_Travail_emploi.pdf" TargetMode="External"/><Relationship Id="rId5" Type="http://schemas.openxmlformats.org/officeDocument/2006/relationships/hyperlink" Target="https://www.budget.gouv.fr/documentation/documents-budgetaires/exercice-2022-anterieurs/exercice-2021/projet-loi-finances-les/budget-general/travail-emploi" TargetMode="External"/><Relationship Id="rId10" Type="http://schemas.openxmlformats.org/officeDocument/2006/relationships/hyperlink" Target="https://www.budget.gouv.fr/documentation/file-download/30823" TargetMode="External"/><Relationship Id="rId4" Type="http://schemas.openxmlformats.org/officeDocument/2006/relationships/hyperlink" Target="https://www.budget.gouv.fr/documentation/documents-budgetaires/exercice-2022-anterieurs/exercice-2020/projet-loi-finances-les/budget-general/travail-emploi" TargetMode="External"/><Relationship Id="rId9" Type="http://schemas.openxmlformats.org/officeDocument/2006/relationships/hyperlink" Target="https://www.budget.gouv.fr/documentation/documents-budgetaires/exercice-2025/projet-loi-finances-les/budget-general-plf-32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3300" y="6143625"/>
            <a:ext cx="2008842" cy="64460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536574" y="6349364"/>
            <a:ext cx="509270" cy="466090"/>
          </a:xfrm>
          <a:custGeom>
            <a:avLst/>
            <a:gdLst/>
            <a:ahLst/>
            <a:cxnLst/>
            <a:rect l="l" t="t" r="r" b="b"/>
            <a:pathLst>
              <a:path w="509270" h="466089">
                <a:moveTo>
                  <a:pt x="188304" y="466084"/>
                </a:moveTo>
                <a:lnTo>
                  <a:pt x="181519" y="464508"/>
                </a:lnTo>
                <a:lnTo>
                  <a:pt x="69119" y="418379"/>
                </a:lnTo>
                <a:lnTo>
                  <a:pt x="64481" y="410518"/>
                </a:lnTo>
                <a:lnTo>
                  <a:pt x="64218" y="402422"/>
                </a:lnTo>
                <a:lnTo>
                  <a:pt x="64083" y="402320"/>
                </a:lnTo>
                <a:lnTo>
                  <a:pt x="64083" y="359901"/>
                </a:lnTo>
                <a:lnTo>
                  <a:pt x="91115" y="365572"/>
                </a:lnTo>
                <a:lnTo>
                  <a:pt x="288316" y="166423"/>
                </a:lnTo>
                <a:lnTo>
                  <a:pt x="294159" y="155684"/>
                </a:lnTo>
                <a:lnTo>
                  <a:pt x="293450" y="144239"/>
                </a:lnTo>
                <a:lnTo>
                  <a:pt x="287075" y="134706"/>
                </a:lnTo>
                <a:lnTo>
                  <a:pt x="275917" y="129700"/>
                </a:lnTo>
                <a:lnTo>
                  <a:pt x="18695" y="93425"/>
                </a:lnTo>
                <a:lnTo>
                  <a:pt x="10943" y="90800"/>
                </a:lnTo>
                <a:lnTo>
                  <a:pt x="5113" y="85832"/>
                </a:lnTo>
                <a:lnTo>
                  <a:pt x="1445" y="79257"/>
                </a:lnTo>
                <a:lnTo>
                  <a:pt x="177" y="71806"/>
                </a:lnTo>
                <a:lnTo>
                  <a:pt x="0" y="71704"/>
                </a:lnTo>
                <a:lnTo>
                  <a:pt x="0" y="31161"/>
                </a:lnTo>
                <a:lnTo>
                  <a:pt x="25541" y="34331"/>
                </a:lnTo>
                <a:lnTo>
                  <a:pt x="52785" y="2755"/>
                </a:lnTo>
                <a:lnTo>
                  <a:pt x="60139" y="0"/>
                </a:lnTo>
                <a:lnTo>
                  <a:pt x="453552" y="55899"/>
                </a:lnTo>
                <a:lnTo>
                  <a:pt x="453552" y="44997"/>
                </a:lnTo>
                <a:lnTo>
                  <a:pt x="508664" y="40669"/>
                </a:lnTo>
                <a:lnTo>
                  <a:pt x="508664" y="82489"/>
                </a:lnTo>
                <a:lnTo>
                  <a:pt x="508478" y="82582"/>
                </a:lnTo>
                <a:lnTo>
                  <a:pt x="508495" y="87323"/>
                </a:lnTo>
                <a:lnTo>
                  <a:pt x="507124" y="92149"/>
                </a:lnTo>
                <a:lnTo>
                  <a:pt x="206553" y="458195"/>
                </a:lnTo>
                <a:lnTo>
                  <a:pt x="201333" y="462799"/>
                </a:lnTo>
                <a:lnTo>
                  <a:pt x="195080" y="465472"/>
                </a:lnTo>
                <a:lnTo>
                  <a:pt x="188304" y="466084"/>
                </a:lnTo>
                <a:close/>
              </a:path>
            </a:pathLst>
          </a:custGeom>
          <a:solidFill>
            <a:srgbClr val="1F47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36824" y="6083826"/>
            <a:ext cx="1104265" cy="828040"/>
          </a:xfrm>
          <a:custGeom>
            <a:avLst/>
            <a:gdLst/>
            <a:ahLst/>
            <a:cxnLst/>
            <a:rect l="l" t="t" r="r" b="b"/>
            <a:pathLst>
              <a:path w="1104264" h="828039">
                <a:moveTo>
                  <a:pt x="508203" y="309346"/>
                </a:moveTo>
                <a:lnTo>
                  <a:pt x="506907" y="298411"/>
                </a:lnTo>
                <a:lnTo>
                  <a:pt x="500456" y="289483"/>
                </a:lnTo>
                <a:lnTo>
                  <a:pt x="489737" y="284822"/>
                </a:lnTo>
                <a:lnTo>
                  <a:pt x="59880" y="223723"/>
                </a:lnTo>
                <a:lnTo>
                  <a:pt x="52527" y="226491"/>
                </a:lnTo>
                <a:lnTo>
                  <a:pt x="5029" y="281533"/>
                </a:lnTo>
                <a:lnTo>
                  <a:pt x="0" y="292252"/>
                </a:lnTo>
                <a:lnTo>
                  <a:pt x="1155" y="303326"/>
                </a:lnTo>
                <a:lnTo>
                  <a:pt x="7594" y="312420"/>
                </a:lnTo>
                <a:lnTo>
                  <a:pt x="18440" y="317157"/>
                </a:lnTo>
                <a:lnTo>
                  <a:pt x="275666" y="353441"/>
                </a:lnTo>
                <a:lnTo>
                  <a:pt x="286816" y="358444"/>
                </a:lnTo>
                <a:lnTo>
                  <a:pt x="293192" y="367969"/>
                </a:lnTo>
                <a:lnTo>
                  <a:pt x="293903" y="379412"/>
                </a:lnTo>
                <a:lnTo>
                  <a:pt x="288061" y="390144"/>
                </a:lnTo>
                <a:lnTo>
                  <a:pt x="70104" y="610260"/>
                </a:lnTo>
                <a:lnTo>
                  <a:pt x="64630" y="619582"/>
                </a:lnTo>
                <a:lnTo>
                  <a:pt x="181254" y="688225"/>
                </a:lnTo>
                <a:lnTo>
                  <a:pt x="188048" y="689813"/>
                </a:lnTo>
                <a:lnTo>
                  <a:pt x="194818" y="689203"/>
                </a:lnTo>
                <a:lnTo>
                  <a:pt x="201079" y="686536"/>
                </a:lnTo>
                <a:lnTo>
                  <a:pt x="206298" y="681939"/>
                </a:lnTo>
                <a:lnTo>
                  <a:pt x="503466" y="320027"/>
                </a:lnTo>
                <a:lnTo>
                  <a:pt x="508203" y="309346"/>
                </a:lnTo>
                <a:close/>
              </a:path>
              <a:path w="1104264" h="828039">
                <a:moveTo>
                  <a:pt x="562241" y="193573"/>
                </a:moveTo>
                <a:lnTo>
                  <a:pt x="561771" y="192328"/>
                </a:lnTo>
                <a:lnTo>
                  <a:pt x="562063" y="189966"/>
                </a:lnTo>
                <a:lnTo>
                  <a:pt x="543356" y="25781"/>
                </a:lnTo>
                <a:lnTo>
                  <a:pt x="469912" y="0"/>
                </a:lnTo>
                <a:lnTo>
                  <a:pt x="458990" y="1892"/>
                </a:lnTo>
                <a:lnTo>
                  <a:pt x="449999" y="7670"/>
                </a:lnTo>
                <a:lnTo>
                  <a:pt x="443877" y="16421"/>
                </a:lnTo>
                <a:lnTo>
                  <a:pt x="441579" y="27254"/>
                </a:lnTo>
                <a:lnTo>
                  <a:pt x="440994" y="104254"/>
                </a:lnTo>
                <a:lnTo>
                  <a:pt x="438277" y="115989"/>
                </a:lnTo>
                <a:lnTo>
                  <a:pt x="431165" y="125095"/>
                </a:lnTo>
                <a:lnTo>
                  <a:pt x="420941" y="130505"/>
                </a:lnTo>
                <a:lnTo>
                  <a:pt x="408901" y="131140"/>
                </a:lnTo>
                <a:lnTo>
                  <a:pt x="178981" y="92303"/>
                </a:lnTo>
                <a:lnTo>
                  <a:pt x="171818" y="92036"/>
                </a:lnTo>
                <a:lnTo>
                  <a:pt x="139204" y="118402"/>
                </a:lnTo>
                <a:lnTo>
                  <a:pt x="132981" y="131876"/>
                </a:lnTo>
                <a:lnTo>
                  <a:pt x="133375" y="135712"/>
                </a:lnTo>
                <a:lnTo>
                  <a:pt x="132664" y="136105"/>
                </a:lnTo>
                <a:lnTo>
                  <a:pt x="132664" y="165239"/>
                </a:lnTo>
                <a:lnTo>
                  <a:pt x="135026" y="179387"/>
                </a:lnTo>
                <a:lnTo>
                  <a:pt x="141808" y="188010"/>
                </a:lnTo>
                <a:lnTo>
                  <a:pt x="152577" y="192874"/>
                </a:lnTo>
                <a:lnTo>
                  <a:pt x="166890" y="195732"/>
                </a:lnTo>
                <a:lnTo>
                  <a:pt x="532079" y="251040"/>
                </a:lnTo>
                <a:lnTo>
                  <a:pt x="544360" y="250418"/>
                </a:lnTo>
                <a:lnTo>
                  <a:pt x="553935" y="245021"/>
                </a:lnTo>
                <a:lnTo>
                  <a:pt x="560108" y="235673"/>
                </a:lnTo>
                <a:lnTo>
                  <a:pt x="562216" y="223202"/>
                </a:lnTo>
                <a:lnTo>
                  <a:pt x="562241" y="193573"/>
                </a:lnTo>
                <a:close/>
              </a:path>
              <a:path w="1104264" h="828039">
                <a:moveTo>
                  <a:pt x="965238" y="159689"/>
                </a:moveTo>
                <a:lnTo>
                  <a:pt x="961288" y="126961"/>
                </a:lnTo>
                <a:lnTo>
                  <a:pt x="961313" y="126403"/>
                </a:lnTo>
                <a:lnTo>
                  <a:pt x="961199" y="126199"/>
                </a:lnTo>
                <a:lnTo>
                  <a:pt x="961136" y="125653"/>
                </a:lnTo>
                <a:lnTo>
                  <a:pt x="960843" y="125539"/>
                </a:lnTo>
                <a:lnTo>
                  <a:pt x="955471" y="115455"/>
                </a:lnTo>
                <a:lnTo>
                  <a:pt x="937437" y="96393"/>
                </a:lnTo>
                <a:lnTo>
                  <a:pt x="929144" y="93802"/>
                </a:lnTo>
                <a:lnTo>
                  <a:pt x="763447" y="128993"/>
                </a:lnTo>
                <a:lnTo>
                  <a:pt x="754672" y="129171"/>
                </a:lnTo>
                <a:lnTo>
                  <a:pt x="746696" y="126250"/>
                </a:lnTo>
                <a:lnTo>
                  <a:pt x="740283" y="120675"/>
                </a:lnTo>
                <a:lnTo>
                  <a:pt x="736206" y="112903"/>
                </a:lnTo>
                <a:lnTo>
                  <a:pt x="709028" y="23164"/>
                </a:lnTo>
                <a:lnTo>
                  <a:pt x="705866" y="16611"/>
                </a:lnTo>
                <a:lnTo>
                  <a:pt x="700963" y="11455"/>
                </a:lnTo>
                <a:lnTo>
                  <a:pt x="694740" y="8001"/>
                </a:lnTo>
                <a:lnTo>
                  <a:pt x="687590" y="6591"/>
                </a:lnTo>
                <a:lnTo>
                  <a:pt x="644601" y="4851"/>
                </a:lnTo>
                <a:lnTo>
                  <a:pt x="634111" y="6858"/>
                </a:lnTo>
                <a:lnTo>
                  <a:pt x="625932" y="12966"/>
                </a:lnTo>
                <a:lnTo>
                  <a:pt x="621106" y="21958"/>
                </a:lnTo>
                <a:lnTo>
                  <a:pt x="620941" y="26111"/>
                </a:lnTo>
                <a:lnTo>
                  <a:pt x="620763" y="26098"/>
                </a:lnTo>
                <a:lnTo>
                  <a:pt x="651002" y="226453"/>
                </a:lnTo>
                <a:lnTo>
                  <a:pt x="669937" y="245021"/>
                </a:lnTo>
                <a:lnTo>
                  <a:pt x="679513" y="244690"/>
                </a:lnTo>
                <a:lnTo>
                  <a:pt x="939177" y="183210"/>
                </a:lnTo>
                <a:lnTo>
                  <a:pt x="950899" y="180136"/>
                </a:lnTo>
                <a:lnTo>
                  <a:pt x="959561" y="176225"/>
                </a:lnTo>
                <a:lnTo>
                  <a:pt x="964552" y="169938"/>
                </a:lnTo>
                <a:lnTo>
                  <a:pt x="965238" y="159689"/>
                </a:lnTo>
                <a:close/>
              </a:path>
              <a:path w="1104264" h="828039">
                <a:moveTo>
                  <a:pt x="974763" y="611543"/>
                </a:moveTo>
                <a:lnTo>
                  <a:pt x="974636" y="611124"/>
                </a:lnTo>
                <a:lnTo>
                  <a:pt x="974648" y="610362"/>
                </a:lnTo>
                <a:lnTo>
                  <a:pt x="974458" y="610463"/>
                </a:lnTo>
                <a:lnTo>
                  <a:pt x="655421" y="330809"/>
                </a:lnTo>
                <a:lnTo>
                  <a:pt x="627926" y="322453"/>
                </a:lnTo>
                <a:lnTo>
                  <a:pt x="614172" y="326707"/>
                </a:lnTo>
                <a:lnTo>
                  <a:pt x="602767" y="336334"/>
                </a:lnTo>
                <a:lnTo>
                  <a:pt x="316572" y="699592"/>
                </a:lnTo>
                <a:lnTo>
                  <a:pt x="309435" y="714819"/>
                </a:lnTo>
                <a:lnTo>
                  <a:pt x="309562" y="723468"/>
                </a:lnTo>
                <a:lnTo>
                  <a:pt x="308660" y="723468"/>
                </a:lnTo>
                <a:lnTo>
                  <a:pt x="308673" y="763473"/>
                </a:lnTo>
                <a:lnTo>
                  <a:pt x="329933" y="796531"/>
                </a:lnTo>
                <a:lnTo>
                  <a:pt x="391464" y="824293"/>
                </a:lnTo>
                <a:lnTo>
                  <a:pt x="404368" y="827671"/>
                </a:lnTo>
                <a:lnTo>
                  <a:pt x="417245" y="826350"/>
                </a:lnTo>
                <a:lnTo>
                  <a:pt x="428891" y="820686"/>
                </a:lnTo>
                <a:lnTo>
                  <a:pt x="438061" y="811009"/>
                </a:lnTo>
                <a:lnTo>
                  <a:pt x="623341" y="526770"/>
                </a:lnTo>
                <a:lnTo>
                  <a:pt x="634847" y="515518"/>
                </a:lnTo>
                <a:lnTo>
                  <a:pt x="649389" y="510349"/>
                </a:lnTo>
                <a:lnTo>
                  <a:pt x="664794" y="511530"/>
                </a:lnTo>
                <a:lnTo>
                  <a:pt x="678853" y="519366"/>
                </a:lnTo>
                <a:lnTo>
                  <a:pt x="891616" y="708723"/>
                </a:lnTo>
                <a:lnTo>
                  <a:pt x="904176" y="716076"/>
                </a:lnTo>
                <a:lnTo>
                  <a:pt x="918121" y="718019"/>
                </a:lnTo>
                <a:lnTo>
                  <a:pt x="931773" y="714616"/>
                </a:lnTo>
                <a:lnTo>
                  <a:pt x="943495" y="705980"/>
                </a:lnTo>
                <a:lnTo>
                  <a:pt x="965047" y="679640"/>
                </a:lnTo>
                <a:lnTo>
                  <a:pt x="971130" y="672947"/>
                </a:lnTo>
                <a:lnTo>
                  <a:pt x="974102" y="664654"/>
                </a:lnTo>
                <a:lnTo>
                  <a:pt x="974432" y="656310"/>
                </a:lnTo>
                <a:lnTo>
                  <a:pt x="974610" y="656183"/>
                </a:lnTo>
                <a:lnTo>
                  <a:pt x="974636" y="612444"/>
                </a:lnTo>
                <a:lnTo>
                  <a:pt x="974763" y="611543"/>
                </a:lnTo>
                <a:close/>
              </a:path>
              <a:path w="1104264" h="828039">
                <a:moveTo>
                  <a:pt x="1103934" y="523887"/>
                </a:moveTo>
                <a:lnTo>
                  <a:pt x="1103884" y="491058"/>
                </a:lnTo>
                <a:lnTo>
                  <a:pt x="1103845" y="490550"/>
                </a:lnTo>
                <a:lnTo>
                  <a:pt x="1101547" y="482727"/>
                </a:lnTo>
                <a:lnTo>
                  <a:pt x="1096086" y="476224"/>
                </a:lnTo>
                <a:lnTo>
                  <a:pt x="925410" y="343179"/>
                </a:lnTo>
                <a:lnTo>
                  <a:pt x="923404" y="340461"/>
                </a:lnTo>
                <a:lnTo>
                  <a:pt x="931557" y="334975"/>
                </a:lnTo>
                <a:lnTo>
                  <a:pt x="1066419" y="290664"/>
                </a:lnTo>
                <a:lnTo>
                  <a:pt x="1072222" y="282790"/>
                </a:lnTo>
                <a:lnTo>
                  <a:pt x="1072692" y="274294"/>
                </a:lnTo>
                <a:lnTo>
                  <a:pt x="1072692" y="245224"/>
                </a:lnTo>
                <a:lnTo>
                  <a:pt x="1072184" y="245351"/>
                </a:lnTo>
                <a:lnTo>
                  <a:pt x="1072362" y="242582"/>
                </a:lnTo>
                <a:lnTo>
                  <a:pt x="1067308" y="232943"/>
                </a:lnTo>
                <a:lnTo>
                  <a:pt x="1033132" y="196507"/>
                </a:lnTo>
                <a:lnTo>
                  <a:pt x="1025347" y="194310"/>
                </a:lnTo>
                <a:lnTo>
                  <a:pt x="750747" y="269938"/>
                </a:lnTo>
                <a:lnTo>
                  <a:pt x="741172" y="275742"/>
                </a:lnTo>
                <a:lnTo>
                  <a:pt x="736307" y="285076"/>
                </a:lnTo>
                <a:lnTo>
                  <a:pt x="736422" y="288150"/>
                </a:lnTo>
                <a:lnTo>
                  <a:pt x="735799" y="288366"/>
                </a:lnTo>
                <a:lnTo>
                  <a:pt x="735799" y="318935"/>
                </a:lnTo>
                <a:lnTo>
                  <a:pt x="736092" y="318998"/>
                </a:lnTo>
                <a:lnTo>
                  <a:pt x="736638" y="323748"/>
                </a:lnTo>
                <a:lnTo>
                  <a:pt x="738746" y="328422"/>
                </a:lnTo>
                <a:lnTo>
                  <a:pt x="1030274" y="578332"/>
                </a:lnTo>
                <a:lnTo>
                  <a:pt x="1037158" y="582218"/>
                </a:lnTo>
                <a:lnTo>
                  <a:pt x="1044727" y="583196"/>
                </a:lnTo>
                <a:lnTo>
                  <a:pt x="1052131" y="581329"/>
                </a:lnTo>
                <a:lnTo>
                  <a:pt x="1058494" y="576668"/>
                </a:lnTo>
                <a:lnTo>
                  <a:pt x="1102283" y="528980"/>
                </a:lnTo>
                <a:lnTo>
                  <a:pt x="1103934" y="523887"/>
                </a:lnTo>
                <a:close/>
              </a:path>
            </a:pathLst>
          </a:custGeom>
          <a:solidFill>
            <a:srgbClr val="1F47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22289" y="2071341"/>
            <a:ext cx="9648821" cy="30930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97155" algn="ctr">
              <a:lnSpc>
                <a:spcPts val="7320"/>
              </a:lnSpc>
              <a:spcBef>
                <a:spcPts val="135"/>
              </a:spcBef>
            </a:pPr>
            <a:r>
              <a:rPr lang="fr-FR" sz="5400" spc="335"/>
              <a:t>ANALYSE PLF 2026</a:t>
            </a:r>
            <a:endParaRPr sz="5400"/>
          </a:p>
          <a:p>
            <a:pPr marL="12700" algn="ctr">
              <a:lnSpc>
                <a:spcPts val="5880"/>
              </a:lnSpc>
            </a:pPr>
            <a:r>
              <a:rPr lang="fr-FR" sz="4400" b="0" spc="300">
                <a:latin typeface="Trebuchet MS"/>
                <a:cs typeface="Trebuchet MS"/>
              </a:rPr>
              <a:t>Budget IAE</a:t>
            </a:r>
            <a:br>
              <a:rPr lang="fr-FR" sz="4400" b="0" spc="300">
                <a:latin typeface="Trebuchet MS"/>
                <a:cs typeface="Trebuchet MS"/>
              </a:rPr>
            </a:br>
            <a:r>
              <a:rPr lang="fr-FR" sz="4400" b="0" spc="300">
                <a:latin typeface="Trebuchet MS"/>
                <a:cs typeface="Trebuchet MS"/>
              </a:rPr>
              <a:t>Programme 102</a:t>
            </a:r>
            <a:r>
              <a:rPr lang="fr-FR" sz="4400" b="0" spc="300"/>
              <a:t> &amp; 103</a:t>
            </a:r>
            <a:br>
              <a:rPr lang="fr-FR" sz="5000" b="0" spc="300">
                <a:latin typeface="Trebuchet MS"/>
                <a:cs typeface="Trebuchet MS"/>
              </a:rPr>
            </a:br>
            <a:r>
              <a:rPr lang="fr-FR" sz="2000" b="0" i="1" spc="300">
                <a:latin typeface="Trebuchet MS"/>
                <a:cs typeface="Trebuchet MS"/>
              </a:rPr>
              <a:t>Octobre 2025</a:t>
            </a:r>
            <a:endParaRPr sz="2000" i="1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37D96-B157-1720-47A4-251A263AA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AA6774EB-D329-5B64-C4C4-9F8F725FEED4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DE954DB-65D1-FE25-07B2-72CE9CAF07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9D183705-FE37-DBA7-5DC1-AC2302450054}"/>
              </a:ext>
            </a:extLst>
          </p:cNvPr>
          <p:cNvSpPr txBox="1"/>
          <p:nvPr/>
        </p:nvSpPr>
        <p:spPr>
          <a:xfrm>
            <a:off x="444498" y="1282221"/>
            <a:ext cx="688340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Mix-IAE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469C0CE8-6E2C-0DEB-5F4B-AAF52550D534}"/>
              </a:ext>
            </a:extLst>
          </p:cNvPr>
          <p:cNvSpPr txBox="1"/>
          <p:nvPr/>
        </p:nvSpPr>
        <p:spPr>
          <a:xfrm>
            <a:off x="7208549" y="2436683"/>
            <a:ext cx="3149712" cy="2121093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L’évolution du « mix-IAE » en défaveur des EI/ETTI se creuse depuis 2022 et s’accentuerait encore en 2026.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La part des EI + ETTI dans le « mix-IAE » passerait de 34,6 % en 2024 à 33,7 % en 2025.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endParaRPr lang="fr-FR" sz="1400" spc="-20">
              <a:solidFill>
                <a:srgbClr val="1F4782"/>
              </a:solidFill>
              <a:latin typeface="Calibri"/>
              <a:cs typeface="Calibri"/>
            </a:endParaRP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9ABB10A6-BD60-17CA-BDF2-A55C4760F26B}"/>
              </a:ext>
            </a:extLst>
          </p:cNvPr>
          <p:cNvSpPr txBox="1"/>
          <p:nvPr/>
        </p:nvSpPr>
        <p:spPr>
          <a:xfrm>
            <a:off x="3568446" y="4148633"/>
            <a:ext cx="1719580" cy="464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71550" algn="l"/>
              </a:tabLst>
            </a:pPr>
            <a:r>
              <a:rPr sz="850" spc="40">
                <a:solidFill>
                  <a:srgbClr val="FFFFFF"/>
                </a:solidFill>
                <a:latin typeface="Trebuchet MS"/>
                <a:cs typeface="Trebuchet MS"/>
              </a:rPr>
              <a:t>BTP</a:t>
            </a:r>
            <a:r>
              <a:rPr sz="8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50" spc="-10">
                <a:solidFill>
                  <a:srgbClr val="FFFFFF"/>
                </a:solidFill>
                <a:latin typeface="Trebuchet MS"/>
                <a:cs typeface="Trebuchet MS"/>
              </a:rPr>
              <a:t>Logistique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71550" algn="l"/>
              </a:tabLst>
            </a:pPr>
            <a:r>
              <a:rPr sz="2000" b="1" spc="70">
                <a:solidFill>
                  <a:srgbClr val="FFFFFF"/>
                </a:solidFill>
                <a:latin typeface="Trebuchet MS"/>
                <a:cs typeface="Trebuchet MS"/>
              </a:rPr>
              <a:t>8,00</a:t>
            </a:r>
            <a:r>
              <a:rPr sz="2000" b="1" spc="-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0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2000" b="1" spc="-120">
                <a:solidFill>
                  <a:srgbClr val="FFFFFF"/>
                </a:solidFill>
                <a:latin typeface="Trebuchet MS"/>
                <a:cs typeface="Trebuchet MS"/>
              </a:rPr>
              <a:t>7,31</a:t>
            </a:r>
            <a:r>
              <a:rPr sz="2000" b="1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33AD4901-4C3C-6A48-E357-37E048196699}"/>
              </a:ext>
            </a:extLst>
          </p:cNvPr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2E28EFF4-2BCE-FD39-0F9C-B58E464E76AD}"/>
              </a:ext>
            </a:extLst>
          </p:cNvPr>
          <p:cNvSpPr txBox="1"/>
          <p:nvPr/>
        </p:nvSpPr>
        <p:spPr>
          <a:xfrm>
            <a:off x="5447271" y="4352111"/>
            <a:ext cx="1132205" cy="251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50" b="1" spc="-25">
                <a:solidFill>
                  <a:srgbClr val="FFFFFF"/>
                </a:solidFill>
                <a:latin typeface="Trebuchet MS"/>
                <a:cs typeface="Trebuchet MS"/>
              </a:rPr>
              <a:t>3,32</a:t>
            </a:r>
            <a:r>
              <a:rPr sz="14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b="1" spc="26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450" b="1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-25">
                <a:solidFill>
                  <a:srgbClr val="FFFFFF"/>
                </a:solidFill>
                <a:latin typeface="Trebuchet MS"/>
                <a:cs typeface="Trebuchet MS"/>
              </a:rPr>
              <a:t>2,39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16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95BDC1BA-0758-88EA-7F41-98330A128D9C}"/>
              </a:ext>
            </a:extLst>
          </p:cNvPr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B0BAF2A6-75FC-987B-54F6-7C11A3A03F48}"/>
              </a:ext>
            </a:extLst>
          </p:cNvPr>
          <p:cNvSpPr txBox="1"/>
          <p:nvPr/>
        </p:nvSpPr>
        <p:spPr>
          <a:xfrm>
            <a:off x="5888709" y="5126985"/>
            <a:ext cx="233045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Agriculture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7C1B56CA-03E8-7FEB-F867-BC7EE19F2066}"/>
              </a:ext>
            </a:extLst>
          </p:cNvPr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26484897-2EEC-B45D-F8C8-DEA088C0C06A}"/>
              </a:ext>
            </a:extLst>
          </p:cNvPr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FF68453B-2B2C-A4C6-E936-19985DDCBEBA}"/>
              </a:ext>
            </a:extLst>
          </p:cNvPr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8B2F674D-D882-AA40-F540-A885B78F622E}"/>
              </a:ext>
            </a:extLst>
          </p:cNvPr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9C7C1A05-21ED-6851-C087-4900B9EC361A}"/>
              </a:ext>
            </a:extLst>
          </p:cNvPr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>
            <a:extLst>
              <a:ext uri="{FF2B5EF4-FFF2-40B4-BE49-F238E27FC236}">
                <a16:creationId xmlns:a16="http://schemas.microsoft.com/office/drawing/2014/main" id="{10C2DA5F-EBCA-0756-6134-BEC2D447D9D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10</a:t>
            </a:fld>
            <a:endParaRPr spc="-50"/>
          </a:p>
        </p:txBody>
      </p:sp>
      <p:sp>
        <p:nvSpPr>
          <p:cNvPr id="66" name="object 66">
            <a:extLst>
              <a:ext uri="{FF2B5EF4-FFF2-40B4-BE49-F238E27FC236}">
                <a16:creationId xmlns:a16="http://schemas.microsoft.com/office/drawing/2014/main" id="{CCCA1269-BF3B-2819-217A-5E0E3740B6DD}"/>
              </a:ext>
            </a:extLst>
          </p:cNvPr>
          <p:cNvSpPr txBox="1"/>
          <p:nvPr/>
        </p:nvSpPr>
        <p:spPr>
          <a:xfrm>
            <a:off x="457198" y="1941196"/>
            <a:ext cx="6642101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des postes en insertion réellement conventionnés depuis 2019 (Base 100)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0816C311-3BCA-6549-DFA6-7CFF2FA4D5C3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9" name="object 67">
            <a:extLst>
              <a:ext uri="{FF2B5EF4-FFF2-40B4-BE49-F238E27FC236}">
                <a16:creationId xmlns:a16="http://schemas.microsoft.com/office/drawing/2014/main" id="{21163BD5-0B02-5D89-B308-4454C0717D41}"/>
              </a:ext>
            </a:extLst>
          </p:cNvPr>
          <p:cNvSpPr txBox="1"/>
          <p:nvPr/>
        </p:nvSpPr>
        <p:spPr>
          <a:xfrm>
            <a:off x="444500" y="6940880"/>
            <a:ext cx="68834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: Rapports annuels de performances du Programme 102 annexé à la loi de finances (budget.gouv.fr)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*Pour 2025, la donnée est issue de la Plateforme de l’inclusion à date du 13 octobre 2025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9DFC5376-ACC9-E8D1-9ECA-DD173C2B56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969997"/>
              </p:ext>
            </p:extLst>
          </p:nvPr>
        </p:nvGraphicFramePr>
        <p:xfrm>
          <a:off x="248064" y="2400570"/>
          <a:ext cx="6642100" cy="3958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3665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FORMATION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25" dirty="0"/>
              <a:t>11</a:t>
            </a:fld>
            <a:endParaRPr spc="-25"/>
          </a:p>
        </p:txBody>
      </p:sp>
      <p:sp>
        <p:nvSpPr>
          <p:cNvPr id="5" name="object 5"/>
          <p:cNvSpPr txBox="1"/>
          <p:nvPr/>
        </p:nvSpPr>
        <p:spPr>
          <a:xfrm>
            <a:off x="444500" y="1282221"/>
            <a:ext cx="461581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Un budget formation en chute libre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7" name="object 44">
            <a:extLst>
              <a:ext uri="{FF2B5EF4-FFF2-40B4-BE49-F238E27FC236}">
                <a16:creationId xmlns:a16="http://schemas.microsoft.com/office/drawing/2014/main" id="{CBEB9594-A3E0-6787-689E-7A7FF75DAFA1}"/>
              </a:ext>
            </a:extLst>
          </p:cNvPr>
          <p:cNvSpPr txBox="1"/>
          <p:nvPr/>
        </p:nvSpPr>
        <p:spPr>
          <a:xfrm>
            <a:off x="7632700" y="2583573"/>
            <a:ext cx="2590800" cy="3274614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42545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335"/>
              </a:spcBef>
            </a:pPr>
            <a:endParaRPr sz="1400">
              <a:latin typeface="Times New Roman"/>
              <a:cs typeface="Times New Roman"/>
            </a:endParaRPr>
          </a:p>
          <a:p>
            <a:pPr marL="143510" marR="542290">
              <a:lnSpc>
                <a:spcPct val="100000"/>
              </a:lnSpc>
            </a:pPr>
            <a:r>
              <a:rPr sz="1400">
                <a:solidFill>
                  <a:srgbClr val="1F4782"/>
                </a:solidFill>
                <a:latin typeface="Calibri"/>
                <a:cs typeface="Calibri"/>
              </a:rPr>
              <a:t>Le</a:t>
            </a:r>
            <a:r>
              <a:rPr sz="1400" spc="-25">
                <a:solidFill>
                  <a:srgbClr val="1F4782"/>
                </a:solidFill>
                <a:latin typeface="Calibri"/>
                <a:cs typeface="Calibri"/>
              </a:rPr>
              <a:t> </a:t>
            </a:r>
            <a:r>
              <a:rPr sz="1400">
                <a:solidFill>
                  <a:srgbClr val="1F4782"/>
                </a:solidFill>
                <a:latin typeface="Calibri"/>
                <a:cs typeface="Calibri"/>
              </a:rPr>
              <a:t>PIC</a:t>
            </a:r>
            <a:r>
              <a:rPr sz="1400" spc="-25">
                <a:solidFill>
                  <a:srgbClr val="1F4782"/>
                </a:solidFill>
                <a:latin typeface="Calibri"/>
                <a:cs typeface="Calibri"/>
              </a:rPr>
              <a:t> </a:t>
            </a:r>
            <a:r>
              <a:rPr sz="1400">
                <a:solidFill>
                  <a:srgbClr val="1F4782"/>
                </a:solidFill>
                <a:latin typeface="Calibri"/>
                <a:cs typeface="Calibri"/>
              </a:rPr>
              <a:t>IAE,</a:t>
            </a:r>
            <a:r>
              <a:rPr sz="1400" spc="-25">
                <a:solidFill>
                  <a:srgbClr val="1F4782"/>
                </a:solidFill>
                <a:latin typeface="Calibri"/>
                <a:cs typeface="Calibri"/>
              </a:rPr>
              <a:t> </a:t>
            </a:r>
            <a:r>
              <a:rPr sz="1400" b="1" spc="-10">
                <a:solidFill>
                  <a:srgbClr val="7C3189"/>
                </a:solidFill>
                <a:latin typeface="Calibri"/>
                <a:cs typeface="Calibri"/>
              </a:rPr>
              <a:t>levier </a:t>
            </a:r>
            <a:r>
              <a:rPr sz="1400" b="1" err="1">
                <a:solidFill>
                  <a:srgbClr val="7C3189"/>
                </a:solidFill>
                <a:latin typeface="Calibri"/>
                <a:cs typeface="Calibri"/>
              </a:rPr>
              <a:t>essentiel</a:t>
            </a:r>
            <a:r>
              <a:rPr sz="1400" b="1" spc="-40">
                <a:solidFill>
                  <a:srgbClr val="7C3189"/>
                </a:solidFill>
                <a:latin typeface="Calibri"/>
                <a:cs typeface="Calibri"/>
              </a:rPr>
              <a:t> </a:t>
            </a:r>
            <a:r>
              <a:rPr sz="1400" b="1">
                <a:solidFill>
                  <a:srgbClr val="7C3189"/>
                </a:solidFill>
                <a:latin typeface="Calibri"/>
                <a:cs typeface="Calibri"/>
              </a:rPr>
              <a:t>pour</a:t>
            </a:r>
            <a:r>
              <a:rPr sz="1400" b="1" spc="-40">
                <a:solidFill>
                  <a:srgbClr val="7C3189"/>
                </a:solidFill>
                <a:latin typeface="Calibri"/>
                <a:cs typeface="Calibri"/>
              </a:rPr>
              <a:t> </a:t>
            </a:r>
            <a:r>
              <a:rPr sz="1400" b="1" spc="-25">
                <a:solidFill>
                  <a:srgbClr val="7C3189"/>
                </a:solidFill>
                <a:latin typeface="Calibri"/>
                <a:cs typeface="Calibri"/>
              </a:rPr>
              <a:t>la </a:t>
            </a:r>
            <a:r>
              <a:rPr sz="1400" b="1" spc="-10" err="1">
                <a:solidFill>
                  <a:srgbClr val="7C3189"/>
                </a:solidFill>
                <a:latin typeface="Calibri"/>
                <a:cs typeface="Calibri"/>
              </a:rPr>
              <a:t>réussite</a:t>
            </a:r>
            <a:r>
              <a:rPr sz="1400" b="1" spc="-5">
                <a:solidFill>
                  <a:srgbClr val="7C3189"/>
                </a:solidFill>
                <a:latin typeface="Calibri"/>
                <a:cs typeface="Calibri"/>
              </a:rPr>
              <a:t> </a:t>
            </a:r>
            <a:r>
              <a:rPr sz="1400" b="1" spc="-25">
                <a:solidFill>
                  <a:srgbClr val="7C3189"/>
                </a:solidFill>
                <a:latin typeface="Calibri"/>
                <a:cs typeface="Calibri"/>
              </a:rPr>
              <a:t>de</a:t>
            </a:r>
            <a:endParaRPr sz="1400">
              <a:latin typeface="Calibri"/>
              <a:cs typeface="Calibri"/>
            </a:endParaRPr>
          </a:p>
          <a:p>
            <a:pPr marL="143510" marR="210185">
              <a:lnSpc>
                <a:spcPct val="100000"/>
              </a:lnSpc>
            </a:pPr>
            <a:r>
              <a:rPr sz="1400" b="1">
                <a:solidFill>
                  <a:srgbClr val="7C3189"/>
                </a:solidFill>
                <a:latin typeface="Calibri"/>
                <a:cs typeface="Calibri"/>
              </a:rPr>
              <a:t>l'insertion</a:t>
            </a:r>
            <a:r>
              <a:rPr sz="1400">
                <a:solidFill>
                  <a:srgbClr val="1F4782"/>
                </a:solidFill>
                <a:latin typeface="Calibri"/>
                <a:cs typeface="Calibri"/>
              </a:rPr>
              <a:t>,</a:t>
            </a:r>
            <a:r>
              <a:rPr sz="1400" spc="-55">
                <a:solidFill>
                  <a:srgbClr val="1F4782"/>
                </a:solidFill>
                <a:latin typeface="Calibri"/>
                <a:cs typeface="Calibri"/>
              </a:rPr>
              <a:t> </a:t>
            </a:r>
            <a:r>
              <a:rPr sz="1400">
                <a:solidFill>
                  <a:srgbClr val="1F4782"/>
                </a:solidFill>
                <a:latin typeface="Calibri"/>
                <a:cs typeface="Calibri"/>
              </a:rPr>
              <a:t>est</a:t>
            </a:r>
            <a:r>
              <a:rPr sz="1400" spc="-55">
                <a:solidFill>
                  <a:srgbClr val="1F4782"/>
                </a:solidFill>
                <a:latin typeface="Calibri"/>
                <a:cs typeface="Calibri"/>
              </a:rPr>
              <a:t> </a:t>
            </a:r>
            <a:r>
              <a:rPr sz="1400" spc="-25">
                <a:solidFill>
                  <a:srgbClr val="1F4782"/>
                </a:solidFill>
                <a:latin typeface="Calibri"/>
                <a:cs typeface="Calibri"/>
              </a:rPr>
              <a:t>en </a:t>
            </a:r>
            <a:r>
              <a:rPr sz="1400" spc="-10">
                <a:solidFill>
                  <a:srgbClr val="1F4782"/>
                </a:solidFill>
                <a:latin typeface="Calibri"/>
                <a:cs typeface="Calibri"/>
              </a:rPr>
              <a:t>constante</a:t>
            </a:r>
            <a:r>
              <a:rPr sz="1400" spc="-70">
                <a:solidFill>
                  <a:srgbClr val="1F4782"/>
                </a:solidFill>
                <a:latin typeface="Calibri"/>
                <a:cs typeface="Calibri"/>
              </a:rPr>
              <a:t> </a:t>
            </a:r>
            <a:r>
              <a:rPr sz="1400" spc="-10">
                <a:solidFill>
                  <a:srgbClr val="1F4782"/>
                </a:solidFill>
                <a:latin typeface="Calibri"/>
                <a:cs typeface="Calibri"/>
              </a:rPr>
              <a:t>diminution </a:t>
            </a:r>
            <a:r>
              <a:rPr sz="1400">
                <a:solidFill>
                  <a:srgbClr val="1F4782"/>
                </a:solidFill>
                <a:latin typeface="Calibri"/>
                <a:cs typeface="Calibri"/>
              </a:rPr>
              <a:t>depuis</a:t>
            </a:r>
            <a:r>
              <a:rPr sz="1400" spc="-70">
                <a:solidFill>
                  <a:srgbClr val="1F4782"/>
                </a:solidFill>
                <a:latin typeface="Calibri"/>
                <a:cs typeface="Calibri"/>
              </a:rPr>
              <a:t> </a:t>
            </a:r>
            <a:r>
              <a:rPr lang="fr-FR" sz="1400" spc="-10">
                <a:solidFill>
                  <a:srgbClr val="1F4782"/>
                </a:solidFill>
                <a:latin typeface="Calibri"/>
                <a:cs typeface="Calibri"/>
              </a:rPr>
              <a:t>2023</a:t>
            </a:r>
            <a:r>
              <a:rPr sz="1400" spc="-10">
                <a:solidFill>
                  <a:srgbClr val="1F4782"/>
                </a:solidFill>
                <a:latin typeface="Calibri"/>
                <a:cs typeface="Calibri"/>
              </a:rPr>
              <a:t>.</a:t>
            </a:r>
            <a:endParaRPr lang="fr-FR" sz="1400" spc="-10">
              <a:solidFill>
                <a:srgbClr val="1F4782"/>
              </a:solidFill>
              <a:latin typeface="Calibri"/>
              <a:cs typeface="Calibri"/>
            </a:endParaRPr>
          </a:p>
          <a:p>
            <a:pPr marL="143510" marR="210185">
              <a:lnSpc>
                <a:spcPct val="100000"/>
              </a:lnSpc>
            </a:pPr>
            <a:endParaRPr lang="fr-FR" sz="1400" spc="-10">
              <a:solidFill>
                <a:srgbClr val="1F4782"/>
              </a:solidFill>
              <a:latin typeface="Calibri"/>
              <a:cs typeface="Calibri"/>
            </a:endParaRPr>
          </a:p>
          <a:p>
            <a:pPr marL="143510" marR="210185">
              <a:lnSpc>
                <a:spcPct val="100000"/>
              </a:lnSpc>
            </a:pPr>
            <a:r>
              <a:rPr lang="fr-FR" sz="1400" spc="-10">
                <a:solidFill>
                  <a:srgbClr val="1F4782"/>
                </a:solidFill>
                <a:latin typeface="Calibri"/>
                <a:cs typeface="Calibri"/>
              </a:rPr>
              <a:t>Le PLF 2026 ne communique pas de budget précis pour le PIC IAE. Le PIC quant à lui subit une baisse de 35%.</a:t>
            </a:r>
            <a:endParaRPr lang="fr-FR" sz="1400" spc="-10">
              <a:solidFill>
                <a:srgbClr val="1F4782"/>
              </a:solidFill>
              <a:latin typeface="Calibri"/>
              <a:ea typeface="Calibri"/>
              <a:cs typeface="Calibri"/>
            </a:endParaRPr>
          </a:p>
          <a:p>
            <a:pPr marL="143510" marR="210185">
              <a:lnSpc>
                <a:spcPct val="100000"/>
              </a:lnSpc>
            </a:pPr>
            <a:endParaRPr lang="fr-FR" sz="1400" spc="-10">
              <a:solidFill>
                <a:srgbClr val="1F4782"/>
              </a:solidFill>
              <a:latin typeface="Calibri"/>
              <a:cs typeface="Calibri"/>
            </a:endParaRPr>
          </a:p>
          <a:p>
            <a:pPr marL="143510" marR="210185">
              <a:lnSpc>
                <a:spcPct val="100000"/>
              </a:lnSpc>
            </a:pPr>
            <a:r>
              <a:rPr lang="fr-FR" sz="1400" spc="-10">
                <a:solidFill>
                  <a:srgbClr val="1F4782"/>
                </a:solidFill>
                <a:latin typeface="Calibri"/>
                <a:cs typeface="Calibri"/>
              </a:rPr>
              <a:t>En conséquence, le nombre de personnes formées ne cesse de chuter (7 000 personnes de moins entre 2023 et 2025).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8CEEC314-0EDD-9343-8E8E-772E37D25B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710643"/>
              </p:ext>
            </p:extLst>
          </p:nvPr>
        </p:nvGraphicFramePr>
        <p:xfrm>
          <a:off x="469900" y="2449508"/>
          <a:ext cx="6858000" cy="3831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bject 66">
            <a:extLst>
              <a:ext uri="{FF2B5EF4-FFF2-40B4-BE49-F238E27FC236}">
                <a16:creationId xmlns:a16="http://schemas.microsoft.com/office/drawing/2014/main" id="{B2E70F24-169B-C2F9-0FA6-B8BD8D27348E}"/>
              </a:ext>
            </a:extLst>
          </p:cNvPr>
          <p:cNvSpPr txBox="1"/>
          <p:nvPr/>
        </p:nvSpPr>
        <p:spPr>
          <a:xfrm>
            <a:off x="457199" y="1941196"/>
            <a:ext cx="5953458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montant du PIC IAE dans le PLF depuis 2021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C8960BD7-B788-5A62-BE56-5D880CAC6681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1" name="object 67">
            <a:extLst>
              <a:ext uri="{FF2B5EF4-FFF2-40B4-BE49-F238E27FC236}">
                <a16:creationId xmlns:a16="http://schemas.microsoft.com/office/drawing/2014/main" id="{0B5DB580-EA07-B6E7-9EDA-E4F8B26FF319}"/>
              </a:ext>
            </a:extLst>
          </p:cNvPr>
          <p:cNvSpPr txBox="1"/>
          <p:nvPr/>
        </p:nvSpPr>
        <p:spPr>
          <a:xfrm>
            <a:off x="444500" y="6940880"/>
            <a:ext cx="49022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: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budget.gouv.fr et Observatoire de la fédération des entreprises d’insertion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FDI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25" dirty="0"/>
              <a:t>12</a:t>
            </a:fld>
            <a:endParaRPr spc="-25"/>
          </a:p>
        </p:txBody>
      </p:sp>
      <p:sp>
        <p:nvSpPr>
          <p:cNvPr id="5" name="object 5"/>
          <p:cNvSpPr txBox="1"/>
          <p:nvPr/>
        </p:nvSpPr>
        <p:spPr>
          <a:xfrm>
            <a:off x="444500" y="1282221"/>
            <a:ext cx="72644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97910" algn="l"/>
              </a:tabLst>
            </a:pPr>
            <a:r>
              <a:rPr lang="fr-FR" sz="2000">
                <a:solidFill>
                  <a:srgbClr val="9A47A8"/>
                </a:solidFill>
                <a:latin typeface="Trebuchet MS"/>
                <a:cs typeface="Trebuchet MS"/>
              </a:rPr>
              <a:t>La disparition du fonds de développement de l’inclusion (FDI)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7" name="object 44">
            <a:extLst>
              <a:ext uri="{FF2B5EF4-FFF2-40B4-BE49-F238E27FC236}">
                <a16:creationId xmlns:a16="http://schemas.microsoft.com/office/drawing/2014/main" id="{F1985922-4EA9-C45F-C1E5-A08AD5ACAD64}"/>
              </a:ext>
            </a:extLst>
          </p:cNvPr>
          <p:cNvSpPr txBox="1"/>
          <p:nvPr/>
        </p:nvSpPr>
        <p:spPr>
          <a:xfrm>
            <a:off x="7327900" y="2280999"/>
            <a:ext cx="2604286" cy="2412840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425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35"/>
              </a:spcBef>
            </a:pPr>
            <a:endParaRPr sz="1400">
              <a:latin typeface="Times New Roman"/>
              <a:cs typeface="Times New Roman"/>
            </a:endParaRPr>
          </a:p>
          <a:p>
            <a:pPr marL="143510" marR="542290" algn="l">
              <a:lnSpc>
                <a:spcPct val="100000"/>
              </a:lnSpc>
            </a:pPr>
            <a:r>
              <a:rPr lang="fr-FR" sz="1400">
                <a:solidFill>
                  <a:srgbClr val="1F4782"/>
                </a:solidFill>
                <a:latin typeface="Calibri"/>
                <a:cs typeface="Calibri"/>
              </a:rPr>
              <a:t>Depuis deux ans, le fonds de développement de l’inclusion, a été supprimé de la politique IAE. </a:t>
            </a:r>
          </a:p>
          <a:p>
            <a:pPr marL="143510" marR="542290" algn="l">
              <a:lnSpc>
                <a:spcPct val="100000"/>
              </a:lnSpc>
            </a:pPr>
            <a:endParaRPr lang="fr-FR" sz="1400">
              <a:solidFill>
                <a:srgbClr val="1F4782"/>
              </a:solidFill>
              <a:latin typeface="Calibri"/>
              <a:cs typeface="Calibri"/>
            </a:endParaRPr>
          </a:p>
          <a:p>
            <a:pPr marL="143510" marR="542290" algn="l">
              <a:lnSpc>
                <a:spcPct val="100000"/>
              </a:lnSpc>
            </a:pPr>
            <a:r>
              <a:rPr lang="fr-FR" sz="1400">
                <a:solidFill>
                  <a:srgbClr val="1F4782"/>
                </a:solidFill>
                <a:latin typeface="Calibri"/>
                <a:cs typeface="Calibri"/>
              </a:rPr>
              <a:t>Il avait permis aux SIAE d'investir plus de 500 M€ depuis 2019 dans leurs appareils productifs pour rester compétitives.</a:t>
            </a:r>
            <a:endParaRPr sz="1400">
              <a:solidFill>
                <a:srgbClr val="1F4782"/>
              </a:solidFill>
              <a:latin typeface="Calibri"/>
              <a:cs typeface="Calibri"/>
            </a:endParaRPr>
          </a:p>
        </p:txBody>
      </p:sp>
      <p:sp>
        <p:nvSpPr>
          <p:cNvPr id="9" name="object 66">
            <a:extLst>
              <a:ext uri="{FF2B5EF4-FFF2-40B4-BE49-F238E27FC236}">
                <a16:creationId xmlns:a16="http://schemas.microsoft.com/office/drawing/2014/main" id="{7F04169B-3A81-498C-CB2C-F505F509BBBA}"/>
              </a:ext>
            </a:extLst>
          </p:cNvPr>
          <p:cNvSpPr txBox="1"/>
          <p:nvPr/>
        </p:nvSpPr>
        <p:spPr>
          <a:xfrm>
            <a:off x="546100" y="1744791"/>
            <a:ext cx="5953458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montant du FDI en entre 2019 et 2026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F35D6604-DA11-F34D-C340-D19F0E64F0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8439427"/>
              </p:ext>
            </p:extLst>
          </p:nvPr>
        </p:nvGraphicFramePr>
        <p:xfrm>
          <a:off x="457200" y="2280999"/>
          <a:ext cx="6237613" cy="3786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object 2">
            <a:extLst>
              <a:ext uri="{FF2B5EF4-FFF2-40B4-BE49-F238E27FC236}">
                <a16:creationId xmlns:a16="http://schemas.microsoft.com/office/drawing/2014/main" id="{900550DB-A823-3D28-0FC2-52D74760F9A3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2" name="object 67">
            <a:extLst>
              <a:ext uri="{FF2B5EF4-FFF2-40B4-BE49-F238E27FC236}">
                <a16:creationId xmlns:a16="http://schemas.microsoft.com/office/drawing/2014/main" id="{F6088908-018C-3403-6FB8-ACC46C13DB4B}"/>
              </a:ext>
            </a:extLst>
          </p:cNvPr>
          <p:cNvSpPr txBox="1"/>
          <p:nvPr/>
        </p:nvSpPr>
        <p:spPr>
          <a:xfrm>
            <a:off x="444500" y="6940880"/>
            <a:ext cx="25704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: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budget.gouv.fr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F229D-BF73-BCFA-7035-E8940AD1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A63A69A-BF11-02B1-40B1-F0A68570E51F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3155E6B-1209-950F-3061-84BCFD82E98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Données détaillées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9C45526-6F7A-0808-5236-6906B14F8B5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25" dirty="0"/>
              <a:t>13</a:t>
            </a:fld>
            <a:endParaRPr spc="-25"/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1A79D8BC-1627-DC93-AE11-A0FC8FDB90F4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2" name="object 67">
            <a:extLst>
              <a:ext uri="{FF2B5EF4-FFF2-40B4-BE49-F238E27FC236}">
                <a16:creationId xmlns:a16="http://schemas.microsoft.com/office/drawing/2014/main" id="{C3036F73-D71E-CB8F-53D4-FFF2537F198A}"/>
              </a:ext>
            </a:extLst>
          </p:cNvPr>
          <p:cNvSpPr txBox="1"/>
          <p:nvPr/>
        </p:nvSpPr>
        <p:spPr>
          <a:xfrm>
            <a:off x="444500" y="6940880"/>
            <a:ext cx="25704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: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budget.gouv.fr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CBE5D65C-BC55-4A23-4832-064729A35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074718"/>
              </p:ext>
            </p:extLst>
          </p:nvPr>
        </p:nvGraphicFramePr>
        <p:xfrm>
          <a:off x="241300" y="1419226"/>
          <a:ext cx="10334705" cy="23621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0410">
                  <a:extLst>
                    <a:ext uri="{9D8B030D-6E8A-4147-A177-3AD203B41FA5}">
                      <a16:colId xmlns:a16="http://schemas.microsoft.com/office/drawing/2014/main" val="2617856490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2223096047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637610828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1633356646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848203282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3088260901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1236408162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3691415797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3884283855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1388600541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3213346964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1927943171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2160328324"/>
                    </a:ext>
                  </a:extLst>
                </a:gridCol>
                <a:gridCol w="685715">
                  <a:extLst>
                    <a:ext uri="{9D8B030D-6E8A-4147-A177-3AD203B41FA5}">
                      <a16:colId xmlns:a16="http://schemas.microsoft.com/office/drawing/2014/main" val="3730927033"/>
                    </a:ext>
                  </a:extLst>
                </a:gridCol>
              </a:tblGrid>
              <a:tr h="3300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AAP par famille de SIAE (PLF)</a:t>
                      </a:r>
                      <a:endParaRPr lang="fr-FR" sz="1000" b="1" i="0" u="none" strike="noStrike">
                        <a:solidFill>
                          <a:srgbClr val="15608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035803"/>
                  </a:ext>
                </a:extLst>
              </a:tr>
              <a:tr h="16503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M€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2"/>
                        </a:rPr>
                        <a:t>2018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3"/>
                        </a:rPr>
                        <a:t>2019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4"/>
                        </a:rPr>
                        <a:t>2020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5"/>
                        </a:rPr>
                        <a:t>2021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5"/>
                        </a:rPr>
                        <a:t>2022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6"/>
                        </a:rPr>
                        <a:t>2023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7"/>
                        </a:rPr>
                        <a:t>2024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8"/>
                        </a:rPr>
                        <a:t>2025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9"/>
                        </a:rPr>
                        <a:t>2026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2025-2026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2024-2026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5123"/>
                  </a:ext>
                </a:extLst>
              </a:tr>
              <a:tr h="1959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140,2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156,6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179,7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208,92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222,59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277,6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266,2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225,7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-40,5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-15,2%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-51,9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-4,6%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1644020"/>
                  </a:ext>
                </a:extLst>
              </a:tr>
              <a:tr h="1959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ETTI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40,4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47,1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55,9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68,9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83,09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91,88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82,4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79,8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65,5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-14,3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-17,9%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-16,9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-6,3%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0996413"/>
                  </a:ext>
                </a:extLst>
              </a:tr>
              <a:tr h="1959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ACI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612,4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639,2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690,2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773,68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861,61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891,08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1053,2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1036,3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924,2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-112,1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-10,8%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-129,0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-6,6%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46645838"/>
                  </a:ext>
                </a:extLst>
              </a:tr>
              <a:tr h="1959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28,6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30,0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25,6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29,97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31,2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31,9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30,4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29,3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22,6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-6,7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-22,9%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-7,8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-8,1%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9371097"/>
                  </a:ext>
                </a:extLst>
              </a:tr>
              <a:tr h="1959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0,0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0,0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2,8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8,48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5,74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7,85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12,8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-3,1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-24,2%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-3,3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-13,7%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68681874"/>
                  </a:ext>
                </a:extLst>
              </a:tr>
              <a:tr h="19599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Total SIAE (PLF)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821,6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872,9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954,2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1083,6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1190,6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1245,3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1456,6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1424,4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1247,7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-176,7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-12,4%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-208,9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-14,3%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19142807"/>
                  </a:ext>
                </a:extLst>
              </a:tr>
              <a:tr h="19599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Total SIAE (Circulaire FIE)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801,5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889,8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987,2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1134,2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1186,3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1203,3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1372,1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1323,2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28653481"/>
                  </a:ext>
                </a:extLst>
              </a:tr>
              <a:tr h="16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Circulaire FIE / PLF (%)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-2,4%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1,9%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3,5%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4,7%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-0,4%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-3,4%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-5,8%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-7,1%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78658873"/>
                  </a:ext>
                </a:extLst>
              </a:tr>
              <a:tr h="33007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Circulaire FIE / PLF (M€)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     20,02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16,85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33,00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50,54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        4,25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     41,95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     84,45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  101,23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97974768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ED3379B-AEC2-83E1-712B-625B4A711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376077"/>
              </p:ext>
            </p:extLst>
          </p:nvPr>
        </p:nvGraphicFramePr>
        <p:xfrm>
          <a:off x="241300" y="4055219"/>
          <a:ext cx="10334709" cy="1936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4664">
                  <a:extLst>
                    <a:ext uri="{9D8B030D-6E8A-4147-A177-3AD203B41FA5}">
                      <a16:colId xmlns:a16="http://schemas.microsoft.com/office/drawing/2014/main" val="1633808589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580394613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4029504842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2963946006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3062926746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1897994182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4268773005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2016483088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1327784538"/>
                    </a:ext>
                  </a:extLst>
                </a:gridCol>
                <a:gridCol w="970005">
                  <a:extLst>
                    <a:ext uri="{9D8B030D-6E8A-4147-A177-3AD203B41FA5}">
                      <a16:colId xmlns:a16="http://schemas.microsoft.com/office/drawing/2014/main" val="2999280551"/>
                    </a:ext>
                  </a:extLst>
                </a:gridCol>
              </a:tblGrid>
              <a:tr h="193601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AAP par famille de SIAE (Réalisé / RAP)</a:t>
                      </a:r>
                      <a:endParaRPr lang="fr-FR" sz="1000" b="1" i="0" u="none" strike="noStrike">
                        <a:solidFill>
                          <a:srgbClr val="15608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3983280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M€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2018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2019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2020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0"/>
                        </a:rPr>
                        <a:t>2021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1"/>
                        </a:rPr>
                        <a:t>2022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2"/>
                        </a:rPr>
                        <a:t>2023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3"/>
                        </a:rPr>
                        <a:t>2024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2025*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2026**</a:t>
                      </a:r>
                      <a:endParaRPr lang="fr-FR" sz="1000" b="1" i="1" u="none" strike="noStrike">
                        <a:solidFill>
                          <a:srgbClr val="80808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010665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145,08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165,7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144,81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183,87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211,2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232,6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236,7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235,1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192,6</a:t>
                      </a:r>
                      <a:endParaRPr lang="fr-FR" sz="1000" b="0" i="1" u="none" strike="noStrike">
                        <a:solidFill>
                          <a:srgbClr val="80808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53659123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ETTI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44,05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50,51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43,82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55,62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61,5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69,9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  68,0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53,5</a:t>
                      </a:r>
                      <a:endParaRPr lang="fr-FR" sz="1000" b="0" i="1" u="none" strike="noStrike">
                        <a:solidFill>
                          <a:srgbClr val="80808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73261820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ACI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624,22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634,41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568,04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700,99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838,8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977,5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990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1 106,2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968,2</a:t>
                      </a:r>
                      <a:endParaRPr lang="fr-FR" sz="1000" b="0" i="1" u="none" strike="noStrike">
                        <a:solidFill>
                          <a:srgbClr val="80808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47480575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23,87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24,7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21,6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26,3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26,8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26,6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24,6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  23,5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17,6</a:t>
                      </a:r>
                      <a:endParaRPr lang="fr-FR" sz="1000" b="0" i="1" u="none" strike="noStrike">
                        <a:solidFill>
                          <a:srgbClr val="80808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7090496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2,82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1,27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9,3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8,4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11,24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  12,8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7,8</a:t>
                      </a:r>
                      <a:endParaRPr lang="fr-FR" sz="1000" b="0" i="1" u="none" strike="noStrike">
                        <a:solidFill>
                          <a:srgbClr val="80808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66615797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Total SIAE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837,2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875,3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781,1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968,1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1147,6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1314,1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1332,4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1445,6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1239,7</a:t>
                      </a:r>
                      <a:endParaRPr lang="fr-FR" sz="1000" b="1" i="1" u="none" strike="noStrike">
                        <a:solidFill>
                          <a:srgbClr val="80808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6610154"/>
                  </a:ext>
                </a:extLst>
              </a:tr>
              <a:tr h="1936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*Conventionné au 13/10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89162531"/>
                  </a:ext>
                </a:extLst>
              </a:tr>
              <a:tr h="193601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** Estimation à partir du PLF 2026 x taux de réalisation 2024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7806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697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32FD5-68B5-DB5B-A05B-5D4182110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C750521-D989-ADC7-B2E4-96D7767851B7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C694172-2634-9884-398D-D59733F2DC1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Données détaillées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19C0E64-CAF2-AB21-37D2-7224618EC08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25" dirty="0"/>
              <a:t>14</a:t>
            </a:fld>
            <a:endParaRPr spc="-25"/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B9272297-EB69-6AD3-836E-FECC23A4CF97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2" name="object 67">
            <a:extLst>
              <a:ext uri="{FF2B5EF4-FFF2-40B4-BE49-F238E27FC236}">
                <a16:creationId xmlns:a16="http://schemas.microsoft.com/office/drawing/2014/main" id="{8CAEF080-900E-F33D-F947-134E7F818256}"/>
              </a:ext>
            </a:extLst>
          </p:cNvPr>
          <p:cNvSpPr txBox="1"/>
          <p:nvPr/>
        </p:nvSpPr>
        <p:spPr>
          <a:xfrm>
            <a:off x="444500" y="6940880"/>
            <a:ext cx="25704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: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budget.gouv.fr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0899F43-8602-9011-C61F-B113A1CD5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684572"/>
              </p:ext>
            </p:extLst>
          </p:nvPr>
        </p:nvGraphicFramePr>
        <p:xfrm>
          <a:off x="391134" y="1296859"/>
          <a:ext cx="10184873" cy="47569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6778">
                  <a:extLst>
                    <a:ext uri="{9D8B030D-6E8A-4147-A177-3AD203B41FA5}">
                      <a16:colId xmlns:a16="http://schemas.microsoft.com/office/drawing/2014/main" val="4274771370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291424402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4068033790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1471819789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1385509056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2065204639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1618471458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3315438688"/>
                    </a:ext>
                  </a:extLst>
                </a:gridCol>
                <a:gridCol w="671825">
                  <a:extLst>
                    <a:ext uri="{9D8B030D-6E8A-4147-A177-3AD203B41FA5}">
                      <a16:colId xmlns:a16="http://schemas.microsoft.com/office/drawing/2014/main" val="66864027"/>
                    </a:ext>
                  </a:extLst>
                </a:gridCol>
                <a:gridCol w="698699">
                  <a:extLst>
                    <a:ext uri="{9D8B030D-6E8A-4147-A177-3AD203B41FA5}">
                      <a16:colId xmlns:a16="http://schemas.microsoft.com/office/drawing/2014/main" val="4197404466"/>
                    </a:ext>
                  </a:extLst>
                </a:gridCol>
                <a:gridCol w="698699">
                  <a:extLst>
                    <a:ext uri="{9D8B030D-6E8A-4147-A177-3AD203B41FA5}">
                      <a16:colId xmlns:a16="http://schemas.microsoft.com/office/drawing/2014/main" val="2767864805"/>
                    </a:ext>
                  </a:extLst>
                </a:gridCol>
                <a:gridCol w="698699">
                  <a:extLst>
                    <a:ext uri="{9D8B030D-6E8A-4147-A177-3AD203B41FA5}">
                      <a16:colId xmlns:a16="http://schemas.microsoft.com/office/drawing/2014/main" val="691769715"/>
                    </a:ext>
                  </a:extLst>
                </a:gridCol>
                <a:gridCol w="698699">
                  <a:extLst>
                    <a:ext uri="{9D8B030D-6E8A-4147-A177-3AD203B41FA5}">
                      <a16:colId xmlns:a16="http://schemas.microsoft.com/office/drawing/2014/main" val="2083971528"/>
                    </a:ext>
                  </a:extLst>
                </a:gridCol>
                <a:gridCol w="698699">
                  <a:extLst>
                    <a:ext uri="{9D8B030D-6E8A-4147-A177-3AD203B41FA5}">
                      <a16:colId xmlns:a16="http://schemas.microsoft.com/office/drawing/2014/main" val="759270687"/>
                    </a:ext>
                  </a:extLst>
                </a:gridCol>
              </a:tblGrid>
              <a:tr h="2796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ETPi conventionnés (PLF)</a:t>
                      </a:r>
                      <a:endParaRPr lang="fr-FR" sz="1000" b="1" i="0" u="none" strike="noStrike">
                        <a:solidFill>
                          <a:srgbClr val="15608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8951378"/>
                  </a:ext>
                </a:extLst>
              </a:tr>
              <a:tr h="1864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M€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2"/>
                        </a:rPr>
                        <a:t>2018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3"/>
                        </a:rPr>
                        <a:t>2019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4"/>
                        </a:rPr>
                        <a:t>2020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5"/>
                        </a:rPr>
                        <a:t>2021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6"/>
                        </a:rPr>
                        <a:t>2022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7"/>
                        </a:rPr>
                        <a:t>2023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8"/>
                        </a:rPr>
                        <a:t>2024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9"/>
                        </a:rPr>
                        <a:t>2025</a:t>
                      </a:r>
                      <a:endParaRPr lang="fr-FR" sz="1000" b="1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0"/>
                        </a:rPr>
                        <a:t>2026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2025-2026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2024-2026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58220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12859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14350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16000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18000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18275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17780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21 404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21 404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16 029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5 375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-25,1%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5 375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-25,1%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9909318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ETTI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8714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10200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13000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16000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19000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19131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16 551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16 551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12 920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3 631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-21,9%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3 631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-21,9%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77555067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ACI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29254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30350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32000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35800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39255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37073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42 257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42 257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36 220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6 037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-14,3%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6 037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-14,3%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74391417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20158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21100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17500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20500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21000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19609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18 027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18 027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13 200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4 827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-26,8%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4 827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-26,8%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4876217"/>
                  </a:ext>
                </a:extLst>
              </a:tr>
              <a:tr h="1864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500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1500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1000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1189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1 988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1 988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1 800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188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-9,5%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188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-9,5%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2850779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Total SIAE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70 985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76 000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79 000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91 800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98 530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94 782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100 227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100 227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80 169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20 058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-20,0%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20 058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-20,0%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5293627"/>
                  </a:ext>
                </a:extLst>
              </a:tr>
              <a:tr h="1565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8456678"/>
                  </a:ext>
                </a:extLst>
              </a:tr>
              <a:tr h="1864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ETPi réalsés (RAP)</a:t>
                      </a:r>
                      <a:endParaRPr lang="fr-FR" sz="1000" b="1" i="0" u="none" strike="noStrike">
                        <a:solidFill>
                          <a:srgbClr val="15608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30033344"/>
                  </a:ext>
                </a:extLst>
              </a:tr>
              <a:tr h="1864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M€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1"/>
                        </a:rPr>
                        <a:t>2018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2019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2020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2"/>
                        </a:rPr>
                        <a:t>2021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sng" strike="noStrike">
                          <a:effectLst/>
                          <a:hlinkClick r:id="rId13"/>
                        </a:rPr>
                        <a:t>2022</a:t>
                      </a:r>
                      <a:endParaRPr lang="fr-FR" sz="1000" b="0" i="0" u="sng" strike="noStrike">
                        <a:solidFill>
                          <a:srgbClr val="467886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2024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2025*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2026**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2025-2026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∆ 2024-2025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361640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14 000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14 725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13 483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16 421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17 748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18 141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18 408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16 831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13 785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3 046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-18,1%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1 577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-8,6%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542299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ETTI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10 000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10 553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8 659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12 579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13 609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13 876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13 645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13 548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10 652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2 896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-21,4%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   97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-0,7%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9144518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ACI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29 500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30 104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25 653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32 210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43 409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44 675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44 972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44 040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38 547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5 493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-12,5%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932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-2,1%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15884252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17 000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16 713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15 242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18 370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16 983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15 408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14 162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13 819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10 370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3 449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-25,0%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343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-2,4%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23384047"/>
                  </a:ext>
                </a:extLst>
              </a:tr>
              <a:tr h="1864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-  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-  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12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248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682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1 286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1 520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1 861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1 376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       485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-26,0%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341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22,4%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85818215"/>
                  </a:ext>
                </a:extLst>
              </a:tr>
              <a:tr h="2796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Total SIAE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70 500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72 095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63 049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79 828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92 431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93 386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92 707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90 099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74 730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15 369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-17,1%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       17 977 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-19,4%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98181685"/>
                  </a:ext>
                </a:extLst>
              </a:tr>
              <a:tr h="279604"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*ETPi conventionnés au 15/09/2025 (Source : Plateforme de l'inclusion)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58668807"/>
                  </a:ext>
                </a:extLst>
              </a:tr>
              <a:tr h="313154"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**Projeté à partir du taux de réalisation par rapport au PLF moyen sur les 3 dernières années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2312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117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9FF3E-A148-D263-6F42-7E84A2F90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8FA352D-B287-C1EB-19C8-6ED752816113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59CBD94-39C3-D62F-D18E-889457D3295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Données détaillées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0AB6543-9B70-3587-D9BB-E66F34B52B9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25" dirty="0"/>
              <a:t>15</a:t>
            </a:fld>
            <a:endParaRPr spc="-25"/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AD5ED111-4505-0D95-2FD3-1AA759BDF996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2" name="object 67">
            <a:extLst>
              <a:ext uri="{FF2B5EF4-FFF2-40B4-BE49-F238E27FC236}">
                <a16:creationId xmlns:a16="http://schemas.microsoft.com/office/drawing/2014/main" id="{F91D662A-635B-E1CF-5083-582F6FBAC9F6}"/>
              </a:ext>
            </a:extLst>
          </p:cNvPr>
          <p:cNvSpPr txBox="1"/>
          <p:nvPr/>
        </p:nvSpPr>
        <p:spPr>
          <a:xfrm>
            <a:off x="444500" y="6940880"/>
            <a:ext cx="25704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: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budget.gouv.fr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421C02A-70B7-8954-60EF-2C4FB5A13C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34170"/>
              </p:ext>
            </p:extLst>
          </p:nvPr>
        </p:nvGraphicFramePr>
        <p:xfrm>
          <a:off x="254262" y="1495431"/>
          <a:ext cx="10184875" cy="3353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5203">
                  <a:extLst>
                    <a:ext uri="{9D8B030D-6E8A-4147-A177-3AD203B41FA5}">
                      <a16:colId xmlns:a16="http://schemas.microsoft.com/office/drawing/2014/main" val="577537027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2389190581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1657135033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4251719509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1263989120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3246213172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532139835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3746333951"/>
                    </a:ext>
                  </a:extLst>
                </a:gridCol>
                <a:gridCol w="1054959">
                  <a:extLst>
                    <a:ext uri="{9D8B030D-6E8A-4147-A177-3AD203B41FA5}">
                      <a16:colId xmlns:a16="http://schemas.microsoft.com/office/drawing/2014/main" val="2755656860"/>
                    </a:ext>
                  </a:extLst>
                </a:gridCol>
              </a:tblGrid>
              <a:tr h="403504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Fonds de développement de l'inclusion (FDI)</a:t>
                      </a:r>
                      <a:endParaRPr lang="fr-FR" sz="1000" b="1" i="0" u="none" strike="noStrike">
                        <a:solidFill>
                          <a:srgbClr val="15608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8957425"/>
                  </a:ext>
                </a:extLst>
              </a:tr>
              <a:tr h="1407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M€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2019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2020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2021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2024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2025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77960333"/>
                  </a:ext>
                </a:extLst>
              </a:tr>
              <a:tr h="1407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FDI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25,13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252,8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186,5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10,4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26,56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6,73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0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79316977"/>
                  </a:ext>
                </a:extLst>
              </a:tr>
              <a:tr h="1407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0800690"/>
                  </a:ext>
                </a:extLst>
              </a:tr>
              <a:tr h="2690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Montant des aides au poste</a:t>
                      </a:r>
                      <a:endParaRPr lang="fr-FR" sz="1000" b="1" i="0" u="none" strike="noStrike">
                        <a:solidFill>
                          <a:srgbClr val="15608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3612911"/>
                  </a:ext>
                </a:extLst>
              </a:tr>
              <a:tr h="1407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€/ETPi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2019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2020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2021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2024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2025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2591338"/>
                  </a:ext>
                </a:extLst>
              </a:tr>
              <a:tr h="2690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10 520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10 646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10 988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11 087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11 819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12 218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13 304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13 304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71335110"/>
                  </a:ext>
                </a:extLst>
              </a:tr>
              <a:tr h="2690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ETTI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4 472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4 299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4 437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4 253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4 535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4 688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4 781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4 781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0618093"/>
                  </a:ext>
                </a:extLst>
              </a:tr>
              <a:tr h="2690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ACI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20 199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20 441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21 096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21 286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22 692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23 458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23 921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23 921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9435627"/>
                  </a:ext>
                </a:extLst>
              </a:tr>
              <a:tr h="2690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AI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1 367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1 383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1 428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1 441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1 536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1 588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1 619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1 619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7507807"/>
                  </a:ext>
                </a:extLst>
              </a:tr>
              <a:tr h="2690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EITI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5 400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90550056"/>
                  </a:ext>
                </a:extLst>
              </a:tr>
              <a:tr h="1407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03198497"/>
                  </a:ext>
                </a:extLst>
              </a:tr>
              <a:tr h="1407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SMIC</a:t>
                      </a:r>
                      <a:endParaRPr lang="fr-FR" sz="1000" b="1" i="0" u="none" strike="noStrike">
                        <a:solidFill>
                          <a:srgbClr val="15608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9596385"/>
                  </a:ext>
                </a:extLst>
              </a:tr>
              <a:tr h="1407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M€</a:t>
                      </a:r>
                      <a:endParaRPr lang="fr-FR" sz="1000" b="0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2019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2020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2021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2022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2023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2024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2025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2026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45393964"/>
                  </a:ext>
                </a:extLst>
              </a:tr>
              <a:tr h="2690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SMIC brut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1 521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1 539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1 554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1 679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1 747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1 767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1 802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                      1 802 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14856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737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1134" y="87390"/>
            <a:ext cx="2440966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lang="fr-FR" sz="800" spc="-10">
              <a:solidFill>
                <a:srgbClr val="EAFAFF"/>
              </a:solidFill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2</a:t>
            </a:fld>
            <a:endParaRPr spc="-5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3834" y="1038225"/>
            <a:ext cx="7559040" cy="9766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200" spc="350"/>
              <a:t>SYNTHÈSE</a:t>
            </a:r>
            <a:endParaRPr sz="6200"/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B2E36E5D-BAA8-1EFD-2A21-5371E06E3329}"/>
              </a:ext>
            </a:extLst>
          </p:cNvPr>
          <p:cNvSpPr txBox="1"/>
          <p:nvPr/>
        </p:nvSpPr>
        <p:spPr>
          <a:xfrm>
            <a:off x="571500" y="2486025"/>
            <a:ext cx="9550400" cy="3485570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 anchor="t">
            <a:spAutoFit/>
          </a:bodyPr>
          <a:lstStyle/>
          <a:p>
            <a:pPr marL="429260" marR="207645" indent="-285750">
              <a:lnSpc>
                <a:spcPct val="100000"/>
              </a:lnSpc>
              <a:spcBef>
                <a:spcPts val="1580"/>
              </a:spcBef>
              <a:buFontTx/>
              <a:buChar char="-"/>
            </a:pPr>
            <a:r>
              <a:rPr lang="fr-FR" sz="2000" b="1" spc="-20">
                <a:solidFill>
                  <a:srgbClr val="1F4782"/>
                </a:solidFill>
                <a:latin typeface="Calibri"/>
                <a:cs typeface="Calibri"/>
              </a:rPr>
              <a:t>20 058 postes en insertion en moins </a:t>
            </a:r>
            <a:r>
              <a:rPr lang="fr-FR" sz="2000" spc="-20">
                <a:solidFill>
                  <a:srgbClr val="1F4782"/>
                </a:solidFill>
                <a:latin typeface="Calibri"/>
                <a:cs typeface="Calibri"/>
              </a:rPr>
              <a:t>dans l’IAE entre les PLF 2025 et 2026 (- 20 %), dont 5 375 en EI (- 25 %) et 3 631 en ETTI (- 22 %) ;</a:t>
            </a:r>
          </a:p>
          <a:p>
            <a:pPr marL="429260" marR="207645" indent="-285750">
              <a:lnSpc>
                <a:spcPct val="100000"/>
              </a:lnSpc>
              <a:spcBef>
                <a:spcPts val="1580"/>
              </a:spcBef>
              <a:buFontTx/>
              <a:buChar char="-"/>
            </a:pPr>
            <a:r>
              <a:rPr lang="fr-FR" sz="2000" b="1" spc="-20">
                <a:solidFill>
                  <a:srgbClr val="1F4782"/>
                </a:solidFill>
                <a:latin typeface="Calibri"/>
                <a:cs typeface="Calibri"/>
              </a:rPr>
              <a:t>177 millions </a:t>
            </a:r>
            <a:r>
              <a:rPr lang="fr-FR" sz="2000" spc="-20">
                <a:solidFill>
                  <a:srgbClr val="1F4782"/>
                </a:solidFill>
                <a:latin typeface="Calibri"/>
                <a:cs typeface="Calibri"/>
              </a:rPr>
              <a:t>d’euros en moins dans le budget des aides aux postes (- 12,4 %), dont 40 M€ pour les EI (15 %) et 14 M€ pour les ETTI (- 18 %) ;</a:t>
            </a:r>
            <a:endParaRPr lang="fr-FR" sz="2000" spc="-20">
              <a:solidFill>
                <a:srgbClr val="1F4782"/>
              </a:solidFill>
              <a:latin typeface="Calibri"/>
              <a:ea typeface="Calibri"/>
              <a:cs typeface="Calibri"/>
            </a:endParaRPr>
          </a:p>
          <a:p>
            <a:pPr marL="429260" marR="207645" indent="-285750">
              <a:lnSpc>
                <a:spcPct val="100000"/>
              </a:lnSpc>
              <a:spcBef>
                <a:spcPts val="1580"/>
              </a:spcBef>
              <a:buFontTx/>
              <a:buChar char="-"/>
            </a:pPr>
            <a:r>
              <a:rPr lang="fr-FR" sz="2000" spc="-20">
                <a:solidFill>
                  <a:srgbClr val="1F4782"/>
                </a:solidFill>
                <a:latin typeface="Calibri"/>
                <a:cs typeface="Calibri"/>
              </a:rPr>
              <a:t>Un retour au niveau de conventionnement de 2020 pour les EI et ETTI ;</a:t>
            </a:r>
            <a:endParaRPr lang="fr-FR" sz="2000" spc="-20">
              <a:solidFill>
                <a:srgbClr val="1F4782"/>
              </a:solidFill>
              <a:latin typeface="Calibri"/>
              <a:ea typeface="Calibri"/>
              <a:cs typeface="Calibri"/>
            </a:endParaRPr>
          </a:p>
          <a:p>
            <a:pPr marL="429260" marR="207645" indent="-285750">
              <a:spcBef>
                <a:spcPts val="1580"/>
              </a:spcBef>
              <a:buFontTx/>
              <a:buChar char="-"/>
            </a:pPr>
            <a:r>
              <a:rPr lang="fr-FR" sz="2000" spc="-20">
                <a:solidFill>
                  <a:srgbClr val="1F4782"/>
                </a:solidFill>
                <a:latin typeface="Calibri"/>
                <a:cs typeface="Calibri"/>
              </a:rPr>
              <a:t>Le PIC IAE, outil de formation des salariés en insertion, est en constante baisse depuis 2023. En 2026, il risque de subir une nouvelle baisse de 35 millions d'euros.</a:t>
            </a:r>
            <a:endParaRPr lang="fr-FR" sz="2000" spc="-20">
              <a:solidFill>
                <a:srgbClr val="1F4782"/>
              </a:solidFill>
              <a:latin typeface="Calibri"/>
              <a:ea typeface="Calibri"/>
              <a:cs typeface="Calibri"/>
            </a:endParaRPr>
          </a:p>
          <a:p>
            <a:pPr marL="429260" marR="207645" indent="-285750">
              <a:lnSpc>
                <a:spcPct val="100000"/>
              </a:lnSpc>
              <a:spcBef>
                <a:spcPts val="1580"/>
              </a:spcBef>
              <a:buFontTx/>
              <a:buChar char="-"/>
            </a:pP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E8349-D44A-1874-0201-6324FA6E5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362D6A1-3A53-FFBF-8E84-0529045AB680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1CAF8FB-3131-93F8-A59E-81AD10D18693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7208146-6475-9F13-22FF-DA96A80237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4F0DBD4-B33A-7CA2-D2B7-A64E330F462E}"/>
              </a:ext>
            </a:extLst>
          </p:cNvPr>
          <p:cNvSpPr txBox="1"/>
          <p:nvPr/>
        </p:nvSpPr>
        <p:spPr>
          <a:xfrm>
            <a:off x="444500" y="1282221"/>
            <a:ext cx="475869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Budget global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8B13E0E0-91AF-C6E5-AD5B-3CF65F6D1E5E}"/>
              </a:ext>
            </a:extLst>
          </p:cNvPr>
          <p:cNvSpPr txBox="1"/>
          <p:nvPr/>
        </p:nvSpPr>
        <p:spPr>
          <a:xfrm>
            <a:off x="3568446" y="4148633"/>
            <a:ext cx="1719580" cy="464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71550" algn="l"/>
              </a:tabLst>
            </a:pPr>
            <a:r>
              <a:rPr sz="850" spc="40">
                <a:solidFill>
                  <a:srgbClr val="FFFFFF"/>
                </a:solidFill>
                <a:latin typeface="Trebuchet MS"/>
                <a:cs typeface="Trebuchet MS"/>
              </a:rPr>
              <a:t>BTP</a:t>
            </a:r>
            <a:r>
              <a:rPr sz="8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50" spc="-10">
                <a:solidFill>
                  <a:srgbClr val="FFFFFF"/>
                </a:solidFill>
                <a:latin typeface="Trebuchet MS"/>
                <a:cs typeface="Trebuchet MS"/>
              </a:rPr>
              <a:t>Logistique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71550" algn="l"/>
              </a:tabLst>
            </a:pPr>
            <a:r>
              <a:rPr sz="2000" b="1" spc="70">
                <a:solidFill>
                  <a:srgbClr val="FFFFFF"/>
                </a:solidFill>
                <a:latin typeface="Trebuchet MS"/>
                <a:cs typeface="Trebuchet MS"/>
              </a:rPr>
              <a:t>8,00</a:t>
            </a:r>
            <a:r>
              <a:rPr sz="2000" b="1" spc="-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0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2000" b="1" spc="-120">
                <a:solidFill>
                  <a:srgbClr val="FFFFFF"/>
                </a:solidFill>
                <a:latin typeface="Trebuchet MS"/>
                <a:cs typeface="Trebuchet MS"/>
              </a:rPr>
              <a:t>7,31</a:t>
            </a:r>
            <a:r>
              <a:rPr sz="2000" b="1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77860D5A-11E9-75A9-EC47-631F2A9C1352}"/>
              </a:ext>
            </a:extLst>
          </p:cNvPr>
          <p:cNvSpPr txBox="1"/>
          <p:nvPr/>
        </p:nvSpPr>
        <p:spPr>
          <a:xfrm>
            <a:off x="5447271" y="4150366"/>
            <a:ext cx="502284" cy="226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650" spc="-10">
                <a:solidFill>
                  <a:srgbClr val="FFFFFF"/>
                </a:solidFill>
                <a:latin typeface="Trebuchet MS"/>
                <a:cs typeface="Trebuchet MS"/>
              </a:rPr>
              <a:t>Restauration</a:t>
            </a:r>
            <a:r>
              <a:rPr sz="650" spc="5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50" spc="-4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65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50" spc="-10">
                <a:solidFill>
                  <a:srgbClr val="FFFFFF"/>
                </a:solidFill>
                <a:latin typeface="Trebuchet MS"/>
                <a:cs typeface="Trebuchet MS"/>
              </a:rPr>
              <a:t>Hôtelerie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1E566659-4FEF-2CE7-9CD1-B7A5F99EBD23}"/>
              </a:ext>
            </a:extLst>
          </p:cNvPr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8FC227E7-5737-1CCA-ECFA-E33935F3F280}"/>
              </a:ext>
            </a:extLst>
          </p:cNvPr>
          <p:cNvSpPr txBox="1"/>
          <p:nvPr/>
        </p:nvSpPr>
        <p:spPr>
          <a:xfrm>
            <a:off x="5447271" y="4352111"/>
            <a:ext cx="1132205" cy="251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50" b="1" spc="-25">
                <a:solidFill>
                  <a:srgbClr val="FFFFFF"/>
                </a:solidFill>
                <a:latin typeface="Trebuchet MS"/>
                <a:cs typeface="Trebuchet MS"/>
              </a:rPr>
              <a:t>3,32</a:t>
            </a:r>
            <a:r>
              <a:rPr sz="14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b="1" spc="26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450" b="1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-25">
                <a:solidFill>
                  <a:srgbClr val="FFFFFF"/>
                </a:solidFill>
                <a:latin typeface="Trebuchet MS"/>
                <a:cs typeface="Trebuchet MS"/>
              </a:rPr>
              <a:t>2,39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16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9DBEC4E3-9056-1449-68E2-FE16062BF79B}"/>
              </a:ext>
            </a:extLst>
          </p:cNvPr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05709913-C49C-A6F5-548C-454770A775DA}"/>
              </a:ext>
            </a:extLst>
          </p:cNvPr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39D578C6-97EB-7577-D8E0-C5C0F72136B7}"/>
              </a:ext>
            </a:extLst>
          </p:cNvPr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7F89FCA6-1903-F5DD-E902-DAE16CCB800E}"/>
              </a:ext>
            </a:extLst>
          </p:cNvPr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00FE9C6F-E446-253F-D884-1E5103E90198}"/>
              </a:ext>
            </a:extLst>
          </p:cNvPr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45971379-55E5-E62A-AEF8-90A581B5FB20}"/>
              </a:ext>
            </a:extLst>
          </p:cNvPr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>
            <a:extLst>
              <a:ext uri="{FF2B5EF4-FFF2-40B4-BE49-F238E27FC236}">
                <a16:creationId xmlns:a16="http://schemas.microsoft.com/office/drawing/2014/main" id="{BFCBE434-DA88-433B-48CB-0B7227DDAFC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3</a:t>
            </a:fld>
            <a:endParaRPr spc="-50"/>
          </a:p>
        </p:txBody>
      </p:sp>
      <p:sp>
        <p:nvSpPr>
          <p:cNvPr id="66" name="object 66">
            <a:extLst>
              <a:ext uri="{FF2B5EF4-FFF2-40B4-BE49-F238E27FC236}">
                <a16:creationId xmlns:a16="http://schemas.microsoft.com/office/drawing/2014/main" id="{0355E2FC-A39E-67B6-5B5B-7DFED5768732}"/>
              </a:ext>
            </a:extLst>
          </p:cNvPr>
          <p:cNvSpPr txBox="1"/>
          <p:nvPr/>
        </p:nvSpPr>
        <p:spPr>
          <a:xfrm>
            <a:off x="457200" y="1941196"/>
            <a:ext cx="5575300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budget des aides aux postes dans le PLF depuis 2019 (M€)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7" name="object 67">
            <a:extLst>
              <a:ext uri="{FF2B5EF4-FFF2-40B4-BE49-F238E27FC236}">
                <a16:creationId xmlns:a16="http://schemas.microsoft.com/office/drawing/2014/main" id="{ADFD0F3C-D9CF-4F8D-A6CE-6E61BE308B59}"/>
              </a:ext>
            </a:extLst>
          </p:cNvPr>
          <p:cNvSpPr txBox="1"/>
          <p:nvPr/>
        </p:nvSpPr>
        <p:spPr>
          <a:xfrm>
            <a:off x="444500" y="7084091"/>
            <a:ext cx="68834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Source : Rapports annuels de performances du Programme 102 annexé à la loi de finances (budget.gouv.fr)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9714D124-D43D-1152-F7F0-ABEF4584DE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8940054"/>
              </p:ext>
            </p:extLst>
          </p:nvPr>
        </p:nvGraphicFramePr>
        <p:xfrm>
          <a:off x="5497" y="2333274"/>
          <a:ext cx="7364308" cy="474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object 6"/>
          <p:cNvSpPr txBox="1"/>
          <p:nvPr/>
        </p:nvSpPr>
        <p:spPr>
          <a:xfrm>
            <a:off x="7785100" y="2893627"/>
            <a:ext cx="2330767" cy="2993127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Le budget des aides aux postes (AAP) connait en 2026 une baisse historique : il passe de 1,424 Mds€ en 2025 à 1,247 Mds€ en 2026, soit – 177 M€ (- 12,4 %).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Cumulé à la baisse déjà actée en 2025, cela provoque une baisse de 210 M€ par rapport au PLF 2024 (- 14,3 %).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67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13505-1C3F-09B9-A582-73955CC3B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53935B9-198A-009F-CD65-4EF73079AEBE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0103097-7C09-6983-4955-31BC6E9DD9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774A218C-841A-E0E5-77E7-49BAAB1B1F1C}"/>
              </a:ext>
            </a:extLst>
          </p:cNvPr>
          <p:cNvSpPr txBox="1"/>
          <p:nvPr/>
        </p:nvSpPr>
        <p:spPr>
          <a:xfrm>
            <a:off x="444500" y="1282221"/>
            <a:ext cx="475869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Zoom sur les entreprises d’insertion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1601192-D3BB-8867-587C-3EEE7D56CCDF}"/>
              </a:ext>
            </a:extLst>
          </p:cNvPr>
          <p:cNvSpPr txBox="1"/>
          <p:nvPr/>
        </p:nvSpPr>
        <p:spPr>
          <a:xfrm>
            <a:off x="6946900" y="2893627"/>
            <a:ext cx="3168967" cy="2121093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Pour les </a:t>
            </a:r>
            <a:r>
              <a:rPr lang="fr-FR" sz="1400" b="1" spc="-20">
                <a:solidFill>
                  <a:srgbClr val="1F4782"/>
                </a:solidFill>
                <a:latin typeface="Calibri"/>
                <a:cs typeface="Calibri"/>
              </a:rPr>
              <a:t>entreprises d’insertion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, la baisse est importante : -40,5 millions, soit -15,2%. 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Le budget AAP passerait ainsi de 266 M€ en 2025 à 225 M€ en 2026.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En termes d’ETP, cela équivaut à une suppression de 802 ETP (-25%)</a:t>
            </a: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BC35CF47-54E4-FF84-FB3D-E665100F941B}"/>
              </a:ext>
            </a:extLst>
          </p:cNvPr>
          <p:cNvSpPr txBox="1"/>
          <p:nvPr/>
        </p:nvSpPr>
        <p:spPr>
          <a:xfrm>
            <a:off x="3568446" y="4148633"/>
            <a:ext cx="1719580" cy="464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71550" algn="l"/>
              </a:tabLst>
            </a:pPr>
            <a:r>
              <a:rPr sz="850" spc="40">
                <a:solidFill>
                  <a:srgbClr val="FFFFFF"/>
                </a:solidFill>
                <a:latin typeface="Trebuchet MS"/>
                <a:cs typeface="Trebuchet MS"/>
              </a:rPr>
              <a:t>BTP</a:t>
            </a:r>
            <a:r>
              <a:rPr sz="8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50" spc="-10">
                <a:solidFill>
                  <a:srgbClr val="FFFFFF"/>
                </a:solidFill>
                <a:latin typeface="Trebuchet MS"/>
                <a:cs typeface="Trebuchet MS"/>
              </a:rPr>
              <a:t>Logistique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71550" algn="l"/>
              </a:tabLst>
            </a:pPr>
            <a:r>
              <a:rPr sz="2000" b="1" spc="70">
                <a:solidFill>
                  <a:srgbClr val="FFFFFF"/>
                </a:solidFill>
                <a:latin typeface="Trebuchet MS"/>
                <a:cs typeface="Trebuchet MS"/>
              </a:rPr>
              <a:t>8,00</a:t>
            </a:r>
            <a:r>
              <a:rPr sz="2000" b="1" spc="-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0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2000" b="1" spc="-120">
                <a:solidFill>
                  <a:srgbClr val="FFFFFF"/>
                </a:solidFill>
                <a:latin typeface="Trebuchet MS"/>
                <a:cs typeface="Trebuchet MS"/>
              </a:rPr>
              <a:t>7,31</a:t>
            </a:r>
            <a:r>
              <a:rPr sz="2000" b="1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9AEC3100-E018-69C6-F17E-4DF0733DB7AD}"/>
              </a:ext>
            </a:extLst>
          </p:cNvPr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ACAEE915-A06C-F84C-3BE3-12A073BDAD88}"/>
              </a:ext>
            </a:extLst>
          </p:cNvPr>
          <p:cNvSpPr txBox="1"/>
          <p:nvPr/>
        </p:nvSpPr>
        <p:spPr>
          <a:xfrm>
            <a:off x="5447271" y="4352111"/>
            <a:ext cx="1132205" cy="251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50" b="1" spc="-25">
                <a:solidFill>
                  <a:srgbClr val="FFFFFF"/>
                </a:solidFill>
                <a:latin typeface="Trebuchet MS"/>
                <a:cs typeface="Trebuchet MS"/>
              </a:rPr>
              <a:t>3,32</a:t>
            </a:r>
            <a:r>
              <a:rPr sz="14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b="1" spc="26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450" b="1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-25">
                <a:solidFill>
                  <a:srgbClr val="FFFFFF"/>
                </a:solidFill>
                <a:latin typeface="Trebuchet MS"/>
                <a:cs typeface="Trebuchet MS"/>
              </a:rPr>
              <a:t>2,39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16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F609BFBE-A802-CC14-460A-9741FA6F6E7B}"/>
              </a:ext>
            </a:extLst>
          </p:cNvPr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1E7A294F-356C-E4DB-C5A5-0E45E9082803}"/>
              </a:ext>
            </a:extLst>
          </p:cNvPr>
          <p:cNvSpPr txBox="1"/>
          <p:nvPr/>
        </p:nvSpPr>
        <p:spPr>
          <a:xfrm>
            <a:off x="5888709" y="5126985"/>
            <a:ext cx="233045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Agriculture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8886D747-EC3C-7AC4-70C6-128B51C17A94}"/>
              </a:ext>
            </a:extLst>
          </p:cNvPr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1A0A51F0-05E9-AB78-CAA3-A5C9A5190B75}"/>
              </a:ext>
            </a:extLst>
          </p:cNvPr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CC23D22F-5F2F-5ABD-6E9E-6206A8C0E100}"/>
              </a:ext>
            </a:extLst>
          </p:cNvPr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CE6652CA-9762-947E-85A7-18EC8BBCE3DC}"/>
              </a:ext>
            </a:extLst>
          </p:cNvPr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C1BE7E43-1D43-94CD-AAFB-13D93EB68630}"/>
              </a:ext>
            </a:extLst>
          </p:cNvPr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>
            <a:extLst>
              <a:ext uri="{FF2B5EF4-FFF2-40B4-BE49-F238E27FC236}">
                <a16:creationId xmlns:a16="http://schemas.microsoft.com/office/drawing/2014/main" id="{A500A686-B468-B75A-111C-D74FB7CDCBA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4</a:t>
            </a:fld>
            <a:endParaRPr spc="-50"/>
          </a:p>
        </p:txBody>
      </p:sp>
      <p:sp>
        <p:nvSpPr>
          <p:cNvPr id="66" name="object 66">
            <a:extLst>
              <a:ext uri="{FF2B5EF4-FFF2-40B4-BE49-F238E27FC236}">
                <a16:creationId xmlns:a16="http://schemas.microsoft.com/office/drawing/2014/main" id="{35F08473-B9A8-E701-B854-404B23EB81B9}"/>
              </a:ext>
            </a:extLst>
          </p:cNvPr>
          <p:cNvSpPr txBox="1"/>
          <p:nvPr/>
        </p:nvSpPr>
        <p:spPr>
          <a:xfrm>
            <a:off x="457199" y="1941196"/>
            <a:ext cx="5737579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budget des aides aux postes des </a:t>
            </a:r>
            <a:r>
              <a:rPr lang="fr-FR" sz="1300" b="1" spc="-10" err="1">
                <a:solidFill>
                  <a:srgbClr val="E8FAFF"/>
                </a:solidFill>
                <a:latin typeface="Calibri"/>
                <a:cs typeface="Calibri"/>
              </a:rPr>
              <a:t>Ei</a:t>
            </a: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 dans le PLF depuis 2019 (base 100)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F685CF01-A6C8-EFC8-3360-C50A40A7A5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0834638"/>
              </p:ext>
            </p:extLst>
          </p:nvPr>
        </p:nvGraphicFramePr>
        <p:xfrm>
          <a:off x="444500" y="2767272"/>
          <a:ext cx="5747167" cy="3685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object 2">
            <a:extLst>
              <a:ext uri="{FF2B5EF4-FFF2-40B4-BE49-F238E27FC236}">
                <a16:creationId xmlns:a16="http://schemas.microsoft.com/office/drawing/2014/main" id="{FF4B17E1-FAE4-D2A2-7443-CE13C585D303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9" name="object 67">
            <a:extLst>
              <a:ext uri="{FF2B5EF4-FFF2-40B4-BE49-F238E27FC236}">
                <a16:creationId xmlns:a16="http://schemas.microsoft.com/office/drawing/2014/main" id="{7BB070F6-5B36-42A6-49B6-E343E92C657D}"/>
              </a:ext>
            </a:extLst>
          </p:cNvPr>
          <p:cNvSpPr txBox="1"/>
          <p:nvPr/>
        </p:nvSpPr>
        <p:spPr>
          <a:xfrm>
            <a:off x="444500" y="6940880"/>
            <a:ext cx="68834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Source : Rapports annuels de performances du Programme 102 annexé à la loi de finances (budget.gouv.fr)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3801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AE68F-CBF4-E373-9369-469EA5052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8DA68A4-48BD-795E-290C-CA8012C00005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8F6BB19-DF08-8806-C0F2-1E31F40B27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99FF2D1-C5B6-7900-5859-D65F60D801B4}"/>
              </a:ext>
            </a:extLst>
          </p:cNvPr>
          <p:cNvSpPr txBox="1"/>
          <p:nvPr/>
        </p:nvSpPr>
        <p:spPr>
          <a:xfrm>
            <a:off x="444500" y="1282221"/>
            <a:ext cx="79502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Zoom sur les entreprises de travail temporaire d’insertion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C6BC3C6-6A10-2088-BFFF-72AB8B5E428B}"/>
              </a:ext>
            </a:extLst>
          </p:cNvPr>
          <p:cNvSpPr txBox="1"/>
          <p:nvPr/>
        </p:nvSpPr>
        <p:spPr>
          <a:xfrm>
            <a:off x="6946901" y="2893627"/>
            <a:ext cx="2895600" cy="2767424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Pour les 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ETTi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, la baisse est importante : -14,3 millions, soit -17,9%. 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Le budget passe ainsi de 79,8 millions d’euros en 2025 (budget AAP) à 65,5 millions d’euros en 2026.</a:t>
            </a:r>
          </a:p>
          <a:p>
            <a:pPr marL="143510" marR="207645"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En termes d’ETP, cela équivaut à une suppression de 628 ETP (-22,9%).</a:t>
            </a: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30EEB4CE-96A1-92C9-CDC4-DD45A0990E1E}"/>
              </a:ext>
            </a:extLst>
          </p:cNvPr>
          <p:cNvSpPr txBox="1"/>
          <p:nvPr/>
        </p:nvSpPr>
        <p:spPr>
          <a:xfrm>
            <a:off x="3568446" y="4148633"/>
            <a:ext cx="1719580" cy="464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71550" algn="l"/>
              </a:tabLst>
            </a:pPr>
            <a:r>
              <a:rPr sz="850" spc="40">
                <a:solidFill>
                  <a:srgbClr val="FFFFFF"/>
                </a:solidFill>
                <a:latin typeface="Trebuchet MS"/>
                <a:cs typeface="Trebuchet MS"/>
              </a:rPr>
              <a:t>BTP</a:t>
            </a:r>
            <a:r>
              <a:rPr sz="8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50" spc="-10">
                <a:solidFill>
                  <a:srgbClr val="FFFFFF"/>
                </a:solidFill>
                <a:latin typeface="Trebuchet MS"/>
                <a:cs typeface="Trebuchet MS"/>
              </a:rPr>
              <a:t>Logistique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71550" algn="l"/>
              </a:tabLst>
            </a:pPr>
            <a:r>
              <a:rPr sz="2000" b="1" spc="70">
                <a:solidFill>
                  <a:srgbClr val="FFFFFF"/>
                </a:solidFill>
                <a:latin typeface="Trebuchet MS"/>
                <a:cs typeface="Trebuchet MS"/>
              </a:rPr>
              <a:t>8,00</a:t>
            </a:r>
            <a:r>
              <a:rPr sz="2000" b="1" spc="-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0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2000" b="1" spc="-120">
                <a:solidFill>
                  <a:srgbClr val="FFFFFF"/>
                </a:solidFill>
                <a:latin typeface="Trebuchet MS"/>
                <a:cs typeface="Trebuchet MS"/>
              </a:rPr>
              <a:t>7,31</a:t>
            </a:r>
            <a:r>
              <a:rPr sz="2000" b="1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2E318D05-925D-2EEC-7449-C0A27E1482E9}"/>
              </a:ext>
            </a:extLst>
          </p:cNvPr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0BA5884E-2BAE-E8B4-8EDE-D82649B534C2}"/>
              </a:ext>
            </a:extLst>
          </p:cNvPr>
          <p:cNvSpPr txBox="1"/>
          <p:nvPr/>
        </p:nvSpPr>
        <p:spPr>
          <a:xfrm>
            <a:off x="5447271" y="4352111"/>
            <a:ext cx="1132205" cy="251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50" b="1" spc="-25">
                <a:solidFill>
                  <a:srgbClr val="FFFFFF"/>
                </a:solidFill>
                <a:latin typeface="Trebuchet MS"/>
                <a:cs typeface="Trebuchet MS"/>
              </a:rPr>
              <a:t>3,32</a:t>
            </a:r>
            <a:r>
              <a:rPr sz="14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b="1" spc="26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450" b="1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-25">
                <a:solidFill>
                  <a:srgbClr val="FFFFFF"/>
                </a:solidFill>
                <a:latin typeface="Trebuchet MS"/>
                <a:cs typeface="Trebuchet MS"/>
              </a:rPr>
              <a:t>2,39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16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8D6FCF14-09DF-6559-38BD-3258CFB2C35F}"/>
              </a:ext>
            </a:extLst>
          </p:cNvPr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F8E21A5C-6E11-2933-F56F-CEB36B4E1017}"/>
              </a:ext>
            </a:extLst>
          </p:cNvPr>
          <p:cNvSpPr txBox="1"/>
          <p:nvPr/>
        </p:nvSpPr>
        <p:spPr>
          <a:xfrm>
            <a:off x="5888709" y="5126985"/>
            <a:ext cx="233045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Agriculture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A02F457B-0A26-8ED2-B3A5-8CFDC1C52155}"/>
              </a:ext>
            </a:extLst>
          </p:cNvPr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11C99775-8205-AFEA-1EA7-F2585ECF2920}"/>
              </a:ext>
            </a:extLst>
          </p:cNvPr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AB6053F1-9C6B-C912-3CCF-4A2065A4101A}"/>
              </a:ext>
            </a:extLst>
          </p:cNvPr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74CA1A96-B156-E890-C5F5-251A8A7DF7A4}"/>
              </a:ext>
            </a:extLst>
          </p:cNvPr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66598313-D7BB-7388-8A29-77BD9ED924B1}"/>
              </a:ext>
            </a:extLst>
          </p:cNvPr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>
            <a:extLst>
              <a:ext uri="{FF2B5EF4-FFF2-40B4-BE49-F238E27FC236}">
                <a16:creationId xmlns:a16="http://schemas.microsoft.com/office/drawing/2014/main" id="{A3945BA0-72C4-C11D-B9A6-3F8BDC067A2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5</a:t>
            </a:fld>
            <a:endParaRPr spc="-50"/>
          </a:p>
        </p:txBody>
      </p:sp>
      <p:sp>
        <p:nvSpPr>
          <p:cNvPr id="66" name="object 66">
            <a:extLst>
              <a:ext uri="{FF2B5EF4-FFF2-40B4-BE49-F238E27FC236}">
                <a16:creationId xmlns:a16="http://schemas.microsoft.com/office/drawing/2014/main" id="{7647FE49-8985-1312-ED84-3DEDADDA94DE}"/>
              </a:ext>
            </a:extLst>
          </p:cNvPr>
          <p:cNvSpPr txBox="1"/>
          <p:nvPr/>
        </p:nvSpPr>
        <p:spPr>
          <a:xfrm>
            <a:off x="457199" y="1941196"/>
            <a:ext cx="5953458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budget des aides aux postes des </a:t>
            </a:r>
            <a:r>
              <a:rPr lang="fr-FR" sz="1300" b="1" spc="-10" err="1">
                <a:solidFill>
                  <a:srgbClr val="E8FAFF"/>
                </a:solidFill>
                <a:latin typeface="Calibri"/>
                <a:cs typeface="Calibri"/>
              </a:rPr>
              <a:t>ETTi</a:t>
            </a: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 dans le PLF depuis 2019 (base 100)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F685CF01-A6C8-EFC8-3360-C50A40A7A5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2298150"/>
              </p:ext>
            </p:extLst>
          </p:nvPr>
        </p:nvGraphicFramePr>
        <p:xfrm>
          <a:off x="198958" y="3060095"/>
          <a:ext cx="6097566" cy="310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object 2">
            <a:extLst>
              <a:ext uri="{FF2B5EF4-FFF2-40B4-BE49-F238E27FC236}">
                <a16:creationId xmlns:a16="http://schemas.microsoft.com/office/drawing/2014/main" id="{3852E204-E873-8571-1D21-55D63F91DF68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9" name="object 67">
            <a:extLst>
              <a:ext uri="{FF2B5EF4-FFF2-40B4-BE49-F238E27FC236}">
                <a16:creationId xmlns:a16="http://schemas.microsoft.com/office/drawing/2014/main" id="{38495DC4-750F-173D-1CB6-B240F6B752A5}"/>
              </a:ext>
            </a:extLst>
          </p:cNvPr>
          <p:cNvSpPr txBox="1"/>
          <p:nvPr/>
        </p:nvSpPr>
        <p:spPr>
          <a:xfrm>
            <a:off x="444500" y="6940880"/>
            <a:ext cx="68834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: Rapports annuels de performances du Programme 102 annexé à la loi de finances (budget.gouv.fr)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3518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FA533-228C-F078-4A49-01AEF944A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0BA3F778-E6A0-A1CC-B411-D5399343FADE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6A67F1C-FC6D-1F27-D490-E7A1A461BF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92E55A76-97AF-BF86-FFA0-69FA7FBD0DDA}"/>
              </a:ext>
            </a:extLst>
          </p:cNvPr>
          <p:cNvSpPr txBox="1"/>
          <p:nvPr/>
        </p:nvSpPr>
        <p:spPr>
          <a:xfrm>
            <a:off x="444500" y="1282221"/>
            <a:ext cx="79502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Zoom sur les entreprises de travail temporaire d’insertion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6DA369CE-59FA-2938-55D2-79572C910C12}"/>
              </a:ext>
            </a:extLst>
          </p:cNvPr>
          <p:cNvSpPr txBox="1"/>
          <p:nvPr/>
        </p:nvSpPr>
        <p:spPr>
          <a:xfrm>
            <a:off x="6946901" y="2893627"/>
            <a:ext cx="2895600" cy="2131353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L’aide au poste des ETTI reste toujours très inférieur comparativement à celui qu’elles avaient en 2019.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L’AAP des ETTI n’a augmenté que de 6,9 % entre 2019 et 2025, contre + 18,5 % pour le SMIC sur cette période.</a:t>
            </a: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D075F896-13C6-BFF1-E8E4-511BD43267B6}"/>
              </a:ext>
            </a:extLst>
          </p:cNvPr>
          <p:cNvSpPr txBox="1"/>
          <p:nvPr/>
        </p:nvSpPr>
        <p:spPr>
          <a:xfrm>
            <a:off x="3568446" y="4148633"/>
            <a:ext cx="1719580" cy="464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71550" algn="l"/>
              </a:tabLst>
            </a:pPr>
            <a:r>
              <a:rPr sz="850" spc="40">
                <a:solidFill>
                  <a:srgbClr val="FFFFFF"/>
                </a:solidFill>
                <a:latin typeface="Trebuchet MS"/>
                <a:cs typeface="Trebuchet MS"/>
              </a:rPr>
              <a:t>BTP</a:t>
            </a:r>
            <a:r>
              <a:rPr sz="8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50" spc="-10">
                <a:solidFill>
                  <a:srgbClr val="FFFFFF"/>
                </a:solidFill>
                <a:latin typeface="Trebuchet MS"/>
                <a:cs typeface="Trebuchet MS"/>
              </a:rPr>
              <a:t>Logistique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71550" algn="l"/>
              </a:tabLst>
            </a:pPr>
            <a:r>
              <a:rPr sz="2000" b="1" spc="70">
                <a:solidFill>
                  <a:srgbClr val="FFFFFF"/>
                </a:solidFill>
                <a:latin typeface="Trebuchet MS"/>
                <a:cs typeface="Trebuchet MS"/>
              </a:rPr>
              <a:t>8,00</a:t>
            </a:r>
            <a:r>
              <a:rPr sz="2000" b="1" spc="-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0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2000" b="1" spc="-120">
                <a:solidFill>
                  <a:srgbClr val="FFFFFF"/>
                </a:solidFill>
                <a:latin typeface="Trebuchet MS"/>
                <a:cs typeface="Trebuchet MS"/>
              </a:rPr>
              <a:t>7,31</a:t>
            </a:r>
            <a:r>
              <a:rPr sz="2000" b="1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15A875FC-ABB8-A94E-4F18-72D285E99B15}"/>
              </a:ext>
            </a:extLst>
          </p:cNvPr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341316B1-F9E3-623C-AEA6-FB3D07DF60A2}"/>
              </a:ext>
            </a:extLst>
          </p:cNvPr>
          <p:cNvSpPr txBox="1"/>
          <p:nvPr/>
        </p:nvSpPr>
        <p:spPr>
          <a:xfrm>
            <a:off x="5447271" y="4352111"/>
            <a:ext cx="1132205" cy="251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50" b="1" spc="-25">
                <a:solidFill>
                  <a:srgbClr val="FFFFFF"/>
                </a:solidFill>
                <a:latin typeface="Trebuchet MS"/>
                <a:cs typeface="Trebuchet MS"/>
              </a:rPr>
              <a:t>3,32</a:t>
            </a:r>
            <a:r>
              <a:rPr sz="14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b="1" spc="26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450" b="1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-25">
                <a:solidFill>
                  <a:srgbClr val="FFFFFF"/>
                </a:solidFill>
                <a:latin typeface="Trebuchet MS"/>
                <a:cs typeface="Trebuchet MS"/>
              </a:rPr>
              <a:t>2,39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16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6D639305-6A80-DC71-016B-531487AD4A01}"/>
              </a:ext>
            </a:extLst>
          </p:cNvPr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16D68B2F-4E67-2DC2-86AF-0DE35D512C60}"/>
              </a:ext>
            </a:extLst>
          </p:cNvPr>
          <p:cNvSpPr txBox="1"/>
          <p:nvPr/>
        </p:nvSpPr>
        <p:spPr>
          <a:xfrm>
            <a:off x="5888709" y="5126985"/>
            <a:ext cx="233045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Agriculture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D365BA82-8497-9746-D08F-5619A3CA77A3}"/>
              </a:ext>
            </a:extLst>
          </p:cNvPr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D0C2C846-09CD-38BF-67A1-9214039803F6}"/>
              </a:ext>
            </a:extLst>
          </p:cNvPr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25D2DF40-4BF9-BE84-C37F-FDA600491803}"/>
              </a:ext>
            </a:extLst>
          </p:cNvPr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65F281A1-B347-ABA7-5345-2DAA3AF7A2E6}"/>
              </a:ext>
            </a:extLst>
          </p:cNvPr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70DB3604-8DC7-CB7B-0B98-19CE9DD18CF3}"/>
              </a:ext>
            </a:extLst>
          </p:cNvPr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>
            <a:extLst>
              <a:ext uri="{FF2B5EF4-FFF2-40B4-BE49-F238E27FC236}">
                <a16:creationId xmlns:a16="http://schemas.microsoft.com/office/drawing/2014/main" id="{BD46A961-D4BF-4A38-FFA2-6251E905EFE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6</a:t>
            </a:fld>
            <a:endParaRPr spc="-50"/>
          </a:p>
        </p:txBody>
      </p:sp>
      <p:sp>
        <p:nvSpPr>
          <p:cNvPr id="66" name="object 66">
            <a:extLst>
              <a:ext uri="{FF2B5EF4-FFF2-40B4-BE49-F238E27FC236}">
                <a16:creationId xmlns:a16="http://schemas.microsoft.com/office/drawing/2014/main" id="{E94AD88D-6B66-912B-F210-E1121D0490E7}"/>
              </a:ext>
            </a:extLst>
          </p:cNvPr>
          <p:cNvSpPr txBox="1"/>
          <p:nvPr/>
        </p:nvSpPr>
        <p:spPr>
          <a:xfrm>
            <a:off x="457199" y="1941196"/>
            <a:ext cx="5953458" cy="359073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montant de l’aide aux postes pour les ETTI par rapport au SMIC depuis 2019 (base 100)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E776BD82-8B21-883A-6D39-FC92C76282FE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9" name="object 67">
            <a:extLst>
              <a:ext uri="{FF2B5EF4-FFF2-40B4-BE49-F238E27FC236}">
                <a16:creationId xmlns:a16="http://schemas.microsoft.com/office/drawing/2014/main" id="{11043EA4-CBA1-5975-70A4-785FE8BB7CD3}"/>
              </a:ext>
            </a:extLst>
          </p:cNvPr>
          <p:cNvSpPr txBox="1"/>
          <p:nvPr/>
        </p:nvSpPr>
        <p:spPr>
          <a:xfrm>
            <a:off x="444500" y="6940880"/>
            <a:ext cx="68834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: Rapports annuels de performances du Programme 102 annexé à la loi de finances (budget.gouv.fr)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9DE6212E-48DA-8EA5-9EE1-A96A8E0C83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383733"/>
              </p:ext>
            </p:extLst>
          </p:nvPr>
        </p:nvGraphicFramePr>
        <p:xfrm>
          <a:off x="489880" y="2636621"/>
          <a:ext cx="6154112" cy="3952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28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45C48-2C72-49B9-BBC7-480B4DD59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B7B6DBB2-BD07-11E8-7C4B-F9EBE18D1295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93EDC44-2CBE-F923-A5C3-8FD8A82BF97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FA7B4013-E460-3001-78CC-274CCA734266}"/>
              </a:ext>
            </a:extLst>
          </p:cNvPr>
          <p:cNvSpPr txBox="1"/>
          <p:nvPr/>
        </p:nvSpPr>
        <p:spPr>
          <a:xfrm>
            <a:off x="444499" y="1282221"/>
            <a:ext cx="595345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Une baisse massive du nombre de postes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C170649C-CD35-FE38-6024-0B328F457E5C}"/>
              </a:ext>
            </a:extLst>
          </p:cNvPr>
          <p:cNvSpPr txBox="1"/>
          <p:nvPr/>
        </p:nvSpPr>
        <p:spPr>
          <a:xfrm>
            <a:off x="7243136" y="1843885"/>
            <a:ext cx="3168967" cy="4901342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 algn="just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En termes de postes, le PLF 2026 supprime 20 058 ETP en insertion par rapport au PLF 2024 (- 20 %), soit environ 60 000 bénéficiaires de l’IAE en moins en 2026.</a:t>
            </a:r>
          </a:p>
          <a:p>
            <a:pPr marL="143510" marR="207645" algn="just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En comparant les PLF 2025 et 2026, les 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en </a:t>
            </a:r>
            <a:r>
              <a:rPr lang="fr-FR" sz="1400" b="1" spc="-20">
                <a:solidFill>
                  <a:srgbClr val="1F4782"/>
                </a:solidFill>
                <a:latin typeface="Calibri"/>
                <a:cs typeface="Calibri"/>
              </a:rPr>
              <a:t>EI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baisseraient de 5 375 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en passant de 21 404 à 16 029 (- 25,1 %).</a:t>
            </a:r>
          </a:p>
          <a:p>
            <a:pPr marL="143510" marR="207645" algn="just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En </a:t>
            </a:r>
            <a:r>
              <a:rPr lang="fr-FR" sz="1400" b="1" spc="-20" err="1">
                <a:solidFill>
                  <a:srgbClr val="1F4782"/>
                </a:solidFill>
                <a:latin typeface="Calibri"/>
                <a:cs typeface="Calibri"/>
              </a:rPr>
              <a:t>ETTi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, la baisse serait de 3 631 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, passant de 16 551 à 12 920 (- 21,9 %) – contre - 14,3 % pour les ACI.</a:t>
            </a:r>
          </a:p>
          <a:p>
            <a:pPr marL="143510" marR="207645" algn="just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La part des EI + ETTI dans le mix-IAE en termes d’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passerait de 37,9 % en 2025 à 36,1 % en 2026, en contradiction avec l’objectif affiché par le Gouvernement de rééquilibrer le mix-IAE.</a:t>
            </a:r>
          </a:p>
          <a:p>
            <a:pPr marL="143510" marR="207645" algn="just">
              <a:lnSpc>
                <a:spcPct val="100000"/>
              </a:lnSpc>
              <a:spcBef>
                <a:spcPts val="1580"/>
              </a:spcBef>
            </a:pPr>
            <a:endParaRPr lang="fr-FR" sz="1400" spc="-20">
              <a:solidFill>
                <a:srgbClr val="1F4782"/>
              </a:solidFill>
              <a:latin typeface="Calibri"/>
              <a:cs typeface="Calibri"/>
            </a:endParaRP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F57B4965-3720-4868-3730-6CAE534739A0}"/>
              </a:ext>
            </a:extLst>
          </p:cNvPr>
          <p:cNvSpPr txBox="1"/>
          <p:nvPr/>
        </p:nvSpPr>
        <p:spPr>
          <a:xfrm>
            <a:off x="3568446" y="4148633"/>
            <a:ext cx="1719580" cy="464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71550" algn="l"/>
              </a:tabLst>
            </a:pPr>
            <a:r>
              <a:rPr sz="850" spc="40">
                <a:solidFill>
                  <a:srgbClr val="FFFFFF"/>
                </a:solidFill>
                <a:latin typeface="Trebuchet MS"/>
                <a:cs typeface="Trebuchet MS"/>
              </a:rPr>
              <a:t>BTP</a:t>
            </a:r>
            <a:r>
              <a:rPr sz="8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50" spc="-10">
                <a:solidFill>
                  <a:srgbClr val="FFFFFF"/>
                </a:solidFill>
                <a:latin typeface="Trebuchet MS"/>
                <a:cs typeface="Trebuchet MS"/>
              </a:rPr>
              <a:t>Logistique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71550" algn="l"/>
              </a:tabLst>
            </a:pPr>
            <a:r>
              <a:rPr sz="2000" b="1" spc="70">
                <a:solidFill>
                  <a:srgbClr val="FFFFFF"/>
                </a:solidFill>
                <a:latin typeface="Trebuchet MS"/>
                <a:cs typeface="Trebuchet MS"/>
              </a:rPr>
              <a:t>8,00</a:t>
            </a:r>
            <a:r>
              <a:rPr sz="2000" b="1" spc="-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0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2000" b="1" spc="-120">
                <a:solidFill>
                  <a:srgbClr val="FFFFFF"/>
                </a:solidFill>
                <a:latin typeface="Trebuchet MS"/>
                <a:cs typeface="Trebuchet MS"/>
              </a:rPr>
              <a:t>7,31</a:t>
            </a:r>
            <a:r>
              <a:rPr sz="2000" b="1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4F16D345-855C-DFD2-9004-235DF7DA430C}"/>
              </a:ext>
            </a:extLst>
          </p:cNvPr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2E3E781D-BCCA-5EB3-D461-F3950B7C05F5}"/>
              </a:ext>
            </a:extLst>
          </p:cNvPr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11914B9A-8216-4350-C0B2-F7E8827D1FEB}"/>
              </a:ext>
            </a:extLst>
          </p:cNvPr>
          <p:cNvSpPr txBox="1"/>
          <p:nvPr/>
        </p:nvSpPr>
        <p:spPr>
          <a:xfrm>
            <a:off x="5888709" y="5126985"/>
            <a:ext cx="233045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Agriculture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20AC9730-3472-A47B-DCAE-E2B7BBFA54DC}"/>
              </a:ext>
            </a:extLst>
          </p:cNvPr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44870A27-67EF-FDB6-9B30-58686B7AE40A}"/>
              </a:ext>
            </a:extLst>
          </p:cNvPr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0E1E43CA-75A7-16A7-9104-CDE460CD0794}"/>
              </a:ext>
            </a:extLst>
          </p:cNvPr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F5429B5A-4EF8-5818-1365-E742F0A8DAC3}"/>
              </a:ext>
            </a:extLst>
          </p:cNvPr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63847931-FB78-EE93-4B46-7B7037D4296D}"/>
              </a:ext>
            </a:extLst>
          </p:cNvPr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>
            <a:extLst>
              <a:ext uri="{FF2B5EF4-FFF2-40B4-BE49-F238E27FC236}">
                <a16:creationId xmlns:a16="http://schemas.microsoft.com/office/drawing/2014/main" id="{6342592C-323F-B311-4999-C64A03157B6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7</a:t>
            </a:fld>
            <a:endParaRPr spc="-50"/>
          </a:p>
        </p:txBody>
      </p:sp>
      <p:sp>
        <p:nvSpPr>
          <p:cNvPr id="66" name="object 66">
            <a:extLst>
              <a:ext uri="{FF2B5EF4-FFF2-40B4-BE49-F238E27FC236}">
                <a16:creationId xmlns:a16="http://schemas.microsoft.com/office/drawing/2014/main" id="{6752ECA0-22B1-E3F6-6F19-2E48D4B83FB5}"/>
              </a:ext>
            </a:extLst>
          </p:cNvPr>
          <p:cNvSpPr txBox="1"/>
          <p:nvPr/>
        </p:nvSpPr>
        <p:spPr>
          <a:xfrm>
            <a:off x="457199" y="1941196"/>
            <a:ext cx="5953458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nombre de postes conventionnés dans le PLF depuis 2019 (</a:t>
            </a:r>
            <a:r>
              <a:rPr lang="fr-FR" sz="1300" b="1" spc="-10" err="1">
                <a:solidFill>
                  <a:srgbClr val="E8FAFF"/>
                </a:solidFill>
                <a:latin typeface="Calibri"/>
                <a:cs typeface="Calibri"/>
              </a:rPr>
              <a:t>ETPi</a:t>
            </a: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C1311C1C-35C7-278C-93CB-E12C9D3854FA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9" name="object 67">
            <a:extLst>
              <a:ext uri="{FF2B5EF4-FFF2-40B4-BE49-F238E27FC236}">
                <a16:creationId xmlns:a16="http://schemas.microsoft.com/office/drawing/2014/main" id="{B560C3FC-9B69-97F9-9315-17A0777DF2F4}"/>
              </a:ext>
            </a:extLst>
          </p:cNvPr>
          <p:cNvSpPr txBox="1"/>
          <p:nvPr/>
        </p:nvSpPr>
        <p:spPr>
          <a:xfrm>
            <a:off x="444500" y="6940880"/>
            <a:ext cx="68834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Source : Rapports annuels de performances du Programme 102 annexé à la loi de finances (budget.gouv.fr)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BDC332D8-9CC5-3278-9430-1B3316A30A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852245"/>
              </p:ext>
            </p:extLst>
          </p:nvPr>
        </p:nvGraphicFramePr>
        <p:xfrm>
          <a:off x="60844" y="2345385"/>
          <a:ext cx="6745107" cy="439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246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CE17D-B79F-3743-BA01-C18849DCA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998C682C-93EB-7FD1-8A66-6E61061D0BCA}"/>
              </a:ext>
            </a:extLst>
          </p:cNvPr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A8CFDA5-6B2A-5F7D-0DA0-B702AFCFA5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541867E9-477D-E1A2-136F-5F782729BDD7}"/>
              </a:ext>
            </a:extLst>
          </p:cNvPr>
          <p:cNvSpPr txBox="1"/>
          <p:nvPr/>
        </p:nvSpPr>
        <p:spPr>
          <a:xfrm>
            <a:off x="7206908" y="1941196"/>
            <a:ext cx="3149712" cy="4696157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A cause d’une mise une réserve importante du budget IAE issu du PLF, le nombre d’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conventionnés a déjà diminué en 2025 (alors que le PLF 2025 prévoyait une stabilisation du nombre d’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).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Entre 2024 et 2025, les EI ont déjà perdu 1 577 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conventionnés (- 8,6 %), contre « seulement » -2,1 % pour les ACI.</a:t>
            </a:r>
          </a:p>
          <a:p>
            <a:pPr marL="143510" marR="207645"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Lorsqu’on se projette en 2026 sur la base du PLF et du taux de réalisation de 2024, le nombre de postes conventionnés en EI baisserait à nouveau de 3 050 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(-18,1 %) et de 2 896 </a:t>
            </a:r>
            <a:r>
              <a:rPr lang="fr-FR" sz="1400" spc="-20" err="1">
                <a:solidFill>
                  <a:srgbClr val="1F4782"/>
                </a:solidFill>
                <a:latin typeface="Calibri"/>
                <a:cs typeface="Calibri"/>
              </a:rPr>
              <a:t>ETPi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en ETTI (-21,4 %), contre « seulement » - 12,5 % en ACI.</a:t>
            </a:r>
          </a:p>
          <a:p>
            <a:pPr marL="143510" marR="207645">
              <a:spcBef>
                <a:spcPts val="1580"/>
              </a:spcBef>
            </a:pPr>
            <a:endParaRPr lang="fr-FR" sz="1400" spc="-20">
              <a:solidFill>
                <a:srgbClr val="1F4782"/>
              </a:solidFill>
              <a:latin typeface="Calibri"/>
              <a:cs typeface="Calibri"/>
            </a:endParaRP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76D9D11E-5EFB-F15E-E288-A71EEAB2048C}"/>
              </a:ext>
            </a:extLst>
          </p:cNvPr>
          <p:cNvSpPr txBox="1"/>
          <p:nvPr/>
        </p:nvSpPr>
        <p:spPr>
          <a:xfrm>
            <a:off x="3568446" y="4148633"/>
            <a:ext cx="1719580" cy="464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71550" algn="l"/>
              </a:tabLst>
            </a:pPr>
            <a:r>
              <a:rPr sz="850" spc="40">
                <a:solidFill>
                  <a:srgbClr val="FFFFFF"/>
                </a:solidFill>
                <a:latin typeface="Trebuchet MS"/>
                <a:cs typeface="Trebuchet MS"/>
              </a:rPr>
              <a:t>BTP</a:t>
            </a:r>
            <a:r>
              <a:rPr sz="85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50" spc="-10">
                <a:solidFill>
                  <a:srgbClr val="FFFFFF"/>
                </a:solidFill>
                <a:latin typeface="Trebuchet MS"/>
                <a:cs typeface="Trebuchet MS"/>
              </a:rPr>
              <a:t>Logistique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71550" algn="l"/>
              </a:tabLst>
            </a:pPr>
            <a:r>
              <a:rPr sz="2000" b="1" spc="70">
                <a:solidFill>
                  <a:srgbClr val="FFFFFF"/>
                </a:solidFill>
                <a:latin typeface="Trebuchet MS"/>
                <a:cs typeface="Trebuchet MS"/>
              </a:rPr>
              <a:t>8,00</a:t>
            </a:r>
            <a:r>
              <a:rPr sz="2000" b="1" spc="-3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20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2000" b="1" spc="-120">
                <a:solidFill>
                  <a:srgbClr val="FFFFFF"/>
                </a:solidFill>
                <a:latin typeface="Trebuchet MS"/>
                <a:cs typeface="Trebuchet MS"/>
              </a:rPr>
              <a:t>7,31</a:t>
            </a:r>
            <a:r>
              <a:rPr sz="2000" b="1" spc="-3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000" b="1" spc="27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5154E455-D7B3-0668-4D88-2D18FB40B651}"/>
              </a:ext>
            </a:extLst>
          </p:cNvPr>
          <p:cNvSpPr txBox="1"/>
          <p:nvPr/>
        </p:nvSpPr>
        <p:spPr>
          <a:xfrm>
            <a:off x="5447271" y="4150366"/>
            <a:ext cx="502284" cy="226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650" spc="-10">
                <a:solidFill>
                  <a:srgbClr val="FFFFFF"/>
                </a:solidFill>
                <a:latin typeface="Trebuchet MS"/>
                <a:cs typeface="Trebuchet MS"/>
              </a:rPr>
              <a:t>Restauration</a:t>
            </a:r>
            <a:r>
              <a:rPr sz="650" spc="5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50" spc="-4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65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50" spc="-10">
                <a:solidFill>
                  <a:srgbClr val="FFFFFF"/>
                </a:solidFill>
                <a:latin typeface="Trebuchet MS"/>
                <a:cs typeface="Trebuchet MS"/>
              </a:rPr>
              <a:t>Hôtelerie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258AC974-0320-B923-ECEF-62F81008B047}"/>
              </a:ext>
            </a:extLst>
          </p:cNvPr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15CD7716-9625-CFF4-8116-0753A58009FC}"/>
              </a:ext>
            </a:extLst>
          </p:cNvPr>
          <p:cNvSpPr txBox="1"/>
          <p:nvPr/>
        </p:nvSpPr>
        <p:spPr>
          <a:xfrm>
            <a:off x="5447271" y="4352111"/>
            <a:ext cx="1132205" cy="251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50" b="1" spc="-25">
                <a:solidFill>
                  <a:srgbClr val="FFFFFF"/>
                </a:solidFill>
                <a:latin typeface="Trebuchet MS"/>
                <a:cs typeface="Trebuchet MS"/>
              </a:rPr>
              <a:t>3,32</a:t>
            </a:r>
            <a:r>
              <a:rPr sz="14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b="1" spc="26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450" b="1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-25">
                <a:solidFill>
                  <a:srgbClr val="FFFFFF"/>
                </a:solidFill>
                <a:latin typeface="Trebuchet MS"/>
                <a:cs typeface="Trebuchet MS"/>
              </a:rPr>
              <a:t>2,39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16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EFAD77F9-4F83-3CF0-74AD-EF770C569ABD}"/>
              </a:ext>
            </a:extLst>
          </p:cNvPr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5E6DA327-4A3D-27E8-4C69-363397AC668D}"/>
              </a:ext>
            </a:extLst>
          </p:cNvPr>
          <p:cNvSpPr txBox="1"/>
          <p:nvPr/>
        </p:nvSpPr>
        <p:spPr>
          <a:xfrm>
            <a:off x="5888709" y="5126985"/>
            <a:ext cx="233045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Agriculture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7" name="object 47">
            <a:extLst>
              <a:ext uri="{FF2B5EF4-FFF2-40B4-BE49-F238E27FC236}">
                <a16:creationId xmlns:a16="http://schemas.microsoft.com/office/drawing/2014/main" id="{D9D2C90C-2662-0D49-519E-28C7DBF9EABF}"/>
              </a:ext>
            </a:extLst>
          </p:cNvPr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>
            <a:extLst>
              <a:ext uri="{FF2B5EF4-FFF2-40B4-BE49-F238E27FC236}">
                <a16:creationId xmlns:a16="http://schemas.microsoft.com/office/drawing/2014/main" id="{B5A3CC03-F2F0-340F-F2EA-0BD3D9A8A7F2}"/>
              </a:ext>
            </a:extLst>
          </p:cNvPr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BBA7754C-A656-39B7-2839-23E071CA5426}"/>
              </a:ext>
            </a:extLst>
          </p:cNvPr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436FC374-31AC-DC43-E0E2-9C64A528BFCE}"/>
              </a:ext>
            </a:extLst>
          </p:cNvPr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81806EEC-645B-A50B-1421-2D8AB3C4FB66}"/>
              </a:ext>
            </a:extLst>
          </p:cNvPr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>
            <a:extLst>
              <a:ext uri="{FF2B5EF4-FFF2-40B4-BE49-F238E27FC236}">
                <a16:creationId xmlns:a16="http://schemas.microsoft.com/office/drawing/2014/main" id="{F4F078B8-83C6-1D60-8254-1AB9A5E2382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8</a:t>
            </a:fld>
            <a:endParaRPr spc="-50"/>
          </a:p>
        </p:txBody>
      </p:sp>
      <p:sp>
        <p:nvSpPr>
          <p:cNvPr id="66" name="object 66">
            <a:extLst>
              <a:ext uri="{FF2B5EF4-FFF2-40B4-BE49-F238E27FC236}">
                <a16:creationId xmlns:a16="http://schemas.microsoft.com/office/drawing/2014/main" id="{9FF07520-1CEA-53D8-C4FF-36F309FF20E5}"/>
              </a:ext>
            </a:extLst>
          </p:cNvPr>
          <p:cNvSpPr txBox="1"/>
          <p:nvPr/>
        </p:nvSpPr>
        <p:spPr>
          <a:xfrm>
            <a:off x="457198" y="1941196"/>
            <a:ext cx="6642101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des postes en insertion réellement conventionnés depuis 2019 (</a:t>
            </a:r>
            <a:r>
              <a:rPr lang="fr-FR" sz="1300" b="1" spc="-10" err="1">
                <a:solidFill>
                  <a:srgbClr val="E8FAFF"/>
                </a:solidFill>
                <a:latin typeface="Calibri"/>
                <a:cs typeface="Calibri"/>
              </a:rPr>
              <a:t>ETPi</a:t>
            </a: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9F448547-B03E-1B07-8C5B-E3D6C0B0D240}"/>
              </a:ext>
            </a:extLst>
          </p:cNvPr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9" name="object 67">
            <a:extLst>
              <a:ext uri="{FF2B5EF4-FFF2-40B4-BE49-F238E27FC236}">
                <a16:creationId xmlns:a16="http://schemas.microsoft.com/office/drawing/2014/main" id="{AC5BEE8C-5EA7-8E9D-0779-9B27B8984077}"/>
              </a:ext>
            </a:extLst>
          </p:cNvPr>
          <p:cNvSpPr txBox="1"/>
          <p:nvPr/>
        </p:nvSpPr>
        <p:spPr>
          <a:xfrm>
            <a:off x="444500" y="6940880"/>
            <a:ext cx="68834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i="1">
                <a:solidFill>
                  <a:srgbClr val="797A76"/>
                </a:solidFill>
                <a:latin typeface="Calibri"/>
                <a:cs typeface="Calibri"/>
              </a:rPr>
              <a:t>Source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 </a:t>
            </a: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: Rapports annuels de performances du Programme 102 annexé à la loi de finances (budget.gouv.fr)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*Pour 2025, la donnée est issue de la Plateforme de l’inclusion à date du 13 octobre 2025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82596ABD-0D15-A6D8-13C1-239A33B0CEB4}"/>
              </a:ext>
              <a:ext uri="{147F2762-F138-4A5C-976F-8EAC2B608ADB}">
                <a16:predDERef xmlns:a16="http://schemas.microsoft.com/office/drawing/2014/main" pred="{D2E98D97-697C-4D88-4542-D5563FAD09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5499501"/>
              </p:ext>
            </p:extLst>
          </p:nvPr>
        </p:nvGraphicFramePr>
        <p:xfrm>
          <a:off x="227463" y="2562064"/>
          <a:ext cx="6689809" cy="4112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object 5">
            <a:extLst>
              <a:ext uri="{FF2B5EF4-FFF2-40B4-BE49-F238E27FC236}">
                <a16:creationId xmlns:a16="http://schemas.microsoft.com/office/drawing/2014/main" id="{1ED976B6-F3FC-4E97-8E60-9D8B36ED1B52}"/>
              </a:ext>
            </a:extLst>
          </p:cNvPr>
          <p:cNvSpPr txBox="1"/>
          <p:nvPr/>
        </p:nvSpPr>
        <p:spPr>
          <a:xfrm>
            <a:off x="444499" y="1282221"/>
            <a:ext cx="595345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Une baisse massive du nombre de postes</a:t>
            </a:r>
            <a:endParaRPr sz="200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26536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1134" y="87390"/>
            <a:ext cx="221297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800" b="1" spc="-35">
                <a:solidFill>
                  <a:srgbClr val="EAFAFF"/>
                </a:solidFill>
                <a:latin typeface="Gill Sans MT"/>
                <a:cs typeface="Gill Sans MT"/>
              </a:rPr>
              <a:t>ANALYSE PLF 2026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1142253"/>
            <a:ext cx="2073910" cy="0"/>
          </a:xfrm>
          <a:custGeom>
            <a:avLst/>
            <a:gdLst/>
            <a:ahLst/>
            <a:cxnLst/>
            <a:rect l="l" t="t" r="r" b="b"/>
            <a:pathLst>
              <a:path w="2073910">
                <a:moveTo>
                  <a:pt x="0" y="0"/>
                </a:moveTo>
                <a:lnTo>
                  <a:pt x="2073605" y="0"/>
                </a:lnTo>
              </a:path>
            </a:pathLst>
          </a:custGeom>
          <a:ln w="8064">
            <a:solidFill>
              <a:srgbClr val="1F47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4500" y="407921"/>
            <a:ext cx="8816340" cy="70179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fr-FR" spc="140"/>
              <a:t>BUDGET AIDES AUX POSTES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1282221"/>
            <a:ext cx="475869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000" spc="130">
                <a:solidFill>
                  <a:srgbClr val="9A47A8"/>
                </a:solidFill>
                <a:latin typeface="Trebuchet MS"/>
                <a:cs typeface="Trebuchet MS"/>
              </a:rPr>
              <a:t>Mix-IAE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447271" y="4150366"/>
            <a:ext cx="502284" cy="226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650" spc="-10">
                <a:solidFill>
                  <a:srgbClr val="FFFFFF"/>
                </a:solidFill>
                <a:latin typeface="Trebuchet MS"/>
                <a:cs typeface="Trebuchet MS"/>
              </a:rPr>
              <a:t>Restauration</a:t>
            </a:r>
            <a:r>
              <a:rPr sz="650" spc="5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50" spc="-40">
                <a:solidFill>
                  <a:srgbClr val="FFFFFF"/>
                </a:solidFill>
                <a:latin typeface="Trebuchet MS"/>
                <a:cs typeface="Trebuchet MS"/>
              </a:rPr>
              <a:t>&amp;</a:t>
            </a:r>
            <a:r>
              <a:rPr sz="65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50" spc="-10">
                <a:solidFill>
                  <a:srgbClr val="FFFFFF"/>
                </a:solidFill>
                <a:latin typeface="Trebuchet MS"/>
                <a:cs typeface="Trebuchet MS"/>
              </a:rPr>
              <a:t>Hôtelerie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110931" y="4310541"/>
            <a:ext cx="37084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Numérique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447271" y="4352111"/>
            <a:ext cx="1132205" cy="251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50" b="1" spc="-25">
                <a:solidFill>
                  <a:srgbClr val="FFFFFF"/>
                </a:solidFill>
                <a:latin typeface="Trebuchet MS"/>
                <a:cs typeface="Trebuchet MS"/>
              </a:rPr>
              <a:t>3,32</a:t>
            </a:r>
            <a:r>
              <a:rPr sz="14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50" b="1" spc="26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450" b="1" spc="3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-25">
                <a:solidFill>
                  <a:srgbClr val="FFFFFF"/>
                </a:solidFill>
                <a:latin typeface="Trebuchet MS"/>
                <a:cs typeface="Trebuchet MS"/>
              </a:rPr>
              <a:t>2,39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16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398343" y="5109693"/>
            <a:ext cx="28829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spc="-10">
                <a:solidFill>
                  <a:srgbClr val="FFFFFF"/>
                </a:solidFill>
                <a:latin typeface="Trebuchet MS"/>
                <a:cs typeface="Trebuchet MS"/>
              </a:rPr>
              <a:t>Industrie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888709" y="5176584"/>
            <a:ext cx="306070" cy="75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0">
                <a:solidFill>
                  <a:srgbClr val="FFFFFF"/>
                </a:solidFill>
                <a:latin typeface="Trebuchet MS"/>
                <a:cs typeface="Trebuchet MS"/>
              </a:rPr>
              <a:t>et</a:t>
            </a:r>
            <a:r>
              <a:rPr sz="3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00" spc="-10">
                <a:solidFill>
                  <a:srgbClr val="FFFFFF"/>
                </a:solidFill>
                <a:latin typeface="Trebuchet MS"/>
                <a:cs typeface="Trebuchet MS"/>
              </a:rPr>
              <a:t>alimentation</a:t>
            </a:r>
            <a:endParaRPr sz="300">
              <a:latin typeface="Trebuchet MS"/>
              <a:cs typeface="Trebuchet M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289372" y="5125637"/>
            <a:ext cx="121285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Autres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289372" y="5165406"/>
            <a:ext cx="27178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5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>
                <a:solidFill>
                  <a:srgbClr val="FFFFFF"/>
                </a:solidFill>
                <a:latin typeface="Trebuchet MS"/>
                <a:cs typeface="Trebuchet MS"/>
              </a:rPr>
              <a:t>SAP,</a:t>
            </a:r>
            <a:r>
              <a:rPr sz="25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" spc="-10">
                <a:solidFill>
                  <a:srgbClr val="FFFFFF"/>
                </a:solidFill>
                <a:latin typeface="Trebuchet MS"/>
                <a:cs typeface="Trebuchet MS"/>
              </a:rPr>
              <a:t>fabrication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289372" y="5205870"/>
            <a:ext cx="135890" cy="65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-20">
                <a:solidFill>
                  <a:srgbClr val="FFFFFF"/>
                </a:solidFill>
                <a:latin typeface="Trebuchet MS"/>
                <a:cs typeface="Trebuchet MS"/>
              </a:rPr>
              <a:t>textile…)</a:t>
            </a:r>
            <a:endParaRPr sz="250">
              <a:latin typeface="Trebuchet MS"/>
              <a:cs typeface="Trebuchet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398343" y="5189783"/>
            <a:ext cx="1172845" cy="20510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50" b="1" spc="-60">
                <a:solidFill>
                  <a:srgbClr val="FFFFFF"/>
                </a:solidFill>
                <a:latin typeface="Trebuchet MS"/>
                <a:cs typeface="Trebuchet MS"/>
              </a:rPr>
              <a:t>1,74</a:t>
            </a:r>
            <a:r>
              <a:rPr sz="1150" b="1" spc="-2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50" b="1" spc="21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150" b="1" spc="1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-10">
                <a:solidFill>
                  <a:srgbClr val="FFFFFF"/>
                </a:solidFill>
                <a:latin typeface="Trebuchet MS"/>
                <a:cs typeface="Trebuchet MS"/>
              </a:rPr>
              <a:t>1,40</a:t>
            </a:r>
            <a:r>
              <a:rPr sz="850" b="1" spc="-1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50" b="1" spc="155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850" b="1" spc="3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-50">
                <a:solidFill>
                  <a:srgbClr val="FFFFFF"/>
                </a:solidFill>
                <a:latin typeface="Trebuchet MS"/>
                <a:cs typeface="Trebuchet MS"/>
              </a:rPr>
              <a:t>1,13</a:t>
            </a:r>
            <a:r>
              <a:rPr sz="700" b="1" spc="-1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700" b="1" spc="8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8" name="object 6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0" dirty="0"/>
              <a:t>9</a:t>
            </a:fld>
            <a:endParaRPr spc="-50"/>
          </a:p>
        </p:txBody>
      </p:sp>
      <p:sp>
        <p:nvSpPr>
          <p:cNvPr id="66" name="object 66"/>
          <p:cNvSpPr txBox="1"/>
          <p:nvPr/>
        </p:nvSpPr>
        <p:spPr>
          <a:xfrm>
            <a:off x="457200" y="1941196"/>
            <a:ext cx="5575300" cy="179536"/>
          </a:xfrm>
          <a:prstGeom prst="rect">
            <a:avLst/>
          </a:prstGeom>
          <a:solidFill>
            <a:srgbClr val="3660A1"/>
          </a:solidFill>
        </p:spPr>
        <p:txBody>
          <a:bodyPr vert="horz" wrap="square" lIns="0" tIns="0" rIns="0" bIns="0" rtlCol="0">
            <a:spAutoFit/>
          </a:bodyPr>
          <a:lstStyle/>
          <a:p>
            <a:pPr marL="36830">
              <a:lnSpc>
                <a:spcPts val="1410"/>
              </a:lnSpc>
            </a:pPr>
            <a:r>
              <a:rPr lang="fr-FR" sz="1300" b="1" spc="-10">
                <a:solidFill>
                  <a:srgbClr val="E8FAFF"/>
                </a:solidFill>
                <a:latin typeface="Calibri"/>
                <a:cs typeface="Calibri"/>
              </a:rPr>
              <a:t>Evolution du budget des aides aux postes dans le PLF depuis 2019 (base 100)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44500" y="6940880"/>
            <a:ext cx="688340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100" i="1" spc="-10">
                <a:solidFill>
                  <a:srgbClr val="797A76"/>
                </a:solidFill>
                <a:latin typeface="Calibri"/>
                <a:cs typeface="Calibri"/>
              </a:rPr>
              <a:t>Source : Rapports annuels de performances du Programme 102 annexé à la loi de finances (budget.gouv.fr)</a:t>
            </a:r>
            <a:r>
              <a:rPr sz="1100" i="1" spc="-10">
                <a:solidFill>
                  <a:srgbClr val="797A76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F685CF01-A6C8-EFC8-3360-C50A40A7A5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1351653"/>
              </p:ext>
            </p:extLst>
          </p:nvPr>
        </p:nvGraphicFramePr>
        <p:xfrm>
          <a:off x="392360" y="2422346"/>
          <a:ext cx="7225691" cy="4362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object 6">
            <a:extLst>
              <a:ext uri="{FF2B5EF4-FFF2-40B4-BE49-F238E27FC236}">
                <a16:creationId xmlns:a16="http://schemas.microsoft.com/office/drawing/2014/main" id="{9CD25882-D0A7-72F7-7526-C741A7FAE20C}"/>
              </a:ext>
            </a:extLst>
          </p:cNvPr>
          <p:cNvSpPr txBox="1"/>
          <p:nvPr/>
        </p:nvSpPr>
        <p:spPr>
          <a:xfrm>
            <a:off x="7727293" y="1902316"/>
            <a:ext cx="2761440" cy="4921860"/>
          </a:xfrm>
          <a:prstGeom prst="rect">
            <a:avLst/>
          </a:prstGeom>
          <a:solidFill>
            <a:srgbClr val="EAFAFF"/>
          </a:solidFill>
        </p:spPr>
        <p:txBody>
          <a:bodyPr vert="horz" wrap="square" lIns="0" tIns="200660" rIns="0" bIns="0" rtlCol="0">
            <a:spAutoFit/>
          </a:bodyPr>
          <a:lstStyle/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Pour les </a:t>
            </a:r>
            <a:r>
              <a:rPr lang="fr-FR" sz="1400" b="1" spc="-20">
                <a:solidFill>
                  <a:srgbClr val="1F4782"/>
                </a:solidFill>
                <a:latin typeface="Calibri"/>
                <a:cs typeface="Calibri"/>
              </a:rPr>
              <a:t>EI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, la baisse envisagée par le PLF 2026 est de 40,5 M€ (- 15,2 %) et 14,3 M€ pour les </a:t>
            </a:r>
            <a:r>
              <a:rPr lang="fr-FR" sz="1400" b="1" spc="-20" err="1">
                <a:solidFill>
                  <a:srgbClr val="1F4782"/>
                </a:solidFill>
                <a:latin typeface="Calibri"/>
                <a:cs typeface="Calibri"/>
              </a:rPr>
              <a:t>ETTi</a:t>
            </a: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 (- 17,9 %).</a:t>
            </a:r>
          </a:p>
          <a:p>
            <a:pPr marL="143510" marR="207645"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Sur 457 M€ d'augmentation des budgets dan l'IAE entre 2019 et 2024 (+ 51 % du budget global), les EI/ETTI n'ont capté que 20 % de cette hausse alors qu'elles représentaient 23 % du mix-IAE en 2024, contre 78 % pour les ACI qui représentaient 75 % du mix-IAE.</a:t>
            </a:r>
          </a:p>
          <a:p>
            <a:pPr marL="143510" marR="207645">
              <a:lnSpc>
                <a:spcPct val="100000"/>
              </a:lnSpc>
              <a:spcBef>
                <a:spcPts val="1580"/>
              </a:spcBef>
            </a:pPr>
            <a:r>
              <a:rPr lang="fr-FR" sz="1400" spc="-20">
                <a:solidFill>
                  <a:srgbClr val="1F4782"/>
                </a:solidFill>
                <a:latin typeface="Calibri"/>
                <a:cs typeface="Calibri"/>
              </a:rPr>
              <a:t>Entre 2024 et 2026, la part des EI + ETTI dans le « mix-IAE » en termes de budget baisserait de 24,7 % à 23,3 %, en contradiction avec l’objectif affiché par le Gouvernement de rééquilibrer le mix-IAE.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16d89e96-d858-45e3-bdeb-d13901abe791" xsi:nil="true"/>
    <lcf76f155ced4ddcb4097134ff3c332f xmlns="16d89e96-d858-45e3-bdeb-d13901abe791">
      <Terms xmlns="http://schemas.microsoft.com/office/infopath/2007/PartnerControls"/>
    </lcf76f155ced4ddcb4097134ff3c332f>
    <TaxCatchAll xmlns="f35cc638-c0db-4d74-af66-aa9ebf5e600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D57C6D61C7D24E9837F5DD3FC054C4" ma:contentTypeVersion="19" ma:contentTypeDescription="Crée un document." ma:contentTypeScope="" ma:versionID="cf7b69cee17fed3e6a126d0483519395">
  <xsd:schema xmlns:xsd="http://www.w3.org/2001/XMLSchema" xmlns:xs="http://www.w3.org/2001/XMLSchema" xmlns:p="http://schemas.microsoft.com/office/2006/metadata/properties" xmlns:ns2="f35cc638-c0db-4d74-af66-aa9ebf5e6003" xmlns:ns3="16d89e96-d858-45e3-bdeb-d13901abe791" targetNamespace="http://schemas.microsoft.com/office/2006/metadata/properties" ma:root="true" ma:fieldsID="bc743a5fdaddc187c48fdc6a5b259437" ns2:_="" ns3:_="">
    <xsd:import namespace="f35cc638-c0db-4d74-af66-aa9ebf5e6003"/>
    <xsd:import namespace="16d89e96-d858-45e3-bdeb-d13901abe79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_Flow_SignoffStatu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5cc638-c0db-4d74-af66-aa9ebf5e600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1ba2781d-cab8-4a0a-bb15-05618d3a23f9}" ma:internalName="TaxCatchAll" ma:showField="CatchAllData" ma:web="f35cc638-c0db-4d74-af66-aa9ebf5e60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89e96-d858-45e3-bdeb-d13901abe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État de validation" ma:internalName="_x00c9_tat_x0020_de_x0020_validation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32df02c8-c143-49b0-941c-e98b5183bc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2CD56D-0DC3-4F68-9ED9-3999222B0F08}">
  <ds:schemaRefs>
    <ds:schemaRef ds:uri="16d89e96-d858-45e3-bdeb-d13901abe791"/>
    <ds:schemaRef ds:uri="f35cc638-c0db-4d74-af66-aa9ebf5e6003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3C6165F-D147-4D46-ABE3-AD6B2685D313}">
  <ds:schemaRefs>
    <ds:schemaRef ds:uri="16d89e96-d858-45e3-bdeb-d13901abe791"/>
    <ds:schemaRef ds:uri="f35cc638-c0db-4d74-af66-aa9ebf5e60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EE51E47-23A3-42D8-B895-57982DCE6A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Personnalisé</PresentationFormat>
  <Slides>15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Office Theme</vt:lpstr>
      <vt:lpstr>ANALYSE PLF 2026 Budget IAE Programme 102 &amp; 103 Octobre 2025</vt:lpstr>
      <vt:lpstr>SYNTHÈSE</vt:lpstr>
      <vt:lpstr>BUDGET AIDES AUX POSTES</vt:lpstr>
      <vt:lpstr>BUDGET AIDES AUX POSTES</vt:lpstr>
      <vt:lpstr>BUDGET AIDES AUX POSTES</vt:lpstr>
      <vt:lpstr>BUDGET AIDES AUX POSTES</vt:lpstr>
      <vt:lpstr>BUDGET AIDES AUX POSTES</vt:lpstr>
      <vt:lpstr>BUDGET AIDES AUX POSTES</vt:lpstr>
      <vt:lpstr>BUDGET AIDES AUX POSTES</vt:lpstr>
      <vt:lpstr>BUDGET AIDES AUX POSTES</vt:lpstr>
      <vt:lpstr>BUDGET FORMATION</vt:lpstr>
      <vt:lpstr>BUDGET FDI</vt:lpstr>
      <vt:lpstr>Données détaillées</vt:lpstr>
      <vt:lpstr>Données détaillées</vt:lpstr>
      <vt:lpstr>Données détaillées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</cp:revision>
  <dcterms:created xsi:type="dcterms:W3CDTF">2025-10-17T07:56:12Z</dcterms:created>
  <dcterms:modified xsi:type="dcterms:W3CDTF">2025-11-17T08:56:41Z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2025-10-17T00:00:00Z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0x0101007BD57C6D61C7D24E9837F5DD3FC054C4</vt:lpwstr>
  </property>
  <property fmtid="{D5CDD505-2E9C-101B-9397-08002B2CF9AE}" pid="7" name="MediaServiceImageTags">
    <vt:lpwstr/>
  </property>
</Properties>
</file>