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3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3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3.xml" ContentType="application/vnd.openxmlformats-officedocument.themeOverr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5.xml" ContentType="application/vnd.openxmlformats-officedocument.themeOverride+xml"/>
  <Override PartName="/ppt/drawings/drawing4.xml" ContentType="application/vnd.openxmlformats-officedocument.drawingml.chartshapes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6.xml" ContentType="application/vnd.openxmlformats-officedocument.themeOverr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theme/themeOverride7.xml" ContentType="application/vnd.openxmlformats-officedocument.themeOverride+xml"/>
  <Override PartName="/ppt/notesSlides/notesSlide5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8.xml" ContentType="application/vnd.openxmlformats-officedocument.themeOverr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theme/themeOverride9.xml" ContentType="application/vnd.openxmlformats-officedocument.themeOverr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10.xml" ContentType="application/vnd.openxmlformats-officedocument.themeOverride+xml"/>
  <Override PartName="/ppt/notesSlides/notesSlide6.xml" ContentType="application/vnd.openxmlformats-officedocument.presentationml.notesSlid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theme/themeOverride11.xml" ContentType="application/vnd.openxmlformats-officedocument.themeOverride+xml"/>
  <Override PartName="/ppt/drawings/drawing5.xml" ContentType="application/vnd.openxmlformats-officedocument.drawingml.chartshapes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theme/themeOverride12.xml" ContentType="application/vnd.openxmlformats-officedocument.themeOverrid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theme/themeOverride13.xml" ContentType="application/vnd.openxmlformats-officedocument.themeOverrid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theme/themeOverride14.xml" ContentType="application/vnd.openxmlformats-officedocument.themeOverride+xml"/>
  <Override PartName="/ppt/notesSlides/notesSlide7.xml" ContentType="application/vnd.openxmlformats-officedocument.presentationml.notesSlid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theme/themeOverride15.xml" ContentType="application/vnd.openxmlformats-officedocument.themeOverride+xml"/>
  <Override PartName="/ppt/drawings/drawing6.xml" ContentType="application/vnd.openxmlformats-officedocument.drawingml.chartshapes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theme/themeOverride16.xml" ContentType="application/vnd.openxmlformats-officedocument.themeOverrid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theme/themeOverride17.xml" ContentType="application/vnd.openxmlformats-officedocument.themeOverride+xml"/>
  <Override PartName="/ppt/notesSlides/notesSlide8.xml" ContentType="application/vnd.openxmlformats-officedocument.presentationml.notesSlid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theme/themeOverride18.xml" ContentType="application/vnd.openxmlformats-officedocument.themeOverride+xml"/>
  <Override PartName="/ppt/drawings/drawing7.xml" ContentType="application/vnd.openxmlformats-officedocument.drawingml.chartshapes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theme/themeOverride19.xml" ContentType="application/vnd.openxmlformats-officedocument.themeOverrid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theme/themeOverride20.xml" ContentType="application/vnd.openxmlformats-officedocument.themeOverride+xml"/>
  <Override PartName="/ppt/notesSlides/notesSlide9.xml" ContentType="application/vnd.openxmlformats-officedocument.presentationml.notesSlid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theme/themeOverride21.xml" ContentType="application/vnd.openxmlformats-officedocument.themeOverride+xml"/>
  <Override PartName="/ppt/drawings/drawing8.xml" ContentType="application/vnd.openxmlformats-officedocument.drawingml.chartshapes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theme/themeOverride22.xml" ContentType="application/vnd.openxmlformats-officedocument.themeOverrid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theme/themeOverride2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notesMasterIdLst>
    <p:notesMasterId r:id="rId14"/>
  </p:notesMasterIdLst>
  <p:sldIdLst>
    <p:sldId id="256" r:id="rId3"/>
    <p:sldId id="259" r:id="rId4"/>
    <p:sldId id="275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7" r:id="rId13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5992" autoAdjust="0"/>
  </p:normalViewPr>
  <p:slideViewPr>
    <p:cSldViewPr snapToGrid="0">
      <p:cViewPr varScale="1">
        <p:scale>
          <a:sx n="54" d="100"/>
          <a:sy n="54" d="100"/>
        </p:scale>
        <p:origin x="1148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oleObject" Target="file:///C:\Users\denise.bauer\Documents\SA_Base-statsofficielles-2024-V2automne25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polaris.social.gouv.fr\DRIEETS-IDF$\Users\@UR75\Etudes_Statistiques_Evaluation\C_POLITIQUES%20DE%20L'EMPLOI\13%20-%20IAE%20%20PLIE\IAE%202024\SA_Base-statsofficielles-2024-V2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oleObject" Target="file:///C:\Users\denise.bauer\Documents\SA_Base-statsofficielles-2024-V2automne25.xlsx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18.xml"/><Relationship Id="rId1" Type="http://schemas.microsoft.com/office/2011/relationships/chartStyle" Target="style18.xml"/><Relationship Id="rId5" Type="http://schemas.openxmlformats.org/officeDocument/2006/relationships/chartUserShapes" Target="../drawings/drawing4.xml"/><Relationship Id="rId4" Type="http://schemas.openxmlformats.org/officeDocument/2006/relationships/oleObject" Target="file:///\\polaris.social.gouv.fr\DRIEETS-IDF$\Users\@UR75\Etudes_Statistiques_Evaluation\C_POLITIQUES%20DE%20L'EMPLOI\13%20-%20IAE%20%20PLIE\IAE%202024\SA_Base-statsofficielles-2024-V2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oleObject" Target="file:///\\polaris.social.gouv.fr\DRIEETS-IDF$\Users\@UR75\Etudes_Statistiques_Evaluation\C_POLITIQUES%20DE%20L'EMPLOI\13%20-%20IAE%20%20PLIE\IAE%202024\SA_Base-statsofficielles-2024-V2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oleObject" Target="file:///C:\Users\denise.bauer\Documents\SA_Base-statsofficielles-2024-V2automne25.xlsx" TargetMode="Externa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22.xml"/><Relationship Id="rId1" Type="http://schemas.microsoft.com/office/2011/relationships/chartStyle" Target="style22.xml"/><Relationship Id="rId4" Type="http://schemas.openxmlformats.org/officeDocument/2006/relationships/oleObject" Target="file:///\\polaris.social.gouv.fr\DRIEETS-IDF$\Users\@UR75\Etudes_Statistiques_Evaluation\C_POLITIQUES%20DE%20L'EMPLOI\13%20-%20IAE%20%20PLIE\IAE%202024\SA_Base-statsofficielles-2024-V2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oleObject" Target="file:///\\polaris.social.gouv.fr\DRIEETS-IDF$\Users\@UR75\Etudes_Statistiques_Evaluation\C_POLITIQUES%20DE%20L'EMPLOI\13%20-%20IAE%20%20PLIE\IAE%202024\SA_Base-statsofficielles-2024-V2.xlsx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oleObject" Target="file:///C:\Users\denise.bauer\Documents\SA_Base-statsofficielles-2024-V2automne25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27.xml"/><Relationship Id="rId1" Type="http://schemas.microsoft.com/office/2011/relationships/chartStyle" Target="style27.xml"/><Relationship Id="rId5" Type="http://schemas.openxmlformats.org/officeDocument/2006/relationships/chartUserShapes" Target="../drawings/drawing5.xml"/><Relationship Id="rId4" Type="http://schemas.openxmlformats.org/officeDocument/2006/relationships/oleObject" Target="file:///\\polaris.social.gouv.fr\DRIEETS-IDF$\Users\@UR75\Etudes_Statistiques_Evaluation\C_POLITIQUES%20DE%20L'EMPLOI\13%20-%20IAE%20%20PLIE\IAE%202024\SA_Base-statsofficielles-2024-V2.xlsx" TargetMode="Externa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28.xml"/><Relationship Id="rId1" Type="http://schemas.microsoft.com/office/2011/relationships/chartStyle" Target="style28.xml"/><Relationship Id="rId4" Type="http://schemas.openxmlformats.org/officeDocument/2006/relationships/oleObject" Target="file:///\\polaris.social.gouv.fr\DRIEETS-IDF$\Users\@UR75\Etudes_Statistiques_Evaluation\C_POLITIQUES%20DE%20L'EMPLOI\13%20-%20IAE%20%20PLIE\IAE%202024\SA_Base-statsofficielles-2024-V2.xlsx" TargetMode="Externa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29.xml"/><Relationship Id="rId1" Type="http://schemas.microsoft.com/office/2011/relationships/chartStyle" Target="style29.xml"/><Relationship Id="rId4" Type="http://schemas.openxmlformats.org/officeDocument/2006/relationships/oleObject" Target="file:///C:\Users\denise.bauer\Documents\SA_Base-statsofficielles-2024-V2automne25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C:\Users\denise.bauer\Documents\SA_Base-statsofficielles-2024-V2automne25.xlsx" TargetMode="Externa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30.xml"/><Relationship Id="rId1" Type="http://schemas.microsoft.com/office/2011/relationships/chartStyle" Target="style30.xml"/><Relationship Id="rId4" Type="http://schemas.openxmlformats.org/officeDocument/2006/relationships/oleObject" Target="file:///C:\Users\denise.bauer\Documents\SA_Base-statsofficielles-2024-V2automne25.xlsx" TargetMode="Externa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33.xml"/><Relationship Id="rId1" Type="http://schemas.microsoft.com/office/2011/relationships/chartStyle" Target="style33.xml"/><Relationship Id="rId5" Type="http://schemas.openxmlformats.org/officeDocument/2006/relationships/chartUserShapes" Target="../drawings/drawing6.xml"/><Relationship Id="rId4" Type="http://schemas.openxmlformats.org/officeDocument/2006/relationships/oleObject" Target="file:///\\polaris.social.gouv.fr\DRIEETS-IDF$\Users\@UR75\Etudes_Statistiques_Evaluation\C_POLITIQUES%20DE%20L'EMPLOI\13%20-%20IAE%20%20PLIE\IAE%202024\SA_Base-statsofficielles-2024-V2.xlsx" TargetMode="Externa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6.xml"/><Relationship Id="rId2" Type="http://schemas.microsoft.com/office/2011/relationships/chartColorStyle" Target="colors34.xml"/><Relationship Id="rId1" Type="http://schemas.microsoft.com/office/2011/relationships/chartStyle" Target="style34.xml"/><Relationship Id="rId4" Type="http://schemas.openxmlformats.org/officeDocument/2006/relationships/oleObject" Target="file:///\\polaris.social.gouv.fr\DRIEETS-IDF$\Users\@UR75\Etudes_Statistiques_Evaluation\C_POLITIQUES%20DE%20L'EMPLOI\13%20-%20IAE%20%20PLIE\IAE%202024\SA_Base-statsofficielles-2024-V2.xlsx" TargetMode="Externa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35.xml"/><Relationship Id="rId1" Type="http://schemas.microsoft.com/office/2011/relationships/chartStyle" Target="style35.xml"/><Relationship Id="rId4" Type="http://schemas.openxmlformats.org/officeDocument/2006/relationships/oleObject" Target="file:///C:\Users\denise.bauer\Documents\SA_Base-statsofficielles-2024-V2automne25.xlsx" TargetMode="Externa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37.xml"/><Relationship Id="rId1" Type="http://schemas.microsoft.com/office/2011/relationships/chartStyle" Target="style37.xml"/><Relationship Id="rId5" Type="http://schemas.openxmlformats.org/officeDocument/2006/relationships/chartUserShapes" Target="../drawings/drawing7.xml"/><Relationship Id="rId4" Type="http://schemas.openxmlformats.org/officeDocument/2006/relationships/oleObject" Target="file:///\\polaris.social.gouv.fr\DRIEETS-IDF$\Users\@UR75\Etudes_Statistiques_Evaluation\C_POLITIQUES%20DE%20L'EMPLOI\13%20-%20IAE%20%20PLIE\IAE%202024\SA_Base-statsofficielles-2024-V2.xlsx" TargetMode="Externa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38.xml"/><Relationship Id="rId1" Type="http://schemas.microsoft.com/office/2011/relationships/chartStyle" Target="style38.xml"/><Relationship Id="rId4" Type="http://schemas.openxmlformats.org/officeDocument/2006/relationships/oleObject" Target="file:///\\polaris.social.gouv.fr\DRIEETS-IDF$\Users\@UR75\Etudes_Statistiques_Evaluation\C_POLITIQUES%20DE%20L'EMPLOI\13%20-%20IAE%20%20PLIE\IAE%202024\SA_Base-statsofficielles-2024-V2.xlsx" TargetMode="Externa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39.xml"/><Relationship Id="rId1" Type="http://schemas.microsoft.com/office/2011/relationships/chartStyle" Target="style39.xml"/><Relationship Id="rId4" Type="http://schemas.openxmlformats.org/officeDocument/2006/relationships/oleObject" Target="file:///C:\Users\denise.bauer\Documents\SA_Base-statsofficielles-2024-V2automne25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denise.bauer\Documents\SA_Base-statsofficielles-2024-V2automne25.xlsx" TargetMode="Externa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1.xml"/><Relationship Id="rId2" Type="http://schemas.microsoft.com/office/2011/relationships/chartColorStyle" Target="colors42.xml"/><Relationship Id="rId1" Type="http://schemas.microsoft.com/office/2011/relationships/chartStyle" Target="style42.xml"/><Relationship Id="rId5" Type="http://schemas.openxmlformats.org/officeDocument/2006/relationships/chartUserShapes" Target="../drawings/drawing8.xml"/><Relationship Id="rId4" Type="http://schemas.openxmlformats.org/officeDocument/2006/relationships/oleObject" Target="file:///\\polaris.social.gouv.fr\DRIEETS-IDF$\Users\@UR75\Etudes_Statistiques_Evaluation\C_POLITIQUES%20DE%20L'EMPLOI\13%20-%20IAE%20%20PLIE\IAE%202024\SA_Base-statsofficielles-2024-V2.xlsx" TargetMode="Externa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2.xml"/><Relationship Id="rId2" Type="http://schemas.microsoft.com/office/2011/relationships/chartColorStyle" Target="colors43.xml"/><Relationship Id="rId1" Type="http://schemas.microsoft.com/office/2011/relationships/chartStyle" Target="style43.xml"/><Relationship Id="rId4" Type="http://schemas.openxmlformats.org/officeDocument/2006/relationships/oleObject" Target="file:///\\polaris.social.gouv.fr\DRIEETS-IDF$\Users\@UR75\Etudes_Statistiques_Evaluation\C_POLITIQUES%20DE%20L'EMPLOI\13%20-%20IAE%20%20PLIE\IAE%202024\SA_Base-statsofficielles-2024-V2.xlsx" TargetMode="Externa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3.xml"/><Relationship Id="rId2" Type="http://schemas.microsoft.com/office/2011/relationships/chartColorStyle" Target="colors44.xml"/><Relationship Id="rId1" Type="http://schemas.microsoft.com/office/2011/relationships/chartStyle" Target="style44.xml"/><Relationship Id="rId4" Type="http://schemas.openxmlformats.org/officeDocument/2006/relationships/oleObject" Target="file:///C:\Users\denise.bauer\Documents\SA_Base-statsofficielles-2024-V2automne25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polaris.social.gouv.fr\DRIEETS-IDF$\Users\@UR75\Etudes_Statistiques_Evaluation\C_POLITIQUES%20DE%20L'EMPLOI\13%20-%20IAE%20%20PLIE\IAE%202023\BaseRIAE_6SIAE&amp;2Penit_ObjectifsNegocies_2023_20240620111107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polaris.social.gouv.fr\DRIEETS-IDF$\Users\@UR75\Etudes_Statistiques_Evaluation\C_POLITIQUES%20DE%20L'EMPLOI\13%20-%20IAE%20%20PLIE\IAE%202023\BaseRIAE_6SIAE&amp;2Penit_ObjectifsNegocies_2023_20240620111107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enise.bauer\Documents\SA_Base-statsofficielles-2024-V2automne25.xlsx" TargetMode="Externa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Feuil1!$B$14</c:f>
              <c:strCache>
                <c:ptCount val="1"/>
                <c:pt idx="0">
                  <c:v>75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471-40AA-A7CA-198B4DF368C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Feuil1!$A$15:$A$16</c:f>
              <c:strCache>
                <c:ptCount val="2"/>
                <c:pt idx="0">
                  <c:v>Seniors</c:v>
                </c:pt>
                <c:pt idx="1">
                  <c:v>Jeunes</c:v>
                </c:pt>
              </c:strCache>
            </c:strRef>
          </c:cat>
          <c:val>
            <c:numRef>
              <c:f>Feuil1!$B$15:$B$16</c:f>
              <c:numCache>
                <c:formatCode>0%</c:formatCode>
                <c:ptCount val="2"/>
                <c:pt idx="0">
                  <c:v>0.23350000000000001</c:v>
                </c:pt>
                <c:pt idx="1">
                  <c:v>0.1699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71-40AA-A7CA-198B4DF368C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490306927"/>
        <c:axId val="490304527"/>
      </c:barChart>
      <c:catAx>
        <c:axId val="490306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0304527"/>
        <c:crosses val="autoZero"/>
        <c:auto val="1"/>
        <c:lblAlgn val="ctr"/>
        <c:lblOffset val="100"/>
        <c:noMultiLvlLbl val="0"/>
      </c:catAx>
      <c:valAx>
        <c:axId val="4903045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0306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200">
                <a:latin typeface="Agency FB" panose="020B0503020202020204" pitchFamily="34" charset="0"/>
                <a:cs typeface="Aharoni" panose="02010803020104030203" pitchFamily="2" charset="-79"/>
              </a:rPr>
              <a:t>nature</a:t>
            </a:r>
            <a:r>
              <a:rPr lang="fr-FR" sz="1200" baseline="0">
                <a:latin typeface="Agency FB" panose="020B0503020202020204" pitchFamily="34" charset="0"/>
                <a:cs typeface="Aharoni" panose="02010803020104030203" pitchFamily="2" charset="-79"/>
              </a:rPr>
              <a:t> des sorties</a:t>
            </a:r>
            <a:endParaRPr lang="fr-FR" sz="1200">
              <a:latin typeface="Agency FB" panose="020B0503020202020204" pitchFamily="34" charset="0"/>
              <a:cs typeface="Aharoni" panose="02010803020104030203" pitchFamily="2" charset="-79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1DB-4516-A389-6D0F3B0F7EE7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1DB-4516-A389-6D0F3B0F7EE7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1DB-4516-A389-6D0F3B0F7EE7}"/>
              </c:ext>
            </c:extLst>
          </c:dPt>
          <c:dPt>
            <c:idx val="3"/>
            <c:bubble3D val="0"/>
            <c:explosion val="25"/>
            <c:spPr>
              <a:solidFill>
                <a:srgbClr val="7030A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1DB-4516-A389-6D0F3B0F7EE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1DB-4516-A389-6D0F3B0F7EE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1DB-4516-A389-6D0F3B0F7EE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61DB-4516-A389-6D0F3B0F7EE7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7030A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61DB-4516-A389-6D0F3B0F7EE7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Feuil2!$B$4:$B$7</c:f>
              <c:strCache>
                <c:ptCount val="4"/>
                <c:pt idx="0">
                  <c:v>Emploi Durable</c:v>
                </c:pt>
                <c:pt idx="1">
                  <c:v>Emploi de Transition</c:v>
                </c:pt>
                <c:pt idx="2">
                  <c:v>Sorties Positives</c:v>
                </c:pt>
                <c:pt idx="3">
                  <c:v>Autres sorties</c:v>
                </c:pt>
              </c:strCache>
            </c:strRef>
          </c:cat>
          <c:val>
            <c:numRef>
              <c:f>Feuil2!$C$4:$C$7</c:f>
              <c:numCache>
                <c:formatCode>0%</c:formatCode>
                <c:ptCount val="4"/>
                <c:pt idx="0">
                  <c:v>0.25208333333333333</c:v>
                </c:pt>
                <c:pt idx="1">
                  <c:v>0.10104166666666667</c:v>
                </c:pt>
                <c:pt idx="2">
                  <c:v>0.26093749999999999</c:v>
                </c:pt>
                <c:pt idx="3">
                  <c:v>0.38593749999999999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1DB-4516-A389-6D0F3B0F7EE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490306927"/>
        <c:axId val="490304527"/>
      </c:barChart>
      <c:catAx>
        <c:axId val="490306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0304527"/>
        <c:crosses val="autoZero"/>
        <c:auto val="1"/>
        <c:lblAlgn val="ctr"/>
        <c:lblOffset val="100"/>
        <c:noMultiLvlLbl val="0"/>
      </c:catAx>
      <c:valAx>
        <c:axId val="4903045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030692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Feuil1!$B$14</c:f>
              <c:strCache>
                <c:ptCount val="1"/>
                <c:pt idx="0">
                  <c:v>75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471-40AA-A7CA-198B4DF368C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Feuil1!$A$15:$A$16</c:f>
              <c:strCache>
                <c:ptCount val="2"/>
                <c:pt idx="0">
                  <c:v>Seniors</c:v>
                </c:pt>
                <c:pt idx="1">
                  <c:v>Jeunes</c:v>
                </c:pt>
              </c:strCache>
            </c:strRef>
          </c:cat>
          <c:val>
            <c:numRef>
              <c:f>Feuil1!$B$15:$B$16</c:f>
              <c:numCache>
                <c:formatCode>0%</c:formatCode>
                <c:ptCount val="2"/>
                <c:pt idx="0">
                  <c:v>0.23350000000000001</c:v>
                </c:pt>
                <c:pt idx="1">
                  <c:v>0.1699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71-40AA-A7CA-198B4DF368C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490306927"/>
        <c:axId val="490304527"/>
      </c:barChart>
      <c:catAx>
        <c:axId val="490306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0304527"/>
        <c:crosses val="autoZero"/>
        <c:auto val="1"/>
        <c:lblAlgn val="ctr"/>
        <c:lblOffset val="100"/>
        <c:noMultiLvlLbl val="0"/>
      </c:catAx>
      <c:valAx>
        <c:axId val="4903045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0306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Feuil1!$C$14</c:f>
              <c:strCache>
                <c:ptCount val="1"/>
                <c:pt idx="0">
                  <c:v>77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70C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D85-41B1-94C2-0DAFCC4044CD}"/>
              </c:ext>
            </c:extLst>
          </c:dPt>
          <c:dLbls>
            <c:dLbl>
              <c:idx val="0"/>
              <c:layout>
                <c:manualLayout>
                  <c:x val="-8.3333333333333329E-2"/>
                  <c:y val="-1.8957099499225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559523809523812"/>
                      <c:h val="0.309333219382706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D85-41B1-94C2-0DAFCC4044CD}"/>
                </c:ext>
              </c:extLst>
            </c:dLbl>
            <c:dLbl>
              <c:idx val="1"/>
              <c:layout>
                <c:manualLayout>
                  <c:x val="-1.2500000000000011E-2"/>
                  <c:y val="-2.36842938953653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345238095238094"/>
                      <c:h val="0.328046662781539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7D85-41B1-94C2-0DAFCC4044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Feuil1!$A$15:$A$16</c:f>
              <c:strCache>
                <c:ptCount val="2"/>
                <c:pt idx="0">
                  <c:v>Seniors</c:v>
                </c:pt>
                <c:pt idx="1">
                  <c:v>Jeunes</c:v>
                </c:pt>
              </c:strCache>
            </c:strRef>
          </c:cat>
          <c:val>
            <c:numRef>
              <c:f>Feuil1!$C$15:$C$16</c:f>
              <c:numCache>
                <c:formatCode>0%</c:formatCode>
                <c:ptCount val="2"/>
                <c:pt idx="0">
                  <c:v>0.25769999999999998</c:v>
                </c:pt>
                <c:pt idx="1">
                  <c:v>0.1784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D85-41B1-94C2-0DAFCC4044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3"/>
        <c:axId val="1166913055"/>
        <c:axId val="1166914015"/>
      </c:barChart>
      <c:catAx>
        <c:axId val="116691305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solidFill>
            <a:sysClr val="window" lastClr="FFFFFF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66914015"/>
        <c:crosses val="autoZero"/>
        <c:auto val="1"/>
        <c:lblAlgn val="ctr"/>
        <c:lblOffset val="100"/>
        <c:noMultiLvlLbl val="0"/>
      </c:catAx>
      <c:valAx>
        <c:axId val="1166914015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1669130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484755030621172"/>
          <c:y val="0.10185185185185185"/>
          <c:w val="0.49070800524934383"/>
          <c:h val="0.8981481481481481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Feuil2!$B$39:$B$42</c:f>
              <c:strCache>
                <c:ptCount val="4"/>
                <c:pt idx="0">
                  <c:v>Agriculture, marine, pêche</c:v>
                </c:pt>
                <c:pt idx="1">
                  <c:v>Bâtiment, travaux publics</c:v>
                </c:pt>
                <c:pt idx="2">
                  <c:v>Transports, logistique et tourisme</c:v>
                </c:pt>
                <c:pt idx="3">
                  <c:v>Services aux particuliers et aux collectivités</c:v>
                </c:pt>
              </c:strCache>
            </c:strRef>
          </c:cat>
          <c:val>
            <c:numRef>
              <c:f>Feuil2!$C$39:$C$42</c:f>
              <c:numCache>
                <c:formatCode>0%</c:formatCode>
                <c:ptCount val="4"/>
                <c:pt idx="0">
                  <c:v>7.9432195711265474E-2</c:v>
                </c:pt>
                <c:pt idx="1">
                  <c:v>0.15131380247659318</c:v>
                </c:pt>
                <c:pt idx="2">
                  <c:v>0.18876472364844457</c:v>
                </c:pt>
                <c:pt idx="3">
                  <c:v>0.4104500151011779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34-436A-9CE8-49D7FFFB7C2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2"/>
        <c:overlap val="100"/>
        <c:axId val="1585526223"/>
        <c:axId val="1585527663"/>
      </c:barChart>
      <c:catAx>
        <c:axId val="15855262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85527663"/>
        <c:crosses val="autoZero"/>
        <c:auto val="1"/>
        <c:lblAlgn val="ctr"/>
        <c:lblOffset val="100"/>
        <c:noMultiLvlLbl val="0"/>
      </c:catAx>
      <c:valAx>
        <c:axId val="1585527663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5855262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200">
                <a:latin typeface="Agency FB" panose="020B0503020202020204" pitchFamily="34" charset="0"/>
              </a:rPr>
              <a:t>Nature des sorties</a:t>
            </a:r>
          </a:p>
        </c:rich>
      </c:tx>
      <c:layout>
        <c:manualLayout>
          <c:xMode val="edge"/>
          <c:yMode val="edge"/>
          <c:x val="0.34581635432089908"/>
          <c:y val="3.6044574632584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158-461C-9BF3-4C987E900412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158-461C-9BF3-4C987E900412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158-461C-9BF3-4C987E900412}"/>
              </c:ext>
            </c:extLst>
          </c:dPt>
          <c:dPt>
            <c:idx val="3"/>
            <c:bubble3D val="0"/>
            <c:explosion val="25"/>
            <c:spPr>
              <a:solidFill>
                <a:srgbClr val="7030A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158-461C-9BF3-4C987E90041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158-461C-9BF3-4C987E90041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158-461C-9BF3-4C987E90041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158-461C-9BF3-4C987E900412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7030A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E158-461C-9BF3-4C987E900412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Feuil2!$B$4:$B$7</c:f>
              <c:strCache>
                <c:ptCount val="4"/>
                <c:pt idx="0">
                  <c:v>Emploi Durable</c:v>
                </c:pt>
                <c:pt idx="1">
                  <c:v>Emploi de Transition</c:v>
                </c:pt>
                <c:pt idx="2">
                  <c:v>Sorties Positives</c:v>
                </c:pt>
                <c:pt idx="3">
                  <c:v>Autres sorties</c:v>
                </c:pt>
              </c:strCache>
            </c:strRef>
          </c:cat>
          <c:val>
            <c:numRef>
              <c:f>Feuil2!$D$4:$D$7</c:f>
              <c:numCache>
                <c:formatCode>0%</c:formatCode>
                <c:ptCount val="4"/>
                <c:pt idx="0">
                  <c:v>0.20509977827050999</c:v>
                </c:pt>
                <c:pt idx="1">
                  <c:v>0.16407982261640799</c:v>
                </c:pt>
                <c:pt idx="2">
                  <c:v>0.17849223946784923</c:v>
                </c:pt>
                <c:pt idx="3">
                  <c:v>0.45232815964523282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158-461C-9BF3-4C987E90041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490306927"/>
        <c:axId val="490304527"/>
      </c:barChart>
      <c:catAx>
        <c:axId val="490306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0304527"/>
        <c:crosses val="autoZero"/>
        <c:auto val="1"/>
        <c:lblAlgn val="ctr"/>
        <c:lblOffset val="100"/>
        <c:noMultiLvlLbl val="0"/>
      </c:catAx>
      <c:valAx>
        <c:axId val="4903045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030692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Feuil1!$B$14</c:f>
              <c:strCache>
                <c:ptCount val="1"/>
                <c:pt idx="0">
                  <c:v>75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471-40AA-A7CA-198B4DF368C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Feuil1!$A$15:$A$16</c:f>
              <c:strCache>
                <c:ptCount val="2"/>
                <c:pt idx="0">
                  <c:v>Seniors</c:v>
                </c:pt>
                <c:pt idx="1">
                  <c:v>Jeunes</c:v>
                </c:pt>
              </c:strCache>
            </c:strRef>
          </c:cat>
          <c:val>
            <c:numRef>
              <c:f>Feuil1!$B$15:$B$16</c:f>
              <c:numCache>
                <c:formatCode>0%</c:formatCode>
                <c:ptCount val="2"/>
                <c:pt idx="0">
                  <c:v>0.23350000000000001</c:v>
                </c:pt>
                <c:pt idx="1">
                  <c:v>0.1699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71-40AA-A7CA-198B4DF368C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490306927"/>
        <c:axId val="490304527"/>
      </c:barChart>
      <c:catAx>
        <c:axId val="490306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0304527"/>
        <c:crosses val="autoZero"/>
        <c:auto val="1"/>
        <c:lblAlgn val="ctr"/>
        <c:lblOffset val="100"/>
        <c:noMultiLvlLbl val="0"/>
      </c:catAx>
      <c:valAx>
        <c:axId val="4903045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0306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985202415"/>
        <c:axId val="1166912575"/>
      </c:barChart>
      <c:catAx>
        <c:axId val="9852024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66912575"/>
        <c:crosses val="autoZero"/>
        <c:auto val="1"/>
        <c:lblAlgn val="ctr"/>
        <c:lblOffset val="100"/>
        <c:noMultiLvlLbl val="0"/>
      </c:catAx>
      <c:valAx>
        <c:axId val="1166912575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985202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  <c:userShapes r:id="rId5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Feuil2!$B$48:$B$51</c:f>
              <c:strCache>
                <c:ptCount val="4"/>
                <c:pt idx="0">
                  <c:v>Hôtellerie, restauration, alimentation</c:v>
                </c:pt>
                <c:pt idx="1">
                  <c:v>Transports, logistique et tourisme</c:v>
                </c:pt>
                <c:pt idx="2">
                  <c:v>Bâtiment, travaux publics</c:v>
                </c:pt>
                <c:pt idx="3">
                  <c:v>Services aux particuliers et aux collectivités</c:v>
                </c:pt>
              </c:strCache>
            </c:strRef>
          </c:cat>
          <c:val>
            <c:numRef>
              <c:f>Feuil2!$C$48:$C$51</c:f>
              <c:numCache>
                <c:formatCode>0%</c:formatCode>
                <c:ptCount val="4"/>
                <c:pt idx="0">
                  <c:v>7.5465740448373855E-2</c:v>
                </c:pt>
                <c:pt idx="1">
                  <c:v>8.3359646353015474E-2</c:v>
                </c:pt>
                <c:pt idx="2">
                  <c:v>0.1206188822229239</c:v>
                </c:pt>
                <c:pt idx="3">
                  <c:v>0.44363751184085887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26-4BE2-B716-53030EFBB9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overlap val="100"/>
        <c:axId val="1585526223"/>
        <c:axId val="1585527663"/>
      </c:barChart>
      <c:catAx>
        <c:axId val="15855262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85527663"/>
        <c:crosses val="autoZero"/>
        <c:auto val="1"/>
        <c:lblAlgn val="ctr"/>
        <c:lblOffset val="100"/>
        <c:noMultiLvlLbl val="0"/>
      </c:catAx>
      <c:valAx>
        <c:axId val="1585527663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5855262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507463803277324"/>
          <c:y val="5.5747935927185292E-2"/>
          <c:w val="0.63204390589017145"/>
          <c:h val="0.8466931762002404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137-48F5-976C-1C3777A187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Feuil1!$A$15:$A$16</c:f>
              <c:strCache>
                <c:ptCount val="2"/>
                <c:pt idx="0">
                  <c:v>Seniors</c:v>
                </c:pt>
                <c:pt idx="1">
                  <c:v>Jeunes</c:v>
                </c:pt>
              </c:strCache>
            </c:strRef>
          </c:cat>
          <c:val>
            <c:numRef>
              <c:f>Feuil1!$J$15:$J$16</c:f>
              <c:numCache>
                <c:formatCode>0%</c:formatCode>
                <c:ptCount val="2"/>
                <c:pt idx="0">
                  <c:v>0.23080000000000001</c:v>
                </c:pt>
                <c:pt idx="1">
                  <c:v>0.1933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37-48F5-976C-1C3777A1878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938546607"/>
        <c:axId val="1938547567"/>
      </c:barChart>
      <c:catAx>
        <c:axId val="19385466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38547567"/>
        <c:crosses val="autoZero"/>
        <c:auto val="1"/>
        <c:lblAlgn val="ctr"/>
        <c:lblOffset val="100"/>
        <c:noMultiLvlLbl val="0"/>
      </c:catAx>
      <c:valAx>
        <c:axId val="193854756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9385466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200">
                <a:latin typeface="Agency FB" panose="020B0503020202020204" pitchFamily="34" charset="0"/>
              </a:rPr>
              <a:t>Nature des sorties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264248312362937"/>
          <c:y val="0.22405992264642474"/>
          <c:w val="0.37192359996569596"/>
          <c:h val="0.6456947613626888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15B-40CB-86CD-E62AB8D19DB1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15B-40CB-86CD-E62AB8D19DB1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15B-40CB-86CD-E62AB8D19DB1}"/>
              </c:ext>
            </c:extLst>
          </c:dPt>
          <c:dPt>
            <c:idx val="3"/>
            <c:bubble3D val="0"/>
            <c:explosion val="25"/>
            <c:spPr>
              <a:solidFill>
                <a:srgbClr val="7030A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15B-40CB-86CD-E62AB8D19DB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15B-40CB-86CD-E62AB8D19DB1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15B-40CB-86CD-E62AB8D19DB1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915B-40CB-86CD-E62AB8D19DB1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7030A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15B-40CB-86CD-E62AB8D19DB1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Feuil2!$B$4:$B$7</c:f>
              <c:strCache>
                <c:ptCount val="4"/>
                <c:pt idx="0">
                  <c:v>Emploi Durable</c:v>
                </c:pt>
                <c:pt idx="1">
                  <c:v>Emploi de Transition</c:v>
                </c:pt>
                <c:pt idx="2">
                  <c:v>Sorties Positives</c:v>
                </c:pt>
                <c:pt idx="3">
                  <c:v>Autres sorties</c:v>
                </c:pt>
              </c:strCache>
            </c:strRef>
          </c:cat>
          <c:val>
            <c:numRef>
              <c:f>Feuil2!$E$4:$E$7</c:f>
              <c:numCache>
                <c:formatCode>0%</c:formatCode>
                <c:ptCount val="4"/>
                <c:pt idx="0">
                  <c:v>0.32739726027397259</c:v>
                </c:pt>
                <c:pt idx="1">
                  <c:v>0.10547945205479452</c:v>
                </c:pt>
                <c:pt idx="2">
                  <c:v>0.22876712328767124</c:v>
                </c:pt>
                <c:pt idx="3">
                  <c:v>0.33835616438356164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15B-40CB-86CD-E62AB8D19DB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490306927"/>
        <c:axId val="490304527"/>
      </c:barChart>
      <c:catAx>
        <c:axId val="490306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0304527"/>
        <c:crosses val="autoZero"/>
        <c:auto val="1"/>
        <c:lblAlgn val="ctr"/>
        <c:lblOffset val="100"/>
        <c:noMultiLvlLbl val="0"/>
      </c:catAx>
      <c:valAx>
        <c:axId val="4903045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030692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19C-4A31-8EB7-1368DEA8D73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Feuil1!$C$15:$C$16</c:f>
              <c:strCache>
                <c:ptCount val="2"/>
                <c:pt idx="0">
                  <c:v>Seniors</c:v>
                </c:pt>
                <c:pt idx="1">
                  <c:v>Jeunes</c:v>
                </c:pt>
              </c:strCache>
            </c:strRef>
          </c:cat>
          <c:val>
            <c:numRef>
              <c:f>Feuil1!$D$15:$D$16</c:f>
              <c:numCache>
                <c:formatCode>0%</c:formatCode>
                <c:ptCount val="2"/>
                <c:pt idx="0">
                  <c:v>0.25</c:v>
                </c:pt>
                <c:pt idx="1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19C-4A31-8EB7-1368DEA8D7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985202415"/>
        <c:axId val="1166912575"/>
      </c:barChart>
      <c:catAx>
        <c:axId val="9852024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66912575"/>
        <c:crosses val="autoZero"/>
        <c:auto val="1"/>
        <c:lblAlgn val="ctr"/>
        <c:lblOffset val="100"/>
        <c:noMultiLvlLbl val="0"/>
      </c:catAx>
      <c:valAx>
        <c:axId val="1166912575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985202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9820493029713731"/>
          <c:y val="2.0692756557594297E-2"/>
          <c:w val="0.45433474334484625"/>
          <c:h val="0.9241265592888209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Feuil2!$B$57:$B$60</c:f>
              <c:strCache>
                <c:ptCount val="4"/>
                <c:pt idx="0">
                  <c:v>Transports, logistique et tourisme</c:v>
                </c:pt>
                <c:pt idx="1">
                  <c:v>Agriculture, marine, pêche</c:v>
                </c:pt>
                <c:pt idx="2">
                  <c:v>Bâtiment, travaux publics</c:v>
                </c:pt>
                <c:pt idx="3">
                  <c:v>Services aux particuliers et aux collectivités</c:v>
                </c:pt>
              </c:strCache>
            </c:strRef>
          </c:cat>
          <c:val>
            <c:numRef>
              <c:f>Feuil2!$C$57:$C$60</c:f>
              <c:numCache>
                <c:formatCode>0%</c:formatCode>
                <c:ptCount val="4"/>
                <c:pt idx="0">
                  <c:v>9.8629400698736894E-2</c:v>
                </c:pt>
                <c:pt idx="1">
                  <c:v>0.14592851384036548</c:v>
                </c:pt>
                <c:pt idx="2">
                  <c:v>0.21015855952700888</c:v>
                </c:pt>
                <c:pt idx="3">
                  <c:v>0.34748723461435099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E4-48D5-BCF2-1C1ACA0C1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overlap val="100"/>
        <c:axId val="1585526223"/>
        <c:axId val="1585527663"/>
      </c:barChart>
      <c:catAx>
        <c:axId val="15855262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85527663"/>
        <c:crosses val="autoZero"/>
        <c:auto val="1"/>
        <c:lblAlgn val="ctr"/>
        <c:lblOffset val="100"/>
        <c:noMultiLvlLbl val="0"/>
      </c:catAx>
      <c:valAx>
        <c:axId val="1585527663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5855262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200">
                <a:latin typeface="Agency FB" panose="020B0503020202020204" pitchFamily="34" charset="0"/>
              </a:rPr>
              <a:t>Nature des sorties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0.30200612423447071"/>
          <c:y val="0.20094779819189268"/>
          <c:w val="0.40709886264216971"/>
          <c:h val="0.6784981044036162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9CD-4687-BDF9-DD2E6AB915DD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C9CD-4687-BDF9-DD2E6AB915DD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C9CD-4687-BDF9-DD2E6AB915DD}"/>
              </c:ext>
            </c:extLst>
          </c:dPt>
          <c:dPt>
            <c:idx val="3"/>
            <c:bubble3D val="0"/>
            <c:explosion val="25"/>
            <c:spPr>
              <a:solidFill>
                <a:srgbClr val="7030A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C9CD-4687-BDF9-DD2E6AB915D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9CD-4687-BDF9-DD2E6AB915D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9CD-4687-BDF9-DD2E6AB915DD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C9CD-4687-BDF9-DD2E6AB915DD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7030A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C9CD-4687-BDF9-DD2E6AB915DD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Feuil2!$B$4:$B$7</c:f>
              <c:strCache>
                <c:ptCount val="4"/>
                <c:pt idx="0">
                  <c:v>Emploi Durable</c:v>
                </c:pt>
                <c:pt idx="1">
                  <c:v>Emploi de Transition</c:v>
                </c:pt>
                <c:pt idx="2">
                  <c:v>Sorties Positives</c:v>
                </c:pt>
                <c:pt idx="3">
                  <c:v>Autres sorties</c:v>
                </c:pt>
              </c:strCache>
            </c:strRef>
          </c:cat>
          <c:val>
            <c:numRef>
              <c:f>Feuil2!$F$4:$F$7</c:f>
              <c:numCache>
                <c:formatCode>0%</c:formatCode>
                <c:ptCount val="4"/>
                <c:pt idx="0">
                  <c:v>0.29466119096509241</c:v>
                </c:pt>
                <c:pt idx="1">
                  <c:v>0.13963039014373715</c:v>
                </c:pt>
                <c:pt idx="2">
                  <c:v>0.19404517453798767</c:v>
                </c:pt>
                <c:pt idx="3">
                  <c:v>0.37166324435318276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9CD-4687-BDF9-DD2E6AB915D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490306927"/>
        <c:axId val="490304527"/>
      </c:barChart>
      <c:catAx>
        <c:axId val="490306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0304527"/>
        <c:crosses val="autoZero"/>
        <c:auto val="1"/>
        <c:lblAlgn val="ctr"/>
        <c:lblOffset val="100"/>
        <c:noMultiLvlLbl val="0"/>
      </c:catAx>
      <c:valAx>
        <c:axId val="4903045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030692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Feuil1!$B$14</c:f>
              <c:strCache>
                <c:ptCount val="1"/>
                <c:pt idx="0">
                  <c:v>75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471-40AA-A7CA-198B4DF368C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Feuil1!$A$15:$A$16</c:f>
              <c:strCache>
                <c:ptCount val="2"/>
                <c:pt idx="0">
                  <c:v>Seniors</c:v>
                </c:pt>
                <c:pt idx="1">
                  <c:v>Jeunes</c:v>
                </c:pt>
              </c:strCache>
            </c:strRef>
          </c:cat>
          <c:val>
            <c:numRef>
              <c:f>Feuil1!$B$15:$B$16</c:f>
              <c:numCache>
                <c:formatCode>0%</c:formatCode>
                <c:ptCount val="2"/>
                <c:pt idx="0">
                  <c:v>0.23350000000000001</c:v>
                </c:pt>
                <c:pt idx="1">
                  <c:v>0.1699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71-40AA-A7CA-198B4DF368C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490306927"/>
        <c:axId val="490304527"/>
      </c:barChart>
      <c:catAx>
        <c:axId val="490306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0304527"/>
        <c:crosses val="autoZero"/>
        <c:auto val="1"/>
        <c:lblAlgn val="ctr"/>
        <c:lblOffset val="100"/>
        <c:noMultiLvlLbl val="0"/>
      </c:catAx>
      <c:valAx>
        <c:axId val="4903045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0306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985202415"/>
        <c:axId val="1166912575"/>
      </c:barChart>
      <c:catAx>
        <c:axId val="9852024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66912575"/>
        <c:crosses val="autoZero"/>
        <c:auto val="1"/>
        <c:lblAlgn val="ctr"/>
        <c:lblOffset val="100"/>
        <c:noMultiLvlLbl val="0"/>
      </c:catAx>
      <c:valAx>
        <c:axId val="1166912575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985202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  <c:userShapes r:id="rId5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7110995411411666"/>
          <c:y val="3.9055844937839701E-2"/>
          <c:w val="0.48267999756545488"/>
          <c:h val="0.9140771411367526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Feuil2!$B$68:$B$71</c:f>
              <c:strCache>
                <c:ptCount val="4"/>
                <c:pt idx="0">
                  <c:v>Hôtellerie, restauration, alimentation</c:v>
                </c:pt>
                <c:pt idx="1">
                  <c:v>Transports, logistique et tourisme</c:v>
                </c:pt>
                <c:pt idx="2">
                  <c:v>Bâtiment, travaux publics</c:v>
                </c:pt>
                <c:pt idx="3">
                  <c:v>Services aux particuliers et aux collectivités</c:v>
                </c:pt>
              </c:strCache>
            </c:strRef>
          </c:cat>
          <c:val>
            <c:numRef>
              <c:f>Feuil2!$C$68:$C$71</c:f>
              <c:numCache>
                <c:formatCode>0%</c:formatCode>
                <c:ptCount val="4"/>
                <c:pt idx="0">
                  <c:v>8.4078331204767986E-2</c:v>
                </c:pt>
                <c:pt idx="1">
                  <c:v>0.1334610472541507</c:v>
                </c:pt>
                <c:pt idx="2">
                  <c:v>0.1587909748829289</c:v>
                </c:pt>
                <c:pt idx="3">
                  <c:v>0.3324819071945509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98-4594-BCEE-B5DE1626BC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overlap val="100"/>
        <c:axId val="1585526223"/>
        <c:axId val="1585527663"/>
      </c:barChart>
      <c:catAx>
        <c:axId val="15855262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85527663"/>
        <c:crosses val="autoZero"/>
        <c:auto val="1"/>
        <c:lblAlgn val="ctr"/>
        <c:lblOffset val="100"/>
        <c:noMultiLvlLbl val="0"/>
      </c:catAx>
      <c:valAx>
        <c:axId val="1585527663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5855262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200">
                <a:latin typeface="Agency FB" panose="020B0503020202020204" pitchFamily="34" charset="0"/>
              </a:rPr>
              <a:t>Nature des sorties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5931014647873991"/>
          <c:y val="5.816376630996492E-2"/>
          <c:w val="0.49070800524934383"/>
          <c:h val="0.8981481481481481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Feuil1!$A$52:$A$55</c:f>
              <c:strCache>
                <c:ptCount val="4"/>
                <c:pt idx="0">
                  <c:v>Agriculture</c:v>
                </c:pt>
                <c:pt idx="1">
                  <c:v>Transports, logistique et tourisme</c:v>
                </c:pt>
                <c:pt idx="2">
                  <c:v>Bâtiment, travaux publics</c:v>
                </c:pt>
                <c:pt idx="3">
                  <c:v>Services aux particuliers et aux collectivités</c:v>
                </c:pt>
              </c:strCache>
            </c:strRef>
          </c:cat>
          <c:val>
            <c:numRef>
              <c:f>Feuil1!$B$52:$B$55</c:f>
              <c:numCache>
                <c:formatCode>0%</c:formatCode>
                <c:ptCount val="4"/>
                <c:pt idx="0">
                  <c:v>0.08</c:v>
                </c:pt>
                <c:pt idx="1">
                  <c:v>0.15</c:v>
                </c:pt>
                <c:pt idx="2">
                  <c:v>0.17</c:v>
                </c:pt>
                <c:pt idx="3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DF-4CBF-AC60-3769BBA952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overlap val="100"/>
        <c:axId val="1585526223"/>
        <c:axId val="1585527663"/>
      </c:barChart>
      <c:catAx>
        <c:axId val="15855262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85527663"/>
        <c:crosses val="autoZero"/>
        <c:auto val="1"/>
        <c:lblAlgn val="ctr"/>
        <c:lblOffset val="100"/>
        <c:noMultiLvlLbl val="0"/>
      </c:catAx>
      <c:valAx>
        <c:axId val="1585527663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5855262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  <c:userShapes r:id="rId5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400">
                <a:latin typeface="Agency FB" panose="020B0503020202020204" pitchFamily="34" charset="0"/>
              </a:rPr>
              <a:t>Nature des sorties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explosion val="7"/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9104-4003-8034-2FB0DB1BAA68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9104-4003-8034-2FB0DB1BAA68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9104-4003-8034-2FB0DB1BAA68}"/>
              </c:ext>
            </c:extLst>
          </c:dPt>
          <c:dPt>
            <c:idx val="3"/>
            <c:bubble3D val="0"/>
            <c:spPr>
              <a:solidFill>
                <a:srgbClr val="7030A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9104-4003-8034-2FB0DB1BAA6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104-4003-8034-2FB0DB1BAA6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104-4003-8034-2FB0DB1BAA68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9104-4003-8034-2FB0DB1BAA68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7030A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104-4003-8034-2FB0DB1BAA6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Feuil2!$B$4:$B$7</c:f>
              <c:strCache>
                <c:ptCount val="4"/>
                <c:pt idx="0">
                  <c:v>Emploi Durable</c:v>
                </c:pt>
                <c:pt idx="1">
                  <c:v>Emploi de Transition</c:v>
                </c:pt>
                <c:pt idx="2">
                  <c:v>Sorties Positives</c:v>
                </c:pt>
                <c:pt idx="3">
                  <c:v>Autres sorties</c:v>
                </c:pt>
              </c:strCache>
            </c:strRef>
          </c:cat>
          <c:val>
            <c:numRef>
              <c:f>Feuil2!$G$4:$G$7</c:f>
              <c:numCache>
                <c:formatCode>0%</c:formatCode>
                <c:ptCount val="4"/>
                <c:pt idx="0">
                  <c:v>0.25</c:v>
                </c:pt>
                <c:pt idx="1">
                  <c:v>0.13588850174216027</c:v>
                </c:pt>
                <c:pt idx="2">
                  <c:v>0.21602787456445993</c:v>
                </c:pt>
                <c:pt idx="3">
                  <c:v>0.3980836236933798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104-4003-8034-2FB0DB1BAA6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490306927"/>
        <c:axId val="490304527"/>
      </c:barChart>
      <c:catAx>
        <c:axId val="490306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0304527"/>
        <c:crosses val="autoZero"/>
        <c:auto val="1"/>
        <c:lblAlgn val="ctr"/>
        <c:lblOffset val="100"/>
        <c:noMultiLvlLbl val="0"/>
      </c:catAx>
      <c:valAx>
        <c:axId val="4903045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030692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Feuil1!$B$14</c:f>
              <c:strCache>
                <c:ptCount val="1"/>
                <c:pt idx="0">
                  <c:v>75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471-40AA-A7CA-198B4DF368C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Feuil1!$A$15:$A$16</c:f>
              <c:strCache>
                <c:ptCount val="2"/>
                <c:pt idx="0">
                  <c:v>Seniors</c:v>
                </c:pt>
                <c:pt idx="1">
                  <c:v>Jeunes</c:v>
                </c:pt>
              </c:strCache>
            </c:strRef>
          </c:cat>
          <c:val>
            <c:numRef>
              <c:f>Feuil1!$B$15:$B$16</c:f>
              <c:numCache>
                <c:formatCode>0%</c:formatCode>
                <c:ptCount val="2"/>
                <c:pt idx="0">
                  <c:v>0.23350000000000001</c:v>
                </c:pt>
                <c:pt idx="1">
                  <c:v>0.1699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71-40AA-A7CA-198B4DF368C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490306927"/>
        <c:axId val="490304527"/>
      </c:barChart>
      <c:catAx>
        <c:axId val="490306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0304527"/>
        <c:crosses val="autoZero"/>
        <c:auto val="1"/>
        <c:lblAlgn val="ctr"/>
        <c:lblOffset val="100"/>
        <c:noMultiLvlLbl val="0"/>
      </c:catAx>
      <c:valAx>
        <c:axId val="4903045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0306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985202415"/>
        <c:axId val="1166912575"/>
      </c:barChart>
      <c:catAx>
        <c:axId val="9852024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66912575"/>
        <c:crosses val="autoZero"/>
        <c:auto val="1"/>
        <c:lblAlgn val="ctr"/>
        <c:lblOffset val="100"/>
        <c:noMultiLvlLbl val="0"/>
      </c:catAx>
      <c:valAx>
        <c:axId val="1166912575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985202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  <c:userShapes r:id="rId5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936765296780195"/>
          <c:y val="1.277631720141646E-2"/>
          <c:w val="0.4636043444464219"/>
          <c:h val="0.9063070071896126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Feuil2!$B$82:$B$85</c:f>
              <c:strCache>
                <c:ptCount val="4"/>
                <c:pt idx="0">
                  <c:v>Hôtellerie, restauration, alimentation</c:v>
                </c:pt>
                <c:pt idx="1">
                  <c:v>Transports, logistique et tourisme</c:v>
                </c:pt>
                <c:pt idx="2">
                  <c:v>Bâtiment, travaux publics</c:v>
                </c:pt>
                <c:pt idx="3">
                  <c:v>Services aux particuliers et aux collectivités</c:v>
                </c:pt>
              </c:strCache>
            </c:strRef>
          </c:cat>
          <c:val>
            <c:numRef>
              <c:f>Feuil2!$C$82:$C$85</c:f>
              <c:numCache>
                <c:formatCode>0%</c:formatCode>
                <c:ptCount val="4"/>
                <c:pt idx="0">
                  <c:v>8.3647583133356185E-2</c:v>
                </c:pt>
                <c:pt idx="1">
                  <c:v>0.13729859444634898</c:v>
                </c:pt>
                <c:pt idx="2">
                  <c:v>0.21460404525197121</c:v>
                </c:pt>
                <c:pt idx="3">
                  <c:v>0.289681179293795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4F-4B3D-A72C-5DD121C52C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overlap val="100"/>
        <c:axId val="1585526223"/>
        <c:axId val="1585527663"/>
      </c:barChart>
      <c:catAx>
        <c:axId val="15855262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85527663"/>
        <c:crosses val="autoZero"/>
        <c:auto val="1"/>
        <c:lblAlgn val="ctr"/>
        <c:lblOffset val="100"/>
        <c:noMultiLvlLbl val="0"/>
      </c:catAx>
      <c:valAx>
        <c:axId val="1585527663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5855262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400">
                <a:latin typeface="Agency FB" panose="020B0503020202020204" pitchFamily="34" charset="0"/>
              </a:rPr>
              <a:t>Nature des sorties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B6A-431D-A868-EE0EAF58876C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B6A-431D-A868-EE0EAF58876C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B6A-431D-A868-EE0EAF58876C}"/>
              </c:ext>
            </c:extLst>
          </c:dPt>
          <c:dPt>
            <c:idx val="3"/>
            <c:bubble3D val="0"/>
            <c:explosion val="25"/>
            <c:spPr>
              <a:solidFill>
                <a:srgbClr val="7030A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B6A-431D-A868-EE0EAF58876C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B6A-431D-A868-EE0EAF58876C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B6A-431D-A868-EE0EAF58876C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B6A-431D-A868-EE0EAF58876C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7030A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AB6A-431D-A868-EE0EAF58876C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Feuil2!$B$4:$B$7</c:f>
              <c:strCache>
                <c:ptCount val="4"/>
                <c:pt idx="0">
                  <c:v>Emploi Durable</c:v>
                </c:pt>
                <c:pt idx="1">
                  <c:v>Emploi de Transition</c:v>
                </c:pt>
                <c:pt idx="2">
                  <c:v>Sorties Positives</c:v>
                </c:pt>
                <c:pt idx="3">
                  <c:v>Autres sorties</c:v>
                </c:pt>
              </c:strCache>
            </c:strRef>
          </c:cat>
          <c:val>
            <c:numRef>
              <c:f>Feuil2!$H$4:$H$7</c:f>
              <c:numCache>
                <c:formatCode>0%</c:formatCode>
                <c:ptCount val="4"/>
                <c:pt idx="0">
                  <c:v>0.22604588394062078</c:v>
                </c:pt>
                <c:pt idx="1">
                  <c:v>0.12280701754385964</c:v>
                </c:pt>
                <c:pt idx="2">
                  <c:v>0.26855600539811064</c:v>
                </c:pt>
                <c:pt idx="3">
                  <c:v>0.38259109311740891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B6A-431D-A868-EE0EAF58876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490306927"/>
        <c:axId val="490304527"/>
      </c:barChart>
      <c:catAx>
        <c:axId val="490306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0304527"/>
        <c:crosses val="autoZero"/>
        <c:auto val="1"/>
        <c:lblAlgn val="ctr"/>
        <c:lblOffset val="100"/>
        <c:noMultiLvlLbl val="0"/>
      </c:catAx>
      <c:valAx>
        <c:axId val="4903045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030692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985202415"/>
        <c:axId val="1166912575"/>
      </c:barChart>
      <c:catAx>
        <c:axId val="9852024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66912575"/>
        <c:crosses val="autoZero"/>
        <c:auto val="1"/>
        <c:lblAlgn val="ctr"/>
        <c:lblOffset val="100"/>
        <c:noMultiLvlLbl val="0"/>
      </c:catAx>
      <c:valAx>
        <c:axId val="1166912575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985202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  <c:userShapes r:id="rId5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96006638054107"/>
          <c:y val="7.8969266361250554E-2"/>
          <c:w val="0.46842835723843057"/>
          <c:h val="0.89780447882661696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Feuil2!$B$95:$B$98</c:f>
              <c:strCache>
                <c:ptCount val="4"/>
                <c:pt idx="0">
                  <c:v>Agriculture, marine, pêche</c:v>
                </c:pt>
                <c:pt idx="1">
                  <c:v>Transports, logistique et tourisme</c:v>
                </c:pt>
                <c:pt idx="2">
                  <c:v>Bâtiment, travaux publics</c:v>
                </c:pt>
                <c:pt idx="3">
                  <c:v>Services aux particuliers et aux collectivités</c:v>
                </c:pt>
              </c:strCache>
            </c:strRef>
          </c:cat>
          <c:val>
            <c:numRef>
              <c:f>Feuil2!$C$95:$C$98</c:f>
              <c:numCache>
                <c:formatCode>0%</c:formatCode>
                <c:ptCount val="4"/>
                <c:pt idx="0">
                  <c:v>6.541405706332637E-2</c:v>
                </c:pt>
                <c:pt idx="1">
                  <c:v>0.17710508002783576</c:v>
                </c:pt>
                <c:pt idx="2">
                  <c:v>0.2313848295059151</c:v>
                </c:pt>
                <c:pt idx="3">
                  <c:v>0.29749478079331942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9C-4861-BA92-E1A471C210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overlap val="100"/>
        <c:axId val="1585526223"/>
        <c:axId val="1585527663"/>
      </c:barChart>
      <c:catAx>
        <c:axId val="15855262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85527663"/>
        <c:crosses val="autoZero"/>
        <c:auto val="1"/>
        <c:lblAlgn val="ctr"/>
        <c:lblOffset val="100"/>
        <c:noMultiLvlLbl val="0"/>
      </c:catAx>
      <c:valAx>
        <c:axId val="1585527663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5855262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200">
                <a:latin typeface="Agency FB" panose="020B0503020202020204" pitchFamily="34" charset="0"/>
              </a:rPr>
              <a:t>Nature des sorties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6BD-4F19-92B0-32D0C43ED6E8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16BD-4F19-92B0-32D0C43ED6E8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16BD-4F19-92B0-32D0C43ED6E8}"/>
              </c:ext>
            </c:extLst>
          </c:dPt>
          <c:dPt>
            <c:idx val="3"/>
            <c:bubble3D val="0"/>
            <c:explosion val="25"/>
            <c:spPr>
              <a:solidFill>
                <a:srgbClr val="7030A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16BD-4F19-92B0-32D0C43ED6E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16BD-4F19-92B0-32D0C43ED6E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6BD-4F19-92B0-32D0C43ED6E8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16BD-4F19-92B0-32D0C43ED6E8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7030A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16BD-4F19-92B0-32D0C43ED6E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Feuil2!$B$4:$B$7</c:f>
              <c:strCache>
                <c:ptCount val="4"/>
                <c:pt idx="0">
                  <c:v>Emploi Durable</c:v>
                </c:pt>
                <c:pt idx="1">
                  <c:v>Emploi de Transition</c:v>
                </c:pt>
                <c:pt idx="2">
                  <c:v>Sorties Positives</c:v>
                </c:pt>
                <c:pt idx="3">
                  <c:v>Autres sorties</c:v>
                </c:pt>
              </c:strCache>
            </c:strRef>
          </c:cat>
          <c:val>
            <c:numRef>
              <c:f>Feuil2!$I$4:$I$7</c:f>
              <c:numCache>
                <c:formatCode>0%</c:formatCode>
                <c:ptCount val="4"/>
                <c:pt idx="0">
                  <c:v>0.28181818181818202</c:v>
                </c:pt>
                <c:pt idx="1">
                  <c:v>0.14772727272727273</c:v>
                </c:pt>
                <c:pt idx="2">
                  <c:v>0.22386363636363638</c:v>
                </c:pt>
                <c:pt idx="3">
                  <c:v>0.34659090909090912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6BD-4F19-92B0-32D0C43ED6E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400">
                <a:latin typeface="Agency FB" panose="020B0503020202020204" pitchFamily="34" charset="0"/>
              </a:rPr>
              <a:t>Nature des sorties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C29-490A-8C10-34FB2037F112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C29-490A-8C10-34FB2037F112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C29-490A-8C10-34FB2037F112}"/>
              </c:ext>
            </c:extLst>
          </c:dPt>
          <c:dPt>
            <c:idx val="3"/>
            <c:bubble3D val="0"/>
            <c:explosion val="25"/>
            <c:spPr>
              <a:solidFill>
                <a:srgbClr val="7030A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C29-490A-8C10-34FB2037F11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C29-490A-8C10-34FB2037F11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C29-490A-8C10-34FB2037F112}"/>
                </c:ext>
              </c:extLst>
            </c:dLbl>
            <c:dLbl>
              <c:idx val="2"/>
              <c:layout>
                <c:manualLayout>
                  <c:x val="8.5266455274914721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C29-490A-8C10-34FB2037F112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7030A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6C29-490A-8C10-34FB2037F112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Feuil2!$B$4:$B$7</c:f>
              <c:strCache>
                <c:ptCount val="4"/>
                <c:pt idx="0">
                  <c:v>Emploi Durable</c:v>
                </c:pt>
                <c:pt idx="1">
                  <c:v>Emploi de Transition</c:v>
                </c:pt>
                <c:pt idx="2">
                  <c:v>Sorties Positives</c:v>
                </c:pt>
                <c:pt idx="3">
                  <c:v>Autres sorties</c:v>
                </c:pt>
              </c:strCache>
            </c:strRef>
          </c:cat>
          <c:val>
            <c:numRef>
              <c:f>Feuil2!$K$4:$K$7</c:f>
              <c:numCache>
                <c:formatCode>0%</c:formatCode>
                <c:ptCount val="4"/>
                <c:pt idx="0">
                  <c:v>0.25957987072945521</c:v>
                </c:pt>
                <c:pt idx="1">
                  <c:v>0.12788550323176362</c:v>
                </c:pt>
                <c:pt idx="2">
                  <c:v>0.23153277931671284</c:v>
                </c:pt>
                <c:pt idx="3">
                  <c:v>0.38100184672206833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C29-490A-8C10-34FB2037F11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490306927"/>
        <c:axId val="490304527"/>
      </c:barChart>
      <c:catAx>
        <c:axId val="490306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0304527"/>
        <c:crosses val="autoZero"/>
        <c:auto val="1"/>
        <c:lblAlgn val="ctr"/>
        <c:lblOffset val="100"/>
        <c:noMultiLvlLbl val="0"/>
      </c:catAx>
      <c:valAx>
        <c:axId val="4903045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0306927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490306927"/>
        <c:axId val="490304527"/>
      </c:barChart>
      <c:catAx>
        <c:axId val="490306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0304527"/>
        <c:crosses val="autoZero"/>
        <c:auto val="1"/>
        <c:lblAlgn val="ctr"/>
        <c:lblOffset val="100"/>
        <c:noMultiLvlLbl val="0"/>
      </c:catAx>
      <c:valAx>
        <c:axId val="4903045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0306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985202415"/>
        <c:axId val="1166912575"/>
      </c:barChart>
      <c:catAx>
        <c:axId val="98520241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166912575"/>
        <c:crosses val="autoZero"/>
        <c:auto val="1"/>
        <c:lblAlgn val="ctr"/>
        <c:lblOffset val="100"/>
        <c:noMultiLvlLbl val="0"/>
      </c:catAx>
      <c:valAx>
        <c:axId val="1166912575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985202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  <c:userShapes r:id="rId5"/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Feuil2!$B$109:$B$112</c:f>
              <c:strCache>
                <c:ptCount val="4"/>
                <c:pt idx="0">
                  <c:v>Transports, logistique et tourisme</c:v>
                </c:pt>
                <c:pt idx="1">
                  <c:v>Agriculture, marine, pêche</c:v>
                </c:pt>
                <c:pt idx="2">
                  <c:v>Bâtiment, travaux publics</c:v>
                </c:pt>
                <c:pt idx="3">
                  <c:v>Services aux particuliers et aux collectivités</c:v>
                </c:pt>
              </c:strCache>
            </c:strRef>
          </c:cat>
          <c:val>
            <c:numRef>
              <c:f>Feuil2!$C$109:$C$112</c:f>
              <c:numCache>
                <c:formatCode>0%</c:formatCode>
                <c:ptCount val="4"/>
                <c:pt idx="0">
                  <c:v>9.3425605536332182E-2</c:v>
                </c:pt>
                <c:pt idx="1">
                  <c:v>0.14494425221068818</c:v>
                </c:pt>
                <c:pt idx="2">
                  <c:v>0.1837754709727028</c:v>
                </c:pt>
                <c:pt idx="3">
                  <c:v>0.35101883890811225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9B-4B70-85F9-35A2C389C9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2"/>
        <c:overlap val="100"/>
        <c:axId val="1585526223"/>
        <c:axId val="1585527663"/>
      </c:barChart>
      <c:catAx>
        <c:axId val="158552622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585527663"/>
        <c:crosses val="autoZero"/>
        <c:auto val="1"/>
        <c:lblAlgn val="ctr"/>
        <c:lblOffset val="100"/>
        <c:noMultiLvlLbl val="0"/>
      </c:catAx>
      <c:valAx>
        <c:axId val="1585527663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5855262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200">
                <a:latin typeface="Agency FB" panose="020B0503020202020204" pitchFamily="34" charset="0"/>
              </a:rPr>
              <a:t>Nature des sorties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872-4641-9536-5E07E55BFB5B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872-4641-9536-5E07E55BFB5B}"/>
              </c:ext>
            </c:extLst>
          </c:dPt>
          <c:dPt>
            <c:idx val="2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872-4641-9536-5E07E55BFB5B}"/>
              </c:ext>
            </c:extLst>
          </c:dPt>
          <c:dPt>
            <c:idx val="3"/>
            <c:bubble3D val="0"/>
            <c:explosion val="25"/>
            <c:spPr>
              <a:solidFill>
                <a:srgbClr val="7030A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872-4641-9536-5E07E55BFB5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872-4641-9536-5E07E55BFB5B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F872-4641-9536-5E07E55BFB5B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chemeClr val="accent5">
                          <a:lumMod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F872-4641-9536-5E07E55BFB5B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rgbClr val="7030A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F872-4641-9536-5E07E55BFB5B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Feuil2!$B$4:$B$7</c:f>
              <c:strCache>
                <c:ptCount val="4"/>
                <c:pt idx="0">
                  <c:v>Emploi Durable</c:v>
                </c:pt>
                <c:pt idx="1">
                  <c:v>Emploi de Transition</c:v>
                </c:pt>
                <c:pt idx="2">
                  <c:v>Sorties Positives</c:v>
                </c:pt>
                <c:pt idx="3">
                  <c:v>Autres sorties</c:v>
                </c:pt>
              </c:strCache>
            </c:strRef>
          </c:cat>
          <c:val>
            <c:numRef>
              <c:f>Feuil2!$J$4:$J$7</c:f>
              <c:numCache>
                <c:formatCode>0%</c:formatCode>
                <c:ptCount val="4"/>
                <c:pt idx="0">
                  <c:v>0.2929936305732484</c:v>
                </c:pt>
                <c:pt idx="1">
                  <c:v>0.13535031847133758</c:v>
                </c:pt>
                <c:pt idx="2">
                  <c:v>0.23089171974522293</c:v>
                </c:pt>
                <c:pt idx="3">
                  <c:v>0.34076433121019106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872-4641-9536-5E07E55BFB5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252142120367249"/>
          <c:y val="7.1899680131344304E-2"/>
          <c:w val="0.63040983690268293"/>
          <c:h val="0.8022758796388032"/>
        </c:manualLayout>
      </c:layout>
      <c:barChart>
        <c:barDir val="bar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321399663"/>
        <c:axId val="321402063"/>
      </c:barChart>
      <c:catAx>
        <c:axId val="32139966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21402063"/>
        <c:crosses val="autoZero"/>
        <c:auto val="1"/>
        <c:lblAlgn val="ctr"/>
        <c:lblOffset val="100"/>
        <c:noMultiLvlLbl val="0"/>
      </c:catAx>
      <c:valAx>
        <c:axId val="321402063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32139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252142120367249"/>
          <c:y val="7.1899680131344304E-2"/>
          <c:w val="0.63040983690268293"/>
          <c:h val="0.8022758796388032"/>
        </c:manualLayout>
      </c:layout>
      <c:barChart>
        <c:barDir val="bar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321399663"/>
        <c:axId val="321402063"/>
      </c:barChart>
      <c:catAx>
        <c:axId val="32139966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321402063"/>
        <c:crosses val="autoZero"/>
        <c:auto val="1"/>
        <c:lblAlgn val="ctr"/>
        <c:lblOffset val="100"/>
        <c:noMultiLvlLbl val="0"/>
      </c:catAx>
      <c:valAx>
        <c:axId val="321402063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32139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594377851079132"/>
          <c:y val="3.5892719769427428E-2"/>
          <c:w val="0.70418392683546027"/>
          <c:h val="0.8420720330145192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Feuil1!$B$14</c:f>
              <c:strCache>
                <c:ptCount val="1"/>
                <c:pt idx="0">
                  <c:v>75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FA8-4E49-A87A-CB899E90EA7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Feuil1!$A$15:$A$16</c:f>
              <c:strCache>
                <c:ptCount val="2"/>
                <c:pt idx="0">
                  <c:v>Seniors</c:v>
                </c:pt>
                <c:pt idx="1">
                  <c:v>Jeunes</c:v>
                </c:pt>
              </c:strCache>
            </c:strRef>
          </c:cat>
          <c:val>
            <c:numRef>
              <c:f>Feuil1!$B$15:$B$16</c:f>
              <c:numCache>
                <c:formatCode>0%</c:formatCode>
                <c:ptCount val="2"/>
                <c:pt idx="0">
                  <c:v>0.23350000000000001</c:v>
                </c:pt>
                <c:pt idx="1">
                  <c:v>0.1699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A8-4E49-A87A-CB899E90EA7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490306927"/>
        <c:axId val="490304527"/>
      </c:barChart>
      <c:catAx>
        <c:axId val="490306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0304527"/>
        <c:crosses val="autoZero"/>
        <c:auto val="1"/>
        <c:lblAlgn val="ctr"/>
        <c:lblOffset val="100"/>
        <c:noMultiLvlLbl val="0"/>
      </c:catAx>
      <c:valAx>
        <c:axId val="4903045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0306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Feuil1!$B$14</c:f>
              <c:strCache>
                <c:ptCount val="1"/>
                <c:pt idx="0">
                  <c:v>75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471-40AA-A7CA-198B4DF368C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Feuil1!$A$15:$A$16</c:f>
              <c:strCache>
                <c:ptCount val="2"/>
                <c:pt idx="0">
                  <c:v>Seniors</c:v>
                </c:pt>
                <c:pt idx="1">
                  <c:v>Jeunes</c:v>
                </c:pt>
              </c:strCache>
            </c:strRef>
          </c:cat>
          <c:val>
            <c:numRef>
              <c:f>Feuil1!$B$15:$B$16</c:f>
              <c:numCache>
                <c:formatCode>0%</c:formatCode>
                <c:ptCount val="2"/>
                <c:pt idx="0">
                  <c:v>0.23350000000000001</c:v>
                </c:pt>
                <c:pt idx="1">
                  <c:v>0.1699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71-40AA-A7CA-198B4DF368C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490306927"/>
        <c:axId val="490304527"/>
      </c:barChart>
      <c:catAx>
        <c:axId val="4903069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0304527"/>
        <c:crosses val="autoZero"/>
        <c:auto val="1"/>
        <c:lblAlgn val="ctr"/>
        <c:lblOffset val="100"/>
        <c:noMultiLvlLbl val="0"/>
      </c:catAx>
      <c:valAx>
        <c:axId val="49030452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0306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2123700955291041"/>
          <c:y val="5.5172405803615779E-2"/>
          <c:w val="0.47876299044708964"/>
          <c:h val="0.9190804714880301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Feuil1!$B$41</c:f>
              <c:strCache>
                <c:ptCount val="1"/>
                <c:pt idx="0">
                  <c:v>% des salariés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D3D-4D74-9D85-5A13637E7D9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Feuil1!$A$42:$A$47</c:f>
              <c:strCache>
                <c:ptCount val="6"/>
                <c:pt idx="0">
                  <c:v>Santé, action sociale, culturelle et sportive</c:v>
                </c:pt>
                <c:pt idx="1">
                  <c:v>Hôtellerie, restauration, alimentation</c:v>
                </c:pt>
                <c:pt idx="2">
                  <c:v>Gestion, administration des entreprises</c:v>
                </c:pt>
                <c:pt idx="3">
                  <c:v>Bâtiment, travaux publics</c:v>
                </c:pt>
                <c:pt idx="4">
                  <c:v>Transports, logistique et tourisme</c:v>
                </c:pt>
                <c:pt idx="5">
                  <c:v>Services aux particuliers et aux collectivités</c:v>
                </c:pt>
              </c:strCache>
            </c:strRef>
          </c:cat>
          <c:val>
            <c:numRef>
              <c:f>Feuil1!$B$42:$B$47</c:f>
              <c:numCache>
                <c:formatCode>0%</c:formatCode>
                <c:ptCount val="6"/>
                <c:pt idx="0">
                  <c:v>5.2521946138967414E-2</c:v>
                </c:pt>
                <c:pt idx="1">
                  <c:v>6.7698259187620888E-2</c:v>
                </c:pt>
                <c:pt idx="2">
                  <c:v>7.7220651688736791E-2</c:v>
                </c:pt>
                <c:pt idx="3">
                  <c:v>0.10950751376283291</c:v>
                </c:pt>
                <c:pt idx="4">
                  <c:v>0.21589049248623718</c:v>
                </c:pt>
                <c:pt idx="5">
                  <c:v>0.31304865347418537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3D-4D74-9D85-5A13637E7D9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499835807"/>
        <c:axId val="499834367"/>
      </c:barChart>
      <c:catAx>
        <c:axId val="4998358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499834367"/>
        <c:crosses val="autoZero"/>
        <c:auto val="1"/>
        <c:lblAlgn val="ctr"/>
        <c:lblOffset val="100"/>
        <c:noMultiLvlLbl val="0"/>
      </c:catAx>
      <c:valAx>
        <c:axId val="499834367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99835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svg"/><Relationship Id="rId1" Type="http://schemas.openxmlformats.org/officeDocument/2006/relationships/image" Target="../media/image18.png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image" Target="../media/image26.png"/></Relationships>
</file>

<file path=ppt/drawing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image" Target="../media/image20.png"/></Relationships>
</file>

<file path=ppt/drawing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drawing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45.png"/></Relationships>
</file>

<file path=ppt/drawing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rawing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5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0.41806</cdr:x>
      <cdr:y>0.74481</cdr:y>
    </cdr:from>
    <cdr:to>
      <cdr:x>0.62821</cdr:x>
      <cdr:y>0.9093</cdr:y>
    </cdr:to>
    <cdr:pic>
      <cdr:nvPicPr>
        <cdr:cNvPr id="3" name="Graphique 2" descr="Fleur contour">
          <a:extLst xmlns:a="http://schemas.openxmlformats.org/drawingml/2006/main">
            <a:ext uri="{FF2B5EF4-FFF2-40B4-BE49-F238E27FC236}">
              <a16:creationId xmlns:a16="http://schemas.microsoft.com/office/drawing/2014/main" id="{CB0B8DB9-5D1E-1D41-2799-CDF10415AE3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148331" y="2613736"/>
          <a:ext cx="577244" cy="577244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0.06597</cdr:x>
      <cdr:y>0</cdr:y>
    </cdr:from>
    <cdr:to>
      <cdr:x>0.39995</cdr:x>
      <cdr:y>0.57856</cdr:y>
    </cdr:to>
    <cdr:pic>
      <cdr:nvPicPr>
        <cdr:cNvPr id="3" name="Espace réservé du contenu 32" descr="Femme avec un remplissage uni">
          <a:extLst xmlns:a="http://schemas.openxmlformats.org/drawingml/2006/main">
            <a:ext uri="{FF2B5EF4-FFF2-40B4-BE49-F238E27FC236}">
              <a16:creationId xmlns:a16="http://schemas.microsoft.com/office/drawing/2014/main" id="{88A1DACF-1D49-4552-8408-20DCC608F534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61487" y="-691244"/>
          <a:ext cx="817552" cy="817552"/>
        </a:xfrm>
        <a:prstGeom xmlns:a="http://schemas.openxmlformats.org/drawingml/2006/main" prst="rect">
          <a:avLst/>
        </a:prstGeom>
      </cdr:spPr>
    </cdr:pic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0.69058</cdr:x>
      <cdr:y>0.04432</cdr:y>
    </cdr:from>
    <cdr:to>
      <cdr:x>0.84819</cdr:x>
      <cdr:y>0.20522</cdr:y>
    </cdr:to>
    <cdr:pic>
      <cdr:nvPicPr>
        <cdr:cNvPr id="2" name="Graphique 1" descr="Gros pinceau avec un remplissage uni">
          <a:extLst xmlns:a="http://schemas.openxmlformats.org/drawingml/2006/main">
            <a:ext uri="{FF2B5EF4-FFF2-40B4-BE49-F238E27FC236}">
              <a16:creationId xmlns:a16="http://schemas.microsoft.com/office/drawing/2014/main" id="{6F32F60E-C7A5-528F-4E05-8FEE28B0EC5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2400886" y="150918"/>
          <a:ext cx="547954" cy="547895"/>
        </a:xfrm>
        <a:prstGeom xmlns:a="http://schemas.openxmlformats.org/drawingml/2006/main" prst="rect">
          <a:avLst/>
        </a:prstGeom>
      </cdr:spPr>
    </cdr:pic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C82E2EC7-2B5A-EA41-2604-E73F4D6F3978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2473790" cy="1647718"/>
        </a:xfrm>
        <a:prstGeom xmlns:a="http://schemas.openxmlformats.org/drawingml/2006/main" prst="rect">
          <a:avLst/>
        </a:prstGeom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:a16="http://schemas.microsoft.com/office/drawing/2014/main" id="{AA3FE06F-1201-6F51-3BA8-4B2C5192A11B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6604686" y="-425557"/>
          <a:ext cx="2535967" cy="1371600"/>
        </a:xfrm>
        <a:prstGeom xmlns:a="http://schemas.openxmlformats.org/drawingml/2006/main" prst="rect">
          <a:avLst/>
        </a:prstGeom>
      </cdr:spPr>
    </cdr:pic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2947B630-802C-BAA2-817B-CAA0CAF7FEB4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4248743" cy="2400635"/>
        </a:xfrm>
        <a:prstGeom xmlns:a="http://schemas.openxmlformats.org/drawingml/2006/main" prst="rect">
          <a:avLst/>
        </a:prstGeom>
      </cdr:spPr>
    </cdr:pic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0.12416</cdr:x>
      <cdr:y>0.17686</cdr:y>
    </cdr:from>
    <cdr:to>
      <cdr:x>0.85609</cdr:x>
      <cdr:y>0.90879</cdr:y>
    </cdr:to>
    <cdr:pic>
      <cdr:nvPicPr>
        <cdr:cNvPr id="3" name="chart">
          <a:extLst xmlns:a="http://schemas.openxmlformats.org/drawingml/2006/main">
            <a:ext uri="{FF2B5EF4-FFF2-40B4-BE49-F238E27FC236}">
              <a16:creationId xmlns:a16="http://schemas.microsoft.com/office/drawing/2014/main" id="{B5E7CFCB-306F-C870-90F4-805772AA2FA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314872" y="242581"/>
          <a:ext cx="1856150" cy="1003915"/>
        </a:xfrm>
        <a:prstGeom xmlns:a="http://schemas.openxmlformats.org/drawingml/2006/main" prst="rect">
          <a:avLst/>
        </a:prstGeom>
      </cdr:spPr>
    </cdr:pic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E783FDAA-5C02-F3B3-7B35-430654B9B3DE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4001058" cy="2410161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F23E6A-0192-4ACB-BFFF-85D26A185463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8F539-852F-4668-8BB2-345488990D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1491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67495-FECA-4809-B77A-F3A3679CDF1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2999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93F48-B98A-4D48-5788-1921C6161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4307F22-0399-FCCE-9354-64A4F1BE38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CA948A6-78AE-4144-7361-BBBDB25232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5D25D5-35A5-BC79-80D1-C5788463FA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67495-FECA-4809-B77A-F3A3679CDF1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006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B653A-782E-4F05-77D2-AA2EA293C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6951B5F-14FD-2D7E-26FA-205F7196CE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32A795B-28D8-7AE9-704A-71AF328F8F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E8C26AC-D898-3609-5123-7CEF1DB2DD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67495-FECA-4809-B77A-F3A3679CDF1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3512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23F5F-31E1-1633-55F3-144303FDB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0A33904-38A6-E10E-8978-3A1EDA6906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11A4028-CB94-2165-39BE-754A7F5804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73E05F-BCC9-37CF-9CD0-68A6CE4B1A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67495-FECA-4809-B77A-F3A3679CDF1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745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8FF20-C311-CBA6-A683-AB08DB5F0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8826529-37D0-33C4-5C7A-55E5550E5C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7742254-937E-A893-57BC-D20C069EA0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D78FCFD-C549-F9FF-58DA-20CF7A9C91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67495-FECA-4809-B77A-F3A3679CDF1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6660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D14E3-1C44-B2D9-4408-A217053BB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B9FABDC-7F6E-21D7-1972-D05614C9A3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F9B082-D1AF-01B2-1AAC-83D1980AEB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F94977-5372-C4EA-9610-8D1BEE2BE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67495-FECA-4809-B77A-F3A3679CDF1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90821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B3B5E-B8BE-F5DB-B04D-8C195B452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F503631-8B4A-ACE3-9822-B149E4D2FC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B439802-562B-1E97-6834-27A572A2FB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B15228-2303-347D-1A3E-908E0CD725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67495-FECA-4809-B77A-F3A3679CDF1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95256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333D3-D169-73FE-3278-03ED38A2C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FBB2061-64C5-FD6A-D6C7-9E31CEEBD6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CF40D8A-2D73-5BCD-680B-4EE974F196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B98C5E0-5DD8-D906-6EDA-180F013F15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67495-FECA-4809-B77A-F3A3679CDF1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7223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398FB-C2F6-89E1-968C-5C419EE96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BAEB5B4-B7FB-B496-AFFC-C6FF98D86C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589FF2A-9F0E-10DF-24D4-94501B5C85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EA3B836-69E7-3BF5-F6B6-BE2CFC2EC9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967495-FECA-4809-B77A-F3A3679CDF1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6946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3B2519-45FE-AE0D-7776-C4002E81A1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8DFEC8A-2B7E-6CC7-5C86-CF451D8441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DA8BE32-FF9A-2FB6-9E7A-E1A3A61AE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2BAA-0BE6-4653-8697-C2514F20FF56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ACDC65-FF9A-E88C-E54A-22787ADA9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960A48-7321-7A1F-5259-DD095290C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542D-61F1-4681-8C0E-19E3C2D12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7903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E7F8AF-D289-C1D8-B9FD-AB291FEB9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5E60BC9-5315-CC7D-E9FA-020AF5D954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EC3F20-F275-FE9D-80E7-82C3CD87D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2BAA-0BE6-4653-8697-C2514F20FF56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273B3B9-61B8-3AF3-4D9E-83EB41C4F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D8FC268-963F-ED8C-36FD-5596D06AE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542D-61F1-4681-8C0E-19E3C2D12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135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E7BC07F-3632-EDA5-807D-CC3FA53512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B5E698B-A300-37EB-F214-336DBA2E2F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94FD13-76A4-E2F5-757C-07FD3C5BC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2BAA-0BE6-4653-8697-C2514F20FF56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7B93AD3-CFC6-FA31-C056-411E43602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FE4202-6F95-9F67-AF94-7E40645D0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542D-61F1-4681-8C0E-19E3C2D12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2732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11C1E2-8F37-B7C2-C23B-563ED8302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42DA84-5D86-30BB-7BF8-6A72934CA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E4EC65-C104-9883-3173-1F5117CEE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FBB5C-F8FF-4C0F-84AF-DA2771613B37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E72A618-598D-727E-F177-79ACB9493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43FDA8A-494E-FD42-E04C-2D3BB38C1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FEE92-8873-44E5-97A6-2523BCEDD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01913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776C8E-554E-B4C3-FCED-159C074AEC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76973F4-767C-4600-D3A0-2FE06E4F24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23670E-9E21-BC0F-94D7-ADB2B22A1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FBB5C-F8FF-4C0F-84AF-DA2771613B37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B4ED75-9B65-8EB8-A2BA-A3B028489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5C15A90-A065-4AC6-B20F-A029CDA8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FEE92-8873-44E5-97A6-2523BCEDD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437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52E81E-89D1-69AE-4026-C6A30F75B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19F687-FBA3-9AAB-5EFE-42508687B0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FA44A9-0611-3ACA-C7E2-4BE29AD4B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2BAA-0BE6-4653-8697-C2514F20FF56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012935-623B-08B9-FEC0-94738E9F1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F4FA38C-E21B-0BE7-8711-FBA6767EC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542D-61F1-4681-8C0E-19E3C2D12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3727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C948D0-403E-EAEE-5B87-375915EB4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843514E-5FD2-CEAE-F26F-8A9A52A41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5D8CF6-6893-98F3-6525-55BB11A81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2BAA-0BE6-4653-8697-C2514F20FF56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D5D3D1A-6C65-7F14-EF08-49B9A8C9D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ACECCEE-E649-938B-8D28-0A200B9F0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542D-61F1-4681-8C0E-19E3C2D12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5771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2336D7-EC03-44BE-CF40-30A60D003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2A74A0-C34F-876C-DF51-1048892C4B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66D9B5D-900A-79D6-7A15-CA9D347E5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9052D91-65FF-BDBA-40A4-469045544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2BAA-0BE6-4653-8697-C2514F20FF56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158FE9C-D207-67FD-C85C-425312B49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046BCC-DF43-680D-0394-B77583925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542D-61F1-4681-8C0E-19E3C2D12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242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F77FD3-CF13-A416-4699-B49DFE15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873B320-F4F9-5AA4-2E2A-5648E9F975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96C35C4-8F79-C749-4B6D-BA59BE8AAF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757DAE-BABA-FFF1-FE94-B03E72EDFA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F7BB396-AB8E-53FC-A43C-F2C21E4A0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78088DC-52FF-AB31-2AFB-17F61700F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2BAA-0BE6-4653-8697-C2514F20FF56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E01E200-B053-F12F-3D8E-C05A08DB0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9589E-9BA9-7AE2-5349-A90D7F9CDF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542D-61F1-4681-8C0E-19E3C2D12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1094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6AA564-38C5-F7D1-165F-8519AD23A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AF5EB7D-B237-7738-4379-D7B828CE3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2BAA-0BE6-4653-8697-C2514F20FF56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D3CB172-B778-F462-7B28-22E2F763A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6F48080-8120-E493-A191-085DAB382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542D-61F1-4681-8C0E-19E3C2D12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477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C0CB798-FCD4-07E9-1E4D-F027021FD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2BAA-0BE6-4653-8697-C2514F20FF56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2A9E5A4-5144-2679-61C1-BFABAB9A1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976FE8-A3FB-4A2A-5618-69612A523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542D-61F1-4681-8C0E-19E3C2D12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000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85773F-C305-F473-FA62-DE2952EC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C99711-AA03-17CD-54A0-DCFC92EA0B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4582759-E9FD-824E-D847-52EFF48758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F3BC11-CF25-A2E0-886D-D11A24785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2BAA-0BE6-4653-8697-C2514F20FF56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2E524E6-D970-772C-05FA-269D65B3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ADA279C-8F99-0B3D-C71B-BA1A5122E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542D-61F1-4681-8C0E-19E3C2D12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193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84AAB2-EC95-BC10-A9CB-FD3508141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AA31776-E0ED-90EC-D191-CC01FCA149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8A51824-5547-2FC0-01DA-E96FF14303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E0CC51C-ED48-5EAB-E22E-368D4F31E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32BAA-0BE6-4653-8697-C2514F20FF56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E2EAB55-7C1A-BA46-D782-B58B234B8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7940C8E-A583-44F9-FBAF-BF936506B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5542D-61F1-4681-8C0E-19E3C2D12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2104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16B6717-3BF4-12CD-3BB5-FC0D8B52A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0CE8DDD-FB0F-00D2-F75E-E40150F6B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CB6A0E-3D15-7BB4-7EBD-A3BBB73BEE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632BAA-0BE6-4653-8697-C2514F20FF56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069595B-8143-A404-4037-EC4155E02A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1BFB59-0ED0-3A9E-33B5-C2F384615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55542D-61F1-4681-8C0E-19E3C2D12D4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529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B44B28-17CF-4D06-A3D5-57D4CB4C6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188772D-EEEE-9C4C-3AFD-343B92FF4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8295E2D-8C1F-78B8-300A-15165C20D6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FBB5C-F8FF-4C0F-84AF-DA2771613B37}" type="datetimeFigureOut">
              <a:rPr lang="fr-FR" smtClean="0"/>
              <a:t>11/12/2025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B41D87-BC05-81DA-B0EC-7CB80B195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DD1BE8-0B18-AF93-3212-82C485F03F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FEE92-8873-44E5-97A6-2523BCEDD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110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18" Type="http://schemas.openxmlformats.org/officeDocument/2006/relationships/image" Target="../media/image52.png"/><Relationship Id="rId26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chart" Target="../charts/chart43.xml"/><Relationship Id="rId7" Type="http://schemas.openxmlformats.org/officeDocument/2006/relationships/chart" Target="../charts/chart40.xml"/><Relationship Id="rId12" Type="http://schemas.openxmlformats.org/officeDocument/2006/relationships/image" Target="../media/image17.svg"/><Relationship Id="rId17" Type="http://schemas.openxmlformats.org/officeDocument/2006/relationships/chart" Target="../charts/chart42.xml"/><Relationship Id="rId25" Type="http://schemas.openxmlformats.org/officeDocument/2006/relationships/image" Target="../media/image8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.svg"/><Relationship Id="rId20" Type="http://schemas.openxmlformats.org/officeDocument/2006/relationships/image" Target="../media/image54.png"/><Relationship Id="rId29" Type="http://schemas.openxmlformats.org/officeDocument/2006/relationships/image" Target="../media/image23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svg"/><Relationship Id="rId11" Type="http://schemas.openxmlformats.org/officeDocument/2006/relationships/image" Target="../media/image16.png"/><Relationship Id="rId24" Type="http://schemas.openxmlformats.org/officeDocument/2006/relationships/image" Target="../media/image7.png"/><Relationship Id="rId5" Type="http://schemas.openxmlformats.org/officeDocument/2006/relationships/image" Target="../media/image24.png"/><Relationship Id="rId15" Type="http://schemas.openxmlformats.org/officeDocument/2006/relationships/image" Target="../media/image11.png"/><Relationship Id="rId23" Type="http://schemas.openxmlformats.org/officeDocument/2006/relationships/image" Target="../media/image21.svg"/><Relationship Id="rId28" Type="http://schemas.openxmlformats.org/officeDocument/2006/relationships/image" Target="../media/image22.png"/><Relationship Id="rId10" Type="http://schemas.openxmlformats.org/officeDocument/2006/relationships/chart" Target="../charts/chart41.xml"/><Relationship Id="rId19" Type="http://schemas.openxmlformats.org/officeDocument/2006/relationships/image" Target="../media/image53.svg"/><Relationship Id="rId4" Type="http://schemas.openxmlformats.org/officeDocument/2006/relationships/image" Target="../media/image4.svg"/><Relationship Id="rId9" Type="http://schemas.openxmlformats.org/officeDocument/2006/relationships/image" Target="../media/image6.svg"/><Relationship Id="rId14" Type="http://schemas.openxmlformats.org/officeDocument/2006/relationships/image" Target="../media/image10.svg"/><Relationship Id="rId22" Type="http://schemas.openxmlformats.org/officeDocument/2006/relationships/image" Target="../media/image20.png"/><Relationship Id="rId27" Type="http://schemas.openxmlformats.org/officeDocument/2006/relationships/image" Target="../media/image19.svg"/><Relationship Id="rId30" Type="http://schemas.openxmlformats.org/officeDocument/2006/relationships/chart" Target="../charts/chart4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0.svg"/><Relationship Id="rId18" Type="http://schemas.openxmlformats.org/officeDocument/2006/relationships/image" Target="../media/image15.png"/><Relationship Id="rId26" Type="http://schemas.openxmlformats.org/officeDocument/2006/relationships/image" Target="../media/image23.svg"/><Relationship Id="rId3" Type="http://schemas.openxmlformats.org/officeDocument/2006/relationships/image" Target="../media/image1.png"/><Relationship Id="rId21" Type="http://schemas.openxmlformats.org/officeDocument/2006/relationships/chart" Target="../charts/chart2.xml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4.svg"/><Relationship Id="rId25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20" Type="http://schemas.openxmlformats.org/officeDocument/2006/relationships/image" Target="../media/image17.svg"/><Relationship Id="rId29" Type="http://schemas.openxmlformats.org/officeDocument/2006/relationships/image" Target="../media/image25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11" Type="http://schemas.openxmlformats.org/officeDocument/2006/relationships/image" Target="../media/image8.svg"/><Relationship Id="rId24" Type="http://schemas.openxmlformats.org/officeDocument/2006/relationships/image" Target="../media/image21.svg"/><Relationship Id="rId5" Type="http://schemas.openxmlformats.org/officeDocument/2006/relationships/image" Target="../media/image3.png"/><Relationship Id="rId15" Type="http://schemas.openxmlformats.org/officeDocument/2006/relationships/image" Target="../media/image12.svg"/><Relationship Id="rId23" Type="http://schemas.openxmlformats.org/officeDocument/2006/relationships/image" Target="../media/image20.png"/><Relationship Id="rId28" Type="http://schemas.openxmlformats.org/officeDocument/2006/relationships/image" Target="../media/image24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chart" Target="../charts/chart1.xml"/><Relationship Id="rId14" Type="http://schemas.openxmlformats.org/officeDocument/2006/relationships/image" Target="../media/image11.png"/><Relationship Id="rId22" Type="http://schemas.openxmlformats.org/officeDocument/2006/relationships/chart" Target="../charts/chart3.xml"/><Relationship Id="rId27" Type="http://schemas.openxmlformats.org/officeDocument/2006/relationships/chart" Target="../charts/chart4.xml"/><Relationship Id="rId30" Type="http://schemas.openxmlformats.org/officeDocument/2006/relationships/chart" Target="../charts/char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hart" Target="../charts/chart7.xml"/><Relationship Id="rId18" Type="http://schemas.openxmlformats.org/officeDocument/2006/relationships/image" Target="../media/image22.png"/><Relationship Id="rId26" Type="http://schemas.openxmlformats.org/officeDocument/2006/relationships/image" Target="../media/image9.png"/><Relationship Id="rId3" Type="http://schemas.openxmlformats.org/officeDocument/2006/relationships/image" Target="../media/image1.png"/><Relationship Id="rId21" Type="http://schemas.openxmlformats.org/officeDocument/2006/relationships/image" Target="../media/image32.svg"/><Relationship Id="rId7" Type="http://schemas.openxmlformats.org/officeDocument/2006/relationships/chart" Target="../charts/chart6.xml"/><Relationship Id="rId12" Type="http://schemas.openxmlformats.org/officeDocument/2006/relationships/image" Target="../media/image30.emf"/><Relationship Id="rId17" Type="http://schemas.openxmlformats.org/officeDocument/2006/relationships/chart" Target="../charts/chart9.xml"/><Relationship Id="rId25" Type="http://schemas.openxmlformats.org/officeDocument/2006/relationships/image" Target="../media/image34.svg"/><Relationship Id="rId2" Type="http://schemas.openxmlformats.org/officeDocument/2006/relationships/notesSlide" Target="../notesSlides/notesSlide2.xml"/><Relationship Id="rId16" Type="http://schemas.openxmlformats.org/officeDocument/2006/relationships/chart" Target="../charts/chart8.xml"/><Relationship Id="rId20" Type="http://schemas.openxmlformats.org/officeDocument/2006/relationships/image" Target="../media/image31.png"/><Relationship Id="rId29" Type="http://schemas.openxmlformats.org/officeDocument/2006/relationships/image" Target="../media/image1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svg"/><Relationship Id="rId11" Type="http://schemas.openxmlformats.org/officeDocument/2006/relationships/image" Target="../media/image25.svg"/><Relationship Id="rId24" Type="http://schemas.openxmlformats.org/officeDocument/2006/relationships/image" Target="../media/image33.png"/><Relationship Id="rId32" Type="http://schemas.openxmlformats.org/officeDocument/2006/relationships/chart" Target="../charts/chart10.xml"/><Relationship Id="rId5" Type="http://schemas.openxmlformats.org/officeDocument/2006/relationships/image" Target="../media/image28.png"/><Relationship Id="rId15" Type="http://schemas.openxmlformats.org/officeDocument/2006/relationships/image" Target="../media/image6.svg"/><Relationship Id="rId23" Type="http://schemas.openxmlformats.org/officeDocument/2006/relationships/image" Target="../media/image8.svg"/><Relationship Id="rId28" Type="http://schemas.openxmlformats.org/officeDocument/2006/relationships/image" Target="../media/image11.png"/><Relationship Id="rId10" Type="http://schemas.openxmlformats.org/officeDocument/2006/relationships/image" Target="../media/image24.png"/><Relationship Id="rId19" Type="http://schemas.openxmlformats.org/officeDocument/2006/relationships/image" Target="../media/image23.svg"/><Relationship Id="rId31" Type="http://schemas.openxmlformats.org/officeDocument/2006/relationships/image" Target="../media/image14.svg"/><Relationship Id="rId4" Type="http://schemas.openxmlformats.org/officeDocument/2006/relationships/image" Target="../media/image2.svg"/><Relationship Id="rId9" Type="http://schemas.openxmlformats.org/officeDocument/2006/relationships/image" Target="../media/image4.svg"/><Relationship Id="rId14" Type="http://schemas.openxmlformats.org/officeDocument/2006/relationships/image" Target="../media/image5.png"/><Relationship Id="rId22" Type="http://schemas.openxmlformats.org/officeDocument/2006/relationships/image" Target="../media/image7.png"/><Relationship Id="rId27" Type="http://schemas.openxmlformats.org/officeDocument/2006/relationships/image" Target="../media/image10.svg"/><Relationship Id="rId30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7.svg"/><Relationship Id="rId18" Type="http://schemas.openxmlformats.org/officeDocument/2006/relationships/image" Target="../media/image11.png"/><Relationship Id="rId26" Type="http://schemas.openxmlformats.org/officeDocument/2006/relationships/image" Target="../media/image7.png"/><Relationship Id="rId3" Type="http://schemas.openxmlformats.org/officeDocument/2006/relationships/image" Target="../media/image3.png"/><Relationship Id="rId21" Type="http://schemas.openxmlformats.org/officeDocument/2006/relationships/chart" Target="../charts/chart14.xml"/><Relationship Id="rId7" Type="http://schemas.openxmlformats.org/officeDocument/2006/relationships/chart" Target="../charts/chart11.xml"/><Relationship Id="rId12" Type="http://schemas.openxmlformats.org/officeDocument/2006/relationships/image" Target="../media/image16.png"/><Relationship Id="rId17" Type="http://schemas.openxmlformats.org/officeDocument/2006/relationships/image" Target="../media/image14.svg"/><Relationship Id="rId25" Type="http://schemas.openxmlformats.org/officeDocument/2006/relationships/image" Target="../media/image23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3.png"/><Relationship Id="rId20" Type="http://schemas.openxmlformats.org/officeDocument/2006/relationships/image" Target="../media/image35.png"/><Relationship Id="rId29" Type="http://schemas.openxmlformats.org/officeDocument/2006/relationships/image" Target="../media/image37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svg"/><Relationship Id="rId11" Type="http://schemas.openxmlformats.org/officeDocument/2006/relationships/chart" Target="../charts/chart13.xml"/><Relationship Id="rId24" Type="http://schemas.openxmlformats.org/officeDocument/2006/relationships/image" Target="../media/image22.png"/><Relationship Id="rId5" Type="http://schemas.openxmlformats.org/officeDocument/2006/relationships/image" Target="../media/image24.png"/><Relationship Id="rId15" Type="http://schemas.openxmlformats.org/officeDocument/2006/relationships/image" Target="../media/image10.svg"/><Relationship Id="rId23" Type="http://schemas.openxmlformats.org/officeDocument/2006/relationships/image" Target="../media/image21.svg"/><Relationship Id="rId28" Type="http://schemas.openxmlformats.org/officeDocument/2006/relationships/image" Target="../media/image36.png"/><Relationship Id="rId10" Type="http://schemas.openxmlformats.org/officeDocument/2006/relationships/chart" Target="../charts/chart12.xml"/><Relationship Id="rId19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6.svg"/><Relationship Id="rId14" Type="http://schemas.openxmlformats.org/officeDocument/2006/relationships/image" Target="../media/image9.png"/><Relationship Id="rId22" Type="http://schemas.openxmlformats.org/officeDocument/2006/relationships/image" Target="../media/image20.png"/><Relationship Id="rId27" Type="http://schemas.openxmlformats.org/officeDocument/2006/relationships/image" Target="../media/image8.svg"/><Relationship Id="rId30" Type="http://schemas.openxmlformats.org/officeDocument/2006/relationships/chart" Target="../charts/chart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18" Type="http://schemas.openxmlformats.org/officeDocument/2006/relationships/image" Target="../media/image12.svg"/><Relationship Id="rId26" Type="http://schemas.openxmlformats.org/officeDocument/2006/relationships/image" Target="../media/image22.png"/><Relationship Id="rId3" Type="http://schemas.openxmlformats.org/officeDocument/2006/relationships/image" Target="../media/image3.png"/><Relationship Id="rId21" Type="http://schemas.openxmlformats.org/officeDocument/2006/relationships/chart" Target="../charts/chart19.xml"/><Relationship Id="rId7" Type="http://schemas.openxmlformats.org/officeDocument/2006/relationships/chart" Target="../charts/chart16.xml"/><Relationship Id="rId12" Type="http://schemas.openxmlformats.org/officeDocument/2006/relationships/image" Target="../media/image17.svg"/><Relationship Id="rId17" Type="http://schemas.openxmlformats.org/officeDocument/2006/relationships/image" Target="../media/image11.png"/><Relationship Id="rId25" Type="http://schemas.openxmlformats.org/officeDocument/2006/relationships/image" Target="../media/image8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4.svg"/><Relationship Id="rId20" Type="http://schemas.openxmlformats.org/officeDocument/2006/relationships/chart" Target="../charts/chart18.xml"/><Relationship Id="rId29" Type="http://schemas.openxmlformats.org/officeDocument/2006/relationships/image" Target="../media/image3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svg"/><Relationship Id="rId11" Type="http://schemas.openxmlformats.org/officeDocument/2006/relationships/image" Target="../media/image16.png"/><Relationship Id="rId24" Type="http://schemas.openxmlformats.org/officeDocument/2006/relationships/image" Target="../media/image7.png"/><Relationship Id="rId5" Type="http://schemas.openxmlformats.org/officeDocument/2006/relationships/image" Target="../media/image24.png"/><Relationship Id="rId15" Type="http://schemas.openxmlformats.org/officeDocument/2006/relationships/image" Target="../media/image13.png"/><Relationship Id="rId23" Type="http://schemas.openxmlformats.org/officeDocument/2006/relationships/image" Target="../media/image21.svg"/><Relationship Id="rId28" Type="http://schemas.openxmlformats.org/officeDocument/2006/relationships/image" Target="../media/image31.png"/><Relationship Id="rId10" Type="http://schemas.openxmlformats.org/officeDocument/2006/relationships/chart" Target="../charts/chart17.xml"/><Relationship Id="rId19" Type="http://schemas.openxmlformats.org/officeDocument/2006/relationships/image" Target="../media/image38.png"/><Relationship Id="rId4" Type="http://schemas.openxmlformats.org/officeDocument/2006/relationships/image" Target="../media/image4.svg"/><Relationship Id="rId9" Type="http://schemas.openxmlformats.org/officeDocument/2006/relationships/image" Target="../media/image6.svg"/><Relationship Id="rId14" Type="http://schemas.openxmlformats.org/officeDocument/2006/relationships/image" Target="../media/image10.svg"/><Relationship Id="rId22" Type="http://schemas.openxmlformats.org/officeDocument/2006/relationships/image" Target="../media/image20.png"/><Relationship Id="rId27" Type="http://schemas.openxmlformats.org/officeDocument/2006/relationships/image" Target="../media/image23.svg"/><Relationship Id="rId30" Type="http://schemas.openxmlformats.org/officeDocument/2006/relationships/chart" Target="../charts/chart2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svg"/><Relationship Id="rId18" Type="http://schemas.openxmlformats.org/officeDocument/2006/relationships/image" Target="../media/image40.png"/><Relationship Id="rId26" Type="http://schemas.openxmlformats.org/officeDocument/2006/relationships/image" Target="../media/image19.svg"/><Relationship Id="rId3" Type="http://schemas.openxmlformats.org/officeDocument/2006/relationships/image" Target="../media/image3.png"/><Relationship Id="rId21" Type="http://schemas.openxmlformats.org/officeDocument/2006/relationships/image" Target="../media/image20.png"/><Relationship Id="rId7" Type="http://schemas.openxmlformats.org/officeDocument/2006/relationships/chart" Target="../charts/chart21.xml"/><Relationship Id="rId12" Type="http://schemas.openxmlformats.org/officeDocument/2006/relationships/image" Target="../media/image9.png"/><Relationship Id="rId17" Type="http://schemas.openxmlformats.org/officeDocument/2006/relationships/image" Target="../media/image12.svg"/><Relationship Id="rId25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1.png"/><Relationship Id="rId20" Type="http://schemas.openxmlformats.org/officeDocument/2006/relationships/chart" Target="../charts/chart23.xml"/><Relationship Id="rId29" Type="http://schemas.openxmlformats.org/officeDocument/2006/relationships/chart" Target="../charts/chart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svg"/><Relationship Id="rId11" Type="http://schemas.openxmlformats.org/officeDocument/2006/relationships/image" Target="../media/image17.svg"/><Relationship Id="rId24" Type="http://schemas.openxmlformats.org/officeDocument/2006/relationships/image" Target="../media/image8.svg"/><Relationship Id="rId5" Type="http://schemas.openxmlformats.org/officeDocument/2006/relationships/image" Target="../media/image24.png"/><Relationship Id="rId15" Type="http://schemas.openxmlformats.org/officeDocument/2006/relationships/image" Target="../media/image14.svg"/><Relationship Id="rId23" Type="http://schemas.openxmlformats.org/officeDocument/2006/relationships/image" Target="../media/image7.png"/><Relationship Id="rId28" Type="http://schemas.openxmlformats.org/officeDocument/2006/relationships/image" Target="../media/image23.svg"/><Relationship Id="rId10" Type="http://schemas.openxmlformats.org/officeDocument/2006/relationships/image" Target="../media/image16.png"/><Relationship Id="rId19" Type="http://schemas.openxmlformats.org/officeDocument/2006/relationships/chart" Target="../charts/chart22.xml"/><Relationship Id="rId4" Type="http://schemas.openxmlformats.org/officeDocument/2006/relationships/image" Target="../media/image4.svg"/><Relationship Id="rId9" Type="http://schemas.openxmlformats.org/officeDocument/2006/relationships/image" Target="../media/image6.svg"/><Relationship Id="rId14" Type="http://schemas.openxmlformats.org/officeDocument/2006/relationships/image" Target="../media/image13.png"/><Relationship Id="rId22" Type="http://schemas.openxmlformats.org/officeDocument/2006/relationships/image" Target="../media/image21.svg"/><Relationship Id="rId27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.png"/><Relationship Id="rId18" Type="http://schemas.openxmlformats.org/officeDocument/2006/relationships/image" Target="../media/image26.png"/><Relationship Id="rId26" Type="http://schemas.openxmlformats.org/officeDocument/2006/relationships/image" Target="../media/image7.png"/><Relationship Id="rId3" Type="http://schemas.openxmlformats.org/officeDocument/2006/relationships/image" Target="../media/image3.png"/><Relationship Id="rId21" Type="http://schemas.openxmlformats.org/officeDocument/2006/relationships/image" Target="../media/image43.svg"/><Relationship Id="rId7" Type="http://schemas.openxmlformats.org/officeDocument/2006/relationships/chart" Target="../charts/chart25.xml"/><Relationship Id="rId12" Type="http://schemas.openxmlformats.org/officeDocument/2006/relationships/image" Target="../media/image17.svg"/><Relationship Id="rId17" Type="http://schemas.openxmlformats.org/officeDocument/2006/relationships/chart" Target="../charts/chart27.xml"/><Relationship Id="rId25" Type="http://schemas.openxmlformats.org/officeDocument/2006/relationships/image" Target="../media/image21.svg"/><Relationship Id="rId33" Type="http://schemas.openxmlformats.org/officeDocument/2006/relationships/chart" Target="../charts/chart30.xml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2.svg"/><Relationship Id="rId20" Type="http://schemas.openxmlformats.org/officeDocument/2006/relationships/image" Target="../media/image42.png"/><Relationship Id="rId29" Type="http://schemas.openxmlformats.org/officeDocument/2006/relationships/image" Target="../media/image23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svg"/><Relationship Id="rId11" Type="http://schemas.openxmlformats.org/officeDocument/2006/relationships/image" Target="../media/image16.png"/><Relationship Id="rId24" Type="http://schemas.openxmlformats.org/officeDocument/2006/relationships/image" Target="../media/image20.png"/><Relationship Id="rId32" Type="http://schemas.openxmlformats.org/officeDocument/2006/relationships/chart" Target="../charts/chart29.xml"/><Relationship Id="rId5" Type="http://schemas.openxmlformats.org/officeDocument/2006/relationships/image" Target="../media/image24.png"/><Relationship Id="rId15" Type="http://schemas.openxmlformats.org/officeDocument/2006/relationships/image" Target="../media/image11.png"/><Relationship Id="rId23" Type="http://schemas.openxmlformats.org/officeDocument/2006/relationships/chart" Target="../charts/chart28.xml"/><Relationship Id="rId28" Type="http://schemas.openxmlformats.org/officeDocument/2006/relationships/image" Target="../media/image22.png"/><Relationship Id="rId10" Type="http://schemas.openxmlformats.org/officeDocument/2006/relationships/chart" Target="../charts/chart26.xml"/><Relationship Id="rId19" Type="http://schemas.openxmlformats.org/officeDocument/2006/relationships/image" Target="../media/image27.svg"/><Relationship Id="rId31" Type="http://schemas.openxmlformats.org/officeDocument/2006/relationships/image" Target="../media/image32.svg"/><Relationship Id="rId4" Type="http://schemas.openxmlformats.org/officeDocument/2006/relationships/image" Target="../media/image4.svg"/><Relationship Id="rId9" Type="http://schemas.openxmlformats.org/officeDocument/2006/relationships/image" Target="../media/image6.svg"/><Relationship Id="rId14" Type="http://schemas.openxmlformats.org/officeDocument/2006/relationships/image" Target="../media/image10.svg"/><Relationship Id="rId22" Type="http://schemas.openxmlformats.org/officeDocument/2006/relationships/image" Target="../media/image44.png"/><Relationship Id="rId27" Type="http://schemas.openxmlformats.org/officeDocument/2006/relationships/image" Target="../media/image8.svg"/><Relationship Id="rId30" Type="http://schemas.openxmlformats.org/officeDocument/2006/relationships/image" Target="../media/image31.png"/><Relationship Id="rId8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18" Type="http://schemas.openxmlformats.org/officeDocument/2006/relationships/image" Target="../media/image26.png"/><Relationship Id="rId26" Type="http://schemas.openxmlformats.org/officeDocument/2006/relationships/image" Target="../media/image7.png"/><Relationship Id="rId3" Type="http://schemas.openxmlformats.org/officeDocument/2006/relationships/image" Target="../media/image3.png"/><Relationship Id="rId21" Type="http://schemas.openxmlformats.org/officeDocument/2006/relationships/image" Target="../media/image43.svg"/><Relationship Id="rId7" Type="http://schemas.openxmlformats.org/officeDocument/2006/relationships/chart" Target="../charts/chart31.xml"/><Relationship Id="rId12" Type="http://schemas.openxmlformats.org/officeDocument/2006/relationships/image" Target="../media/image17.svg"/><Relationship Id="rId17" Type="http://schemas.openxmlformats.org/officeDocument/2006/relationships/chart" Target="../charts/chart33.xml"/><Relationship Id="rId25" Type="http://schemas.openxmlformats.org/officeDocument/2006/relationships/image" Target="../media/image21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2.svg"/><Relationship Id="rId20" Type="http://schemas.openxmlformats.org/officeDocument/2006/relationships/image" Target="../media/image42.png"/><Relationship Id="rId29" Type="http://schemas.openxmlformats.org/officeDocument/2006/relationships/image" Target="../media/image23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svg"/><Relationship Id="rId11" Type="http://schemas.openxmlformats.org/officeDocument/2006/relationships/image" Target="../media/image16.png"/><Relationship Id="rId24" Type="http://schemas.openxmlformats.org/officeDocument/2006/relationships/image" Target="../media/image20.png"/><Relationship Id="rId32" Type="http://schemas.openxmlformats.org/officeDocument/2006/relationships/chart" Target="../charts/chart35.xml"/><Relationship Id="rId5" Type="http://schemas.openxmlformats.org/officeDocument/2006/relationships/image" Target="../media/image24.png"/><Relationship Id="rId15" Type="http://schemas.openxmlformats.org/officeDocument/2006/relationships/image" Target="../media/image11.png"/><Relationship Id="rId23" Type="http://schemas.openxmlformats.org/officeDocument/2006/relationships/chart" Target="../charts/chart34.xml"/><Relationship Id="rId28" Type="http://schemas.openxmlformats.org/officeDocument/2006/relationships/image" Target="../media/image22.png"/><Relationship Id="rId10" Type="http://schemas.openxmlformats.org/officeDocument/2006/relationships/chart" Target="../charts/chart32.xml"/><Relationship Id="rId19" Type="http://schemas.openxmlformats.org/officeDocument/2006/relationships/image" Target="../media/image27.svg"/><Relationship Id="rId31" Type="http://schemas.openxmlformats.org/officeDocument/2006/relationships/image" Target="../media/image32.svg"/><Relationship Id="rId4" Type="http://schemas.openxmlformats.org/officeDocument/2006/relationships/image" Target="../media/image4.svg"/><Relationship Id="rId9" Type="http://schemas.openxmlformats.org/officeDocument/2006/relationships/image" Target="../media/image6.svg"/><Relationship Id="rId14" Type="http://schemas.openxmlformats.org/officeDocument/2006/relationships/image" Target="../media/image10.svg"/><Relationship Id="rId22" Type="http://schemas.openxmlformats.org/officeDocument/2006/relationships/image" Target="../media/image46.png"/><Relationship Id="rId27" Type="http://schemas.openxmlformats.org/officeDocument/2006/relationships/image" Target="../media/image8.svg"/><Relationship Id="rId30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svg"/><Relationship Id="rId18" Type="http://schemas.openxmlformats.org/officeDocument/2006/relationships/image" Target="../media/image49.svg"/><Relationship Id="rId26" Type="http://schemas.openxmlformats.org/officeDocument/2006/relationships/image" Target="../media/image21.svg"/><Relationship Id="rId3" Type="http://schemas.openxmlformats.org/officeDocument/2006/relationships/image" Target="../media/image3.png"/><Relationship Id="rId21" Type="http://schemas.openxmlformats.org/officeDocument/2006/relationships/image" Target="../media/image26.png"/><Relationship Id="rId7" Type="http://schemas.openxmlformats.org/officeDocument/2006/relationships/chart" Target="../charts/chart36.xml"/><Relationship Id="rId12" Type="http://schemas.openxmlformats.org/officeDocument/2006/relationships/image" Target="../media/image9.png"/><Relationship Id="rId17" Type="http://schemas.openxmlformats.org/officeDocument/2006/relationships/image" Target="../media/image48.png"/><Relationship Id="rId25" Type="http://schemas.openxmlformats.org/officeDocument/2006/relationships/image" Target="../media/image20.png"/><Relationship Id="rId33" Type="http://schemas.openxmlformats.org/officeDocument/2006/relationships/chart" Target="../charts/chart39.xml"/><Relationship Id="rId2" Type="http://schemas.openxmlformats.org/officeDocument/2006/relationships/notesSlide" Target="../notesSlides/notesSlide8.xml"/><Relationship Id="rId16" Type="http://schemas.openxmlformats.org/officeDocument/2006/relationships/chart" Target="../charts/chart37.xml"/><Relationship Id="rId20" Type="http://schemas.openxmlformats.org/officeDocument/2006/relationships/image" Target="../media/image43.svg"/><Relationship Id="rId29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svg"/><Relationship Id="rId11" Type="http://schemas.openxmlformats.org/officeDocument/2006/relationships/image" Target="../media/image17.svg"/><Relationship Id="rId24" Type="http://schemas.openxmlformats.org/officeDocument/2006/relationships/chart" Target="../charts/chart38.xml"/><Relationship Id="rId32" Type="http://schemas.openxmlformats.org/officeDocument/2006/relationships/image" Target="../media/image19.svg"/><Relationship Id="rId5" Type="http://schemas.openxmlformats.org/officeDocument/2006/relationships/image" Target="../media/image24.png"/><Relationship Id="rId15" Type="http://schemas.openxmlformats.org/officeDocument/2006/relationships/image" Target="../media/image12.svg"/><Relationship Id="rId23" Type="http://schemas.openxmlformats.org/officeDocument/2006/relationships/image" Target="../media/image50.png"/><Relationship Id="rId28" Type="http://schemas.openxmlformats.org/officeDocument/2006/relationships/image" Target="../media/image8.svg"/><Relationship Id="rId10" Type="http://schemas.openxmlformats.org/officeDocument/2006/relationships/image" Target="../media/image16.png"/><Relationship Id="rId19" Type="http://schemas.openxmlformats.org/officeDocument/2006/relationships/image" Target="../media/image42.png"/><Relationship Id="rId31" Type="http://schemas.openxmlformats.org/officeDocument/2006/relationships/image" Target="../media/image18.png"/><Relationship Id="rId4" Type="http://schemas.openxmlformats.org/officeDocument/2006/relationships/image" Target="../media/image4.svg"/><Relationship Id="rId9" Type="http://schemas.openxmlformats.org/officeDocument/2006/relationships/image" Target="../media/image6.svg"/><Relationship Id="rId14" Type="http://schemas.openxmlformats.org/officeDocument/2006/relationships/image" Target="../media/image11.png"/><Relationship Id="rId22" Type="http://schemas.openxmlformats.org/officeDocument/2006/relationships/image" Target="../media/image27.svg"/><Relationship Id="rId27" Type="http://schemas.openxmlformats.org/officeDocument/2006/relationships/image" Target="../media/image7.png"/><Relationship Id="rId30" Type="http://schemas.openxmlformats.org/officeDocument/2006/relationships/image" Target="../media/image23.svg"/><Relationship Id="rId8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B7DF5D-54B7-1646-35C4-7BCFC3D54B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IAE 2024</a:t>
            </a:r>
            <a:br>
              <a:rPr lang="fr-FR" b="1" dirty="0"/>
            </a:br>
            <a:r>
              <a:rPr lang="fr-FR" b="1" dirty="0"/>
              <a:t>par département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089EC6-F872-4EBA-F5F7-9D1F8C4D3F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fr-FR" b="1" dirty="0"/>
          </a:p>
          <a:p>
            <a:r>
              <a:rPr lang="fr-FR" b="1" dirty="0"/>
              <a:t>INFOGRAPHIE</a:t>
            </a:r>
          </a:p>
          <a:p>
            <a:endParaRPr lang="fr-FR" b="1" dirty="0"/>
          </a:p>
          <a:p>
            <a:r>
              <a:rPr lang="fr-FR" dirty="0"/>
              <a:t>DRIEETS IDF</a:t>
            </a:r>
          </a:p>
        </p:txBody>
      </p:sp>
    </p:spTree>
    <p:extLst>
      <p:ext uri="{BB962C8B-B14F-4D97-AF65-F5344CB8AC3E}">
        <p14:creationId xmlns:p14="http://schemas.microsoft.com/office/powerpoint/2010/main" val="531295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61144-971B-25D5-E9A5-D2BA9E5EE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6C2A57AA-0034-ED32-8562-224DC26B4BDC}"/>
              </a:ext>
            </a:extLst>
          </p:cNvPr>
          <p:cNvSpPr txBox="1"/>
          <p:nvPr/>
        </p:nvSpPr>
        <p:spPr>
          <a:xfrm>
            <a:off x="-38765" y="-14360"/>
            <a:ext cx="4627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tx2"/>
                </a:solidFill>
                <a:latin typeface="Amasis MT Pro Black" panose="020F0502020204030204" pitchFamily="18" charset="0"/>
              </a:rPr>
              <a:t>95 VAL-D’OISE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ED669CB-9742-E519-8F99-A1C17C92AA7C}"/>
              </a:ext>
            </a:extLst>
          </p:cNvPr>
          <p:cNvSpPr txBox="1"/>
          <p:nvPr/>
        </p:nvSpPr>
        <p:spPr>
          <a:xfrm>
            <a:off x="292606" y="667631"/>
            <a:ext cx="32786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59 </a:t>
            </a:r>
            <a:r>
              <a:rPr lang="fr-FR" sz="1600" dirty="0" err="1"/>
              <a:t>SIAE</a:t>
            </a:r>
            <a:r>
              <a:rPr lang="fr-FR" sz="1600" dirty="0"/>
              <a:t>  (soit 4 </a:t>
            </a:r>
            <a:r>
              <a:rPr lang="fr-FR" sz="1600" dirty="0" err="1"/>
              <a:t>SIAE</a:t>
            </a:r>
            <a:r>
              <a:rPr lang="fr-FR" sz="1600" dirty="0"/>
              <a:t> en moins/2023)</a:t>
            </a:r>
          </a:p>
          <a:p>
            <a:r>
              <a:rPr lang="fr-FR" sz="1600" dirty="0"/>
              <a:t>2 602 salariés en insertion ayant travaillé dans l’année</a:t>
            </a:r>
          </a:p>
          <a:p>
            <a:r>
              <a:rPr lang="fr-FR" sz="1600" dirty="0"/>
              <a:t>822 ETP effectués dans l’année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BDAF4D0-60D2-F152-F1BA-87CA436F1B92}"/>
              </a:ext>
            </a:extLst>
          </p:cNvPr>
          <p:cNvSpPr txBox="1"/>
          <p:nvPr/>
        </p:nvSpPr>
        <p:spPr>
          <a:xfrm>
            <a:off x="3211795" y="1898254"/>
            <a:ext cx="22863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highlight>
                  <a:srgbClr val="C0C0C0"/>
                </a:highlight>
                <a:latin typeface="Alasassy Caps" panose="020F0502020204030204" pitchFamily="2" charset="0"/>
              </a:rPr>
              <a:t>  30 % de RSA</a:t>
            </a:r>
          </a:p>
          <a:p>
            <a:r>
              <a:rPr lang="fr-FR" sz="1600" b="1" dirty="0">
                <a:highlight>
                  <a:srgbClr val="C0C0C0"/>
                </a:highlight>
                <a:latin typeface="Alasassy Caps" panose="020F0502020204030204" pitchFamily="2" charset="0"/>
              </a:rPr>
              <a:t>6,1 % en population générale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6D7B88A-6F18-9FBA-5767-C61AABB42E37}"/>
              </a:ext>
            </a:extLst>
          </p:cNvPr>
          <p:cNvSpPr txBox="1"/>
          <p:nvPr/>
        </p:nvSpPr>
        <p:spPr>
          <a:xfrm>
            <a:off x="6956580" y="2142736"/>
            <a:ext cx="13907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highlight>
                  <a:srgbClr val="00FFFF"/>
                </a:highlight>
                <a:latin typeface="Alasassy Caps" pitchFamily="2" charset="0"/>
              </a:rPr>
              <a:t> 5 % de travailleurs handicapés</a:t>
            </a:r>
          </a:p>
        </p:txBody>
      </p:sp>
      <p:pic>
        <p:nvPicPr>
          <p:cNvPr id="41" name="Graphique 40" descr="Accès aux fauteuils roulants contour">
            <a:extLst>
              <a:ext uri="{FF2B5EF4-FFF2-40B4-BE49-F238E27FC236}">
                <a16:creationId xmlns:a16="http://schemas.microsoft.com/office/drawing/2014/main" id="{9CF68F48-D8CF-CFCC-DAF0-12D5F5203A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47069" y="1874646"/>
            <a:ext cx="692495" cy="692495"/>
          </a:xfrm>
          <a:prstGeom prst="rect">
            <a:avLst/>
          </a:prstGeom>
        </p:spPr>
      </p:pic>
      <p:pic>
        <p:nvPicPr>
          <p:cNvPr id="11" name="Graphique 10" descr="Deux hommes avec un remplissage uni">
            <a:extLst>
              <a:ext uri="{FF2B5EF4-FFF2-40B4-BE49-F238E27FC236}">
                <a16:creationId xmlns:a16="http://schemas.microsoft.com/office/drawing/2014/main" id="{A6DE9E03-3247-DB5C-D5BB-535EAB034F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33531" y="570887"/>
            <a:ext cx="914400" cy="9144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91D1FA2-6E5C-4D86-E499-94AB508582D4}"/>
              </a:ext>
            </a:extLst>
          </p:cNvPr>
          <p:cNvSpPr txBox="1"/>
          <p:nvPr/>
        </p:nvSpPr>
        <p:spPr>
          <a:xfrm>
            <a:off x="1122875" y="1429472"/>
            <a:ext cx="1173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15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93091C0-50BA-3FAA-41CA-2B3F19E7495B}"/>
              </a:ext>
            </a:extLst>
          </p:cNvPr>
          <p:cNvSpPr txBox="1"/>
          <p:nvPr/>
        </p:nvSpPr>
        <p:spPr>
          <a:xfrm>
            <a:off x="4278043" y="1487387"/>
            <a:ext cx="1533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61 % H  </a:t>
            </a:r>
            <a:r>
              <a:rPr lang="fr-FR" dirty="0">
                <a:solidFill>
                  <a:schemeClr val="accent2"/>
                </a:solidFill>
              </a:rPr>
              <a:t>39 </a:t>
            </a:r>
            <a:r>
              <a:rPr lang="fr-FR" sz="1500" dirty="0">
                <a:solidFill>
                  <a:schemeClr val="accent2"/>
                </a:solidFill>
              </a:rPr>
              <a:t> </a:t>
            </a:r>
            <a:r>
              <a:rPr lang="fr-FR" sz="1500" dirty="0">
                <a:solidFill>
                  <a:schemeClr val="accent2">
                    <a:lumMod val="75000"/>
                  </a:schemeClr>
                </a:solidFill>
              </a:rPr>
              <a:t>% F</a:t>
            </a:r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6098B15-1C12-D376-ACAC-1B9E779945CB}"/>
              </a:ext>
            </a:extLst>
          </p:cNvPr>
          <p:cNvSpPr txBox="1"/>
          <p:nvPr/>
        </p:nvSpPr>
        <p:spPr>
          <a:xfrm>
            <a:off x="-104497" y="6129418"/>
            <a:ext cx="362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  2 </a:t>
            </a:r>
            <a:r>
              <a:rPr lang="fr-FR" sz="1400" dirty="0" err="1"/>
              <a:t>EITI</a:t>
            </a:r>
            <a:endParaRPr lang="fr-FR" sz="1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4F389A-9020-B5BC-F595-9BDDE840B5C8}"/>
              </a:ext>
            </a:extLst>
          </p:cNvPr>
          <p:cNvSpPr txBox="1"/>
          <p:nvPr/>
        </p:nvSpPr>
        <p:spPr>
          <a:xfrm>
            <a:off x="9559244" y="256046"/>
            <a:ext cx="19127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Les 4 principaux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domaines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professionnels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CC32483-0F75-E1CF-8817-52336460E491}"/>
              </a:ext>
            </a:extLst>
          </p:cNvPr>
          <p:cNvSpPr txBox="1"/>
          <p:nvPr/>
        </p:nvSpPr>
        <p:spPr>
          <a:xfrm>
            <a:off x="675315" y="2296767"/>
            <a:ext cx="17459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u="sng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Taux d’accès:</a:t>
            </a:r>
            <a:endParaRPr lang="fr-FR" sz="2000" dirty="0">
              <a:solidFill>
                <a:schemeClr val="accent6">
                  <a:lumMod val="50000"/>
                </a:schemeClr>
              </a:solidFill>
              <a:latin typeface="Bernard MT Condensed" panose="02050806060905020404" pitchFamily="18" charset="0"/>
              <a:cs typeface="Arabic Typesetting" panose="020F0502020204030204" pitchFamily="66" charset="-78"/>
            </a:endParaRP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41</a:t>
            </a:r>
            <a:r>
              <a:rPr lang="fr-FR" sz="2000" u="sng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 </a:t>
            </a:r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salariés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en insertion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pour 1000 </a:t>
            </a:r>
            <a:r>
              <a:rPr lang="fr-FR" sz="2000" dirty="0" err="1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DEFM</a:t>
            </a:r>
            <a:endParaRPr lang="fr-FR" sz="2000" dirty="0">
              <a:solidFill>
                <a:schemeClr val="accent6">
                  <a:lumMod val="50000"/>
                </a:schemeClr>
              </a:solidFill>
              <a:latin typeface="Bernard MT Condensed" panose="02050806060905020404" pitchFamily="18" charset="0"/>
              <a:cs typeface="Arabic Typesetting" panose="020F0502020204030204" pitchFamily="66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9F405D2-9395-8608-1633-35B97A983518}"/>
              </a:ext>
            </a:extLst>
          </p:cNvPr>
          <p:cNvSpPr txBox="1"/>
          <p:nvPr/>
        </p:nvSpPr>
        <p:spPr>
          <a:xfrm>
            <a:off x="5811370" y="3379085"/>
            <a:ext cx="30138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28 % de sans –emploi</a:t>
            </a:r>
          </a:p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depuis au moins 2 ans à l’entrée</a:t>
            </a:r>
          </a:p>
        </p:txBody>
      </p:sp>
      <p:sp>
        <p:nvSpPr>
          <p:cNvPr id="26" name="Rectangle : avec coin rogné 25">
            <a:extLst>
              <a:ext uri="{FF2B5EF4-FFF2-40B4-BE49-F238E27FC236}">
                <a16:creationId xmlns:a16="http://schemas.microsoft.com/office/drawing/2014/main" id="{93531917-F4A7-6EFF-4FDC-30DFCDE50DAB}"/>
              </a:ext>
            </a:extLst>
          </p:cNvPr>
          <p:cNvSpPr/>
          <p:nvPr/>
        </p:nvSpPr>
        <p:spPr>
          <a:xfrm>
            <a:off x="5811370" y="3348871"/>
            <a:ext cx="2535967" cy="983421"/>
          </a:xfrm>
          <a:prstGeom prst="snip1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5" name="Graphique 24">
            <a:extLst>
              <a:ext uri="{FF2B5EF4-FFF2-40B4-BE49-F238E27FC236}">
                <a16:creationId xmlns:a16="http://schemas.microsoft.com/office/drawing/2014/main" id="{911BFF6A-3CF5-3141-01F2-904187EB8904}"/>
              </a:ext>
            </a:extLst>
          </p:cNvPr>
          <p:cNvGraphicFramePr>
            <a:graphicFrameLocks/>
          </p:cNvGraphicFramePr>
          <p:nvPr/>
        </p:nvGraphicFramePr>
        <p:xfrm>
          <a:off x="6461076" y="183364"/>
          <a:ext cx="2260986" cy="1769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DC9E07A8-B9BC-C8CE-A4E6-0D55224EF1F9}"/>
              </a:ext>
            </a:extLst>
          </p:cNvPr>
          <p:cNvSpPr/>
          <p:nvPr/>
        </p:nvSpPr>
        <p:spPr>
          <a:xfrm>
            <a:off x="3942374" y="429230"/>
            <a:ext cx="2160367" cy="146016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Graphique 28" descr="Ville contour">
            <a:extLst>
              <a:ext uri="{FF2B5EF4-FFF2-40B4-BE49-F238E27FC236}">
                <a16:creationId xmlns:a16="http://schemas.microsoft.com/office/drawing/2014/main" id="{4DB7C4DE-4EED-E39C-871B-6A826B072C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99341" y="2482929"/>
            <a:ext cx="914400" cy="9144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60FEFDE2-7B08-4AF4-52EF-E6A68438B63F}"/>
              </a:ext>
            </a:extLst>
          </p:cNvPr>
          <p:cNvSpPr txBox="1"/>
          <p:nvPr/>
        </p:nvSpPr>
        <p:spPr>
          <a:xfrm>
            <a:off x="3845522" y="3233443"/>
            <a:ext cx="1503432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32 % de résidents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en </a:t>
            </a:r>
            <a:r>
              <a:rPr lang="fr-FR" sz="2400" b="1" dirty="0" err="1">
                <a:latin typeface="Agency FB" panose="020B0503020202020204" pitchFamily="34" charset="0"/>
              </a:rPr>
              <a:t>QPV</a:t>
            </a:r>
            <a:endParaRPr lang="fr-FR" sz="2400" b="1" dirty="0">
              <a:latin typeface="Agency FB" panose="020B0503020202020204" pitchFamily="34" charset="0"/>
            </a:endParaRPr>
          </a:p>
        </p:txBody>
      </p:sp>
      <p:sp>
        <p:nvSpPr>
          <p:cNvPr id="34" name="Bulle narrative : ronde 33">
            <a:extLst>
              <a:ext uri="{FF2B5EF4-FFF2-40B4-BE49-F238E27FC236}">
                <a16:creationId xmlns:a16="http://schemas.microsoft.com/office/drawing/2014/main" id="{CC9A8053-DE2F-C208-18D5-6CDD5E572028}"/>
              </a:ext>
            </a:extLst>
          </p:cNvPr>
          <p:cNvSpPr/>
          <p:nvPr/>
        </p:nvSpPr>
        <p:spPr>
          <a:xfrm>
            <a:off x="282392" y="2103247"/>
            <a:ext cx="2613536" cy="1611617"/>
          </a:xfrm>
          <a:prstGeom prst="wedgeEllipseCallout">
            <a:avLst>
              <a:gd name="adj1" fmla="val 39770"/>
              <a:gd name="adj2" fmla="val -32339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highlight>
                <a:srgbClr val="800080"/>
              </a:highlight>
            </a:endParaRPr>
          </a:p>
        </p:txBody>
      </p:sp>
      <p:graphicFrame>
        <p:nvGraphicFramePr>
          <p:cNvPr id="45" name="Graphique 44">
            <a:extLst>
              <a:ext uri="{FF2B5EF4-FFF2-40B4-BE49-F238E27FC236}">
                <a16:creationId xmlns:a16="http://schemas.microsoft.com/office/drawing/2014/main" id="{B72D544D-ECFF-EFA7-6380-C312C623C6D5}"/>
              </a:ext>
            </a:extLst>
          </p:cNvPr>
          <p:cNvGraphicFramePr>
            <a:graphicFrameLocks/>
          </p:cNvGraphicFramePr>
          <p:nvPr/>
        </p:nvGraphicFramePr>
        <p:xfrm>
          <a:off x="10298113" y="-6245981"/>
          <a:ext cx="3076575" cy="1966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2" name="ZoneTexte 51">
            <a:extLst>
              <a:ext uri="{FF2B5EF4-FFF2-40B4-BE49-F238E27FC236}">
                <a16:creationId xmlns:a16="http://schemas.microsoft.com/office/drawing/2014/main" id="{1282CA26-86F0-FC59-CBF6-3D83B473E47D}"/>
              </a:ext>
            </a:extLst>
          </p:cNvPr>
          <p:cNvSpPr txBox="1"/>
          <p:nvPr/>
        </p:nvSpPr>
        <p:spPr>
          <a:xfrm>
            <a:off x="5013741" y="6455427"/>
            <a:ext cx="2776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100" i="1" dirty="0"/>
              <a:t>Source : SI de l'ASP annexes de l'année 2024</a:t>
            </a:r>
          </a:p>
        </p:txBody>
      </p:sp>
      <p:pic>
        <p:nvPicPr>
          <p:cNvPr id="40" name="Espace réservé du contenu 38" descr="Deux femmes avec un remplissage uni">
            <a:extLst>
              <a:ext uri="{FF2B5EF4-FFF2-40B4-BE49-F238E27FC236}">
                <a16:creationId xmlns:a16="http://schemas.microsoft.com/office/drawing/2014/main" id="{473D5F19-34A4-5917-A472-A375FE989B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106266" y="657983"/>
            <a:ext cx="914400" cy="91440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591AF906-52D8-C407-CA4F-C8B3C422FE6B}"/>
              </a:ext>
            </a:extLst>
          </p:cNvPr>
          <p:cNvSpPr/>
          <p:nvPr/>
        </p:nvSpPr>
        <p:spPr>
          <a:xfrm>
            <a:off x="71777" y="4359030"/>
            <a:ext cx="3347871" cy="161161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Graphique 5" descr="Programmeur avec un remplissage uni">
            <a:extLst>
              <a:ext uri="{FF2B5EF4-FFF2-40B4-BE49-F238E27FC236}">
                <a16:creationId xmlns:a16="http://schemas.microsoft.com/office/drawing/2014/main" id="{6DD7FBEC-6442-0D89-C490-624CF9DE4ED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62358" y="5165890"/>
            <a:ext cx="914400" cy="914400"/>
          </a:xfrm>
          <a:prstGeom prst="rect">
            <a:avLst/>
          </a:prstGeom>
        </p:spPr>
      </p:pic>
      <p:pic>
        <p:nvPicPr>
          <p:cNvPr id="12" name="Graphique 11" descr="Groupe avec un remplissage uni">
            <a:extLst>
              <a:ext uri="{FF2B5EF4-FFF2-40B4-BE49-F238E27FC236}">
                <a16:creationId xmlns:a16="http://schemas.microsoft.com/office/drawing/2014/main" id="{740F962E-0BD4-0DDC-F1BF-551C6E9C5F9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301696" y="5078302"/>
            <a:ext cx="1146623" cy="1146623"/>
          </a:xfrm>
          <a:prstGeom prst="rect">
            <a:avLst/>
          </a:prstGeom>
        </p:spPr>
      </p:pic>
      <p:graphicFrame>
        <p:nvGraphicFramePr>
          <p:cNvPr id="24" name="Graphique 23">
            <a:extLst>
              <a:ext uri="{FF2B5EF4-FFF2-40B4-BE49-F238E27FC236}">
                <a16:creationId xmlns:a16="http://schemas.microsoft.com/office/drawing/2014/main" id="{19C8F764-BC12-E493-3392-6C67686B62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1761197"/>
              </p:ext>
            </p:extLst>
          </p:nvPr>
        </p:nvGraphicFramePr>
        <p:xfrm>
          <a:off x="6604686" y="425557"/>
          <a:ext cx="2535967" cy="137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pic>
        <p:nvPicPr>
          <p:cNvPr id="42" name="Graphique 41" descr="Deux hommes avec un remplissage uni">
            <a:extLst>
              <a:ext uri="{FF2B5EF4-FFF2-40B4-BE49-F238E27FC236}">
                <a16:creationId xmlns:a16="http://schemas.microsoft.com/office/drawing/2014/main" id="{E288397E-1848-AF89-1628-F0D6660797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71715" y="610744"/>
            <a:ext cx="914400" cy="914400"/>
          </a:xfrm>
          <a:prstGeom prst="rect">
            <a:avLst/>
          </a:prstGeom>
        </p:spPr>
      </p:pic>
      <p:pic>
        <p:nvPicPr>
          <p:cNvPr id="10" name="Graphique 9" descr="Deux hommes avec un remplissage uni">
            <a:extLst>
              <a:ext uri="{FF2B5EF4-FFF2-40B4-BE49-F238E27FC236}">
                <a16:creationId xmlns:a16="http://schemas.microsoft.com/office/drawing/2014/main" id="{74749255-BF4D-0802-ECB8-C5EF996A0D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62419" y="572987"/>
            <a:ext cx="914400" cy="914400"/>
          </a:xfrm>
          <a:prstGeom prst="rect">
            <a:avLst/>
          </a:prstGeom>
        </p:spPr>
      </p:pic>
      <p:pic>
        <p:nvPicPr>
          <p:cNvPr id="2" name="Espace réservé du contenu 38" descr="Deux femmes avec un remplissage uni">
            <a:extLst>
              <a:ext uri="{FF2B5EF4-FFF2-40B4-BE49-F238E27FC236}">
                <a16:creationId xmlns:a16="http://schemas.microsoft.com/office/drawing/2014/main" id="{28173B4B-FFAE-56CD-750E-B90CBD49E9C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29379" y="646747"/>
            <a:ext cx="914400" cy="914400"/>
          </a:xfrm>
          <a:prstGeom prst="rect">
            <a:avLst/>
          </a:prstGeom>
        </p:spPr>
      </p:pic>
      <p:pic>
        <p:nvPicPr>
          <p:cNvPr id="35" name="Graphique 34" descr="Homme et femme avec un remplissage uni">
            <a:extLst>
              <a:ext uri="{FF2B5EF4-FFF2-40B4-BE49-F238E27FC236}">
                <a16:creationId xmlns:a16="http://schemas.microsoft.com/office/drawing/2014/main" id="{2AA0C3D0-08E9-323F-CA58-4BF77E868AD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344842" y="5221429"/>
            <a:ext cx="914400" cy="914400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77FF351A-5A33-1BDE-1467-D58E14757D7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5482" y="4335292"/>
            <a:ext cx="3424685" cy="1611617"/>
          </a:xfrm>
          <a:prstGeom prst="rect">
            <a:avLst/>
          </a:prstGeom>
        </p:spPr>
      </p:pic>
      <p:graphicFrame>
        <p:nvGraphicFramePr>
          <p:cNvPr id="43" name="Graphique 42">
            <a:extLst>
              <a:ext uri="{FF2B5EF4-FFF2-40B4-BE49-F238E27FC236}">
                <a16:creationId xmlns:a16="http://schemas.microsoft.com/office/drawing/2014/main" id="{B9F1EA94-70FD-8240-CE6C-4BEB905960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5947212"/>
              </p:ext>
            </p:extLst>
          </p:nvPr>
        </p:nvGraphicFramePr>
        <p:xfrm>
          <a:off x="8963177" y="1487506"/>
          <a:ext cx="3157046" cy="2848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pic>
        <p:nvPicPr>
          <p:cNvPr id="46" name="Graphique 1" descr="Gros pinceau avec un remplissage uni">
            <a:extLst>
              <a:ext uri="{FF2B5EF4-FFF2-40B4-BE49-F238E27FC236}">
                <a16:creationId xmlns:a16="http://schemas.microsoft.com/office/drawing/2014/main" id="{6505CC7D-7E9D-9F41-3632-22108C519E4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853692" y="1594841"/>
            <a:ext cx="432318" cy="547895"/>
          </a:xfrm>
          <a:prstGeom prst="rect">
            <a:avLst/>
          </a:prstGeom>
        </p:spPr>
      </p:pic>
      <p:pic>
        <p:nvPicPr>
          <p:cNvPr id="47" name="Graphique 8" descr="Mur de briques en construction avec un remplissage uni">
            <a:extLst>
              <a:ext uri="{FF2B5EF4-FFF2-40B4-BE49-F238E27FC236}">
                <a16:creationId xmlns:a16="http://schemas.microsoft.com/office/drawing/2014/main" id="{3A5B8404-15F8-62F2-AB4B-BC22E39C4BE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657111" y="2360108"/>
            <a:ext cx="466725" cy="466725"/>
          </a:xfrm>
          <a:prstGeom prst="rect">
            <a:avLst/>
          </a:prstGeom>
        </p:spPr>
      </p:pic>
      <p:pic>
        <p:nvPicPr>
          <p:cNvPr id="48" name="Graphique 47" descr="Fleur contour">
            <a:extLst>
              <a:ext uri="{FF2B5EF4-FFF2-40B4-BE49-F238E27FC236}">
                <a16:creationId xmlns:a16="http://schemas.microsoft.com/office/drawing/2014/main" id="{9820D81F-0F40-91E2-0D97-757CAC48A0F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407450" y="2790277"/>
            <a:ext cx="791071" cy="791071"/>
          </a:xfrm>
          <a:prstGeom prst="rect">
            <a:avLst/>
          </a:prstGeom>
        </p:spPr>
      </p:pic>
      <p:pic>
        <p:nvPicPr>
          <p:cNvPr id="49" name="Graphique 1" descr="Livraison avec un remplissage uni">
            <a:extLst>
              <a:ext uri="{FF2B5EF4-FFF2-40B4-BE49-F238E27FC236}">
                <a16:creationId xmlns:a16="http://schemas.microsoft.com/office/drawing/2014/main" id="{30B36341-4856-F34B-E17F-1097843B753E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515595" y="3740622"/>
            <a:ext cx="432318" cy="466753"/>
          </a:xfrm>
          <a:prstGeom prst="rect">
            <a:avLst/>
          </a:prstGeom>
        </p:spPr>
      </p:pic>
      <p:graphicFrame>
        <p:nvGraphicFramePr>
          <p:cNvPr id="18" name="Graphique 17">
            <a:extLst>
              <a:ext uri="{FF2B5EF4-FFF2-40B4-BE49-F238E27FC236}">
                <a16:creationId xmlns:a16="http://schemas.microsoft.com/office/drawing/2014/main" id="{314E2447-B133-4317-6C68-DFE028E68E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2898923"/>
              </p:ext>
            </p:extLst>
          </p:nvPr>
        </p:nvGraphicFramePr>
        <p:xfrm>
          <a:off x="8661835" y="4241908"/>
          <a:ext cx="3984047" cy="2643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0"/>
          </a:graphicData>
        </a:graphic>
      </p:graphicFrame>
      <p:sp>
        <p:nvSpPr>
          <p:cNvPr id="28" name="ZoneTexte 27">
            <a:extLst>
              <a:ext uri="{FF2B5EF4-FFF2-40B4-BE49-F238E27FC236}">
                <a16:creationId xmlns:a16="http://schemas.microsoft.com/office/drawing/2014/main" id="{E1222490-903B-0364-1590-069AF9003081}"/>
              </a:ext>
            </a:extLst>
          </p:cNvPr>
          <p:cNvSpPr txBox="1"/>
          <p:nvPr/>
        </p:nvSpPr>
        <p:spPr>
          <a:xfrm>
            <a:off x="8410864" y="6011837"/>
            <a:ext cx="12391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414 sorties 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dynamiques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/628 sorties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FD293DA-FAA6-A020-B90A-6670A6CF71D8}"/>
              </a:ext>
            </a:extLst>
          </p:cNvPr>
          <p:cNvSpPr txBox="1"/>
          <p:nvPr/>
        </p:nvSpPr>
        <p:spPr>
          <a:xfrm>
            <a:off x="3810916" y="4725304"/>
            <a:ext cx="43066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Accompagnement &amp; Encadrement technique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1  ETP salarié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permanent pour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6 ETP de salariés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en insertion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8EEA173-9FF4-4DC4-F9E5-5DDB17E77CB1}"/>
              </a:ext>
            </a:extLst>
          </p:cNvPr>
          <p:cNvSpPr txBox="1"/>
          <p:nvPr/>
        </p:nvSpPr>
        <p:spPr>
          <a:xfrm>
            <a:off x="3537466" y="6197453"/>
            <a:ext cx="4729576" cy="276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Accompagnement </a:t>
            </a:r>
            <a:r>
              <a:rPr lang="fr-FR" sz="1200" i="1" dirty="0"/>
              <a:t> </a:t>
            </a:r>
            <a:r>
              <a:rPr lang="fr-FR" sz="1200" i="1" dirty="0">
                <a:solidFill>
                  <a:srgbClr val="30549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71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 ETP</a:t>
            </a:r>
            <a:r>
              <a:rPr lang="fr-FR" sz="1200" i="1" dirty="0"/>
              <a:t>         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Encadrement technique</a:t>
            </a:r>
            <a:r>
              <a:rPr lang="fr-FR" sz="1200" i="1" dirty="0"/>
              <a:t> </a:t>
            </a:r>
            <a:r>
              <a:rPr lang="fr-FR" sz="1200" i="1" dirty="0">
                <a:solidFill>
                  <a:srgbClr val="30549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69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ETP</a:t>
            </a:r>
            <a:r>
              <a:rPr lang="fr-FR" sz="12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0007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E9DF9B-6E8D-F580-7357-A40DFFE31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Glossaire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A03654D-9D99-1FD8-3D4D-9BFA37EF1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DF2341B-BAD3-3BEF-549B-C63CDA5209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444901"/>
              </p:ext>
            </p:extLst>
          </p:nvPr>
        </p:nvGraphicFramePr>
        <p:xfrm>
          <a:off x="838199" y="1690688"/>
          <a:ext cx="1051560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17447453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2101185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fr-FR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ACI 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Atelier et Chantier d’Insertion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AI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Association Intermédiaire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ASP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Agence de services et de paiements</a:t>
                      </a:r>
                    </a:p>
                    <a:p>
                      <a:r>
                        <a:rPr lang="fr-FR" sz="1400" b="1" dirty="0" err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ASS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 : Allocation de Solidarité Spécifique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CDD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Contrat à durée déterminée</a:t>
                      </a:r>
                    </a:p>
                    <a:p>
                      <a:r>
                        <a:rPr lang="fr-FR" sz="1400" b="1" dirty="0" err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CDDI</a:t>
                      </a:r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 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Contrat à durée déterminée d’insertion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CDI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Contrat à durée indéterminée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CDT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contrat de développement territorial (Grand Paris)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DARES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Direction de l’animation de la recherche, des études</a:t>
                      </a:r>
                    </a:p>
                    <a:p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et des statistiques</a:t>
                      </a:r>
                    </a:p>
                    <a:p>
                      <a:r>
                        <a:rPr lang="fr-FR" sz="1400" b="1" dirty="0" err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DEFM</a:t>
                      </a:r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Demandeur d’emploi en fin de mois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DDETS 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: Direction Départementale de l’Emploi, du Travail et des Solidarités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DREES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 : Direction de la Recherche, des Études, de l’Évaluation et des Statistiques</a:t>
                      </a:r>
                    </a:p>
                    <a:p>
                      <a:r>
                        <a:rPr lang="fr-FR" sz="1400" b="1" dirty="0" err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EA</a:t>
                      </a:r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Entreprise adaptée</a:t>
                      </a:r>
                    </a:p>
                    <a:p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EI : Entreprise d’insertion</a:t>
                      </a:r>
                    </a:p>
                    <a:p>
                      <a:endParaRPr lang="fr-FR" sz="14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endParaRP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ESAT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Établissement et service d’aide par le travail</a:t>
                      </a:r>
                    </a:p>
                    <a:p>
                      <a:r>
                        <a:rPr lang="fr-FR" sz="1400" b="1" dirty="0" err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ETTI</a:t>
                      </a:r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Entreprise de travail temporaire d’insertion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ETP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Equivalent temps plein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FT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 : France Travail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IAE  :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Insertion par l’activité économique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INSEE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Institut national de la statistique et des études économiques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NAF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Nomenclature d’activités française</a:t>
                      </a:r>
                    </a:p>
                    <a:p>
                      <a:r>
                        <a:rPr lang="fr-FR" sz="1400" b="1" dirty="0" err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QPV</a:t>
                      </a:r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Quartier prioritaire de la ville</a:t>
                      </a:r>
                    </a:p>
                    <a:p>
                      <a:r>
                        <a:rPr lang="fr-FR" sz="1400" b="1" dirty="0" err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RP</a:t>
                      </a:r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Recensement de la population</a:t>
                      </a:r>
                    </a:p>
                    <a:p>
                      <a:r>
                        <a:rPr lang="fr-FR" sz="1400" b="1" dirty="0" err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RQTH</a:t>
                      </a:r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Reconnaissance de la qualité de travailleur handicapé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RSA 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Revenu de solidarité active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SESE 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Service études, statistiques et évaluation</a:t>
                      </a:r>
                    </a:p>
                    <a:p>
                      <a:r>
                        <a:rPr lang="fr-FR" sz="1400" b="1" dirty="0" err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SIAE</a:t>
                      </a:r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 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Structure d’Insertion par l’activité économique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TH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Travailleur handicapé</a:t>
                      </a:r>
                    </a:p>
                    <a:p>
                      <a:r>
                        <a:rPr lang="fr-FR" sz="14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UD : </a:t>
                      </a:r>
                      <a:r>
                        <a:rPr lang="fr-FR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Unité départementale de la Direccte</a:t>
                      </a:r>
                    </a:p>
                    <a:p>
                      <a:endParaRPr lang="fr-FR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769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3205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 descr="Groupe d’hommes avec un remplissage uni">
            <a:extLst>
              <a:ext uri="{FF2B5EF4-FFF2-40B4-BE49-F238E27FC236}">
                <a16:creationId xmlns:a16="http://schemas.microsoft.com/office/drawing/2014/main" id="{D7F6AA9A-B364-593B-CA26-F57929083C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55037" y="430416"/>
            <a:ext cx="914400" cy="914400"/>
          </a:xfr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F020AF3-C92F-A8CB-8594-4F958BAAD743}"/>
              </a:ext>
            </a:extLst>
          </p:cNvPr>
          <p:cNvSpPr txBox="1"/>
          <p:nvPr/>
        </p:nvSpPr>
        <p:spPr>
          <a:xfrm>
            <a:off x="127018" y="-53923"/>
            <a:ext cx="32834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tx2"/>
                </a:solidFill>
                <a:latin typeface="Amasis MT Pro Black" panose="020F0502020204030204" pitchFamily="18" charset="0"/>
              </a:rPr>
              <a:t>ILE-DE-FRANCE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5287F4D-574B-82AD-F664-D4A3737869D4}"/>
              </a:ext>
            </a:extLst>
          </p:cNvPr>
          <p:cNvSpPr txBox="1"/>
          <p:nvPr/>
        </p:nvSpPr>
        <p:spPr>
          <a:xfrm>
            <a:off x="340729" y="649561"/>
            <a:ext cx="33462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588 </a:t>
            </a:r>
            <a:r>
              <a:rPr lang="fr-FR" sz="1600" dirty="0" err="1"/>
              <a:t>SIAE</a:t>
            </a:r>
            <a:r>
              <a:rPr lang="fr-FR" sz="1600" dirty="0"/>
              <a:t> (soit 15 </a:t>
            </a:r>
            <a:r>
              <a:rPr lang="fr-FR" sz="1600" dirty="0" err="1"/>
              <a:t>SIAE</a:t>
            </a:r>
            <a:r>
              <a:rPr lang="fr-FR" sz="1600" dirty="0"/>
              <a:t> en moins/2023)</a:t>
            </a:r>
          </a:p>
          <a:p>
            <a:r>
              <a:rPr lang="fr-FR" sz="1600" dirty="0"/>
              <a:t>34 009 salariés en insertion ayant travaillé dans l’année</a:t>
            </a:r>
          </a:p>
          <a:p>
            <a:r>
              <a:rPr lang="fr-FR" sz="1600" dirty="0"/>
              <a:t>12 128 ETP effectués dans l’année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8BCF7D7-1B6C-D350-74DE-31E5C7B52B2E}"/>
              </a:ext>
            </a:extLst>
          </p:cNvPr>
          <p:cNvSpPr txBox="1"/>
          <p:nvPr/>
        </p:nvSpPr>
        <p:spPr>
          <a:xfrm>
            <a:off x="2830514" y="1987701"/>
            <a:ext cx="22963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highlight>
                  <a:srgbClr val="C0C0C0"/>
                </a:highlight>
                <a:latin typeface="Alasassy Caps" panose="020F0502020204030204" pitchFamily="2" charset="0"/>
              </a:rPr>
              <a:t> 32 % de RSA</a:t>
            </a:r>
          </a:p>
          <a:p>
            <a:r>
              <a:rPr lang="fr-FR" sz="1600" b="1" dirty="0">
                <a:highlight>
                  <a:srgbClr val="C0C0C0"/>
                </a:highlight>
                <a:latin typeface="Alasassy Caps" panose="020F0502020204030204" pitchFamily="2" charset="0"/>
              </a:rPr>
              <a:t>5,4 % en population générale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D1AB15F-A19A-178C-4AB5-6F2E251D9558}"/>
              </a:ext>
            </a:extLst>
          </p:cNvPr>
          <p:cNvSpPr txBox="1"/>
          <p:nvPr/>
        </p:nvSpPr>
        <p:spPr>
          <a:xfrm>
            <a:off x="6596884" y="2195056"/>
            <a:ext cx="13907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highlight>
                  <a:srgbClr val="00FFFF"/>
                </a:highlight>
                <a:latin typeface="Alasassy Caps" pitchFamily="2" charset="0"/>
              </a:rPr>
              <a:t> 6  % de travailleurs handicapés</a:t>
            </a:r>
          </a:p>
        </p:txBody>
      </p:sp>
      <p:pic>
        <p:nvPicPr>
          <p:cNvPr id="41" name="Graphique 40" descr="Accès aux fauteuils roulants contour">
            <a:extLst>
              <a:ext uri="{FF2B5EF4-FFF2-40B4-BE49-F238E27FC236}">
                <a16:creationId xmlns:a16="http://schemas.microsoft.com/office/drawing/2014/main" id="{AAFD802B-9CFD-D379-3255-23E10A4438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06987" y="1989722"/>
            <a:ext cx="692495" cy="6924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148736C-D954-3515-4656-469E419E4B6B}"/>
              </a:ext>
            </a:extLst>
          </p:cNvPr>
          <p:cNvSpPr txBox="1"/>
          <p:nvPr/>
        </p:nvSpPr>
        <p:spPr>
          <a:xfrm>
            <a:off x="1122875" y="1429472"/>
            <a:ext cx="1173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15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748D25B-D34A-7655-44A9-9ADC533D081A}"/>
              </a:ext>
            </a:extLst>
          </p:cNvPr>
          <p:cNvSpPr txBox="1"/>
          <p:nvPr/>
        </p:nvSpPr>
        <p:spPr>
          <a:xfrm>
            <a:off x="4278043" y="1487387"/>
            <a:ext cx="1533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65 % H  </a:t>
            </a:r>
            <a:r>
              <a:rPr lang="fr-FR" dirty="0">
                <a:solidFill>
                  <a:schemeClr val="accent2"/>
                </a:solidFill>
              </a:rPr>
              <a:t>35 </a:t>
            </a:r>
            <a:r>
              <a:rPr lang="fr-FR" sz="1500" dirty="0">
                <a:solidFill>
                  <a:schemeClr val="accent2"/>
                </a:solidFill>
              </a:rPr>
              <a:t> </a:t>
            </a:r>
            <a:r>
              <a:rPr lang="fr-FR" sz="1500" dirty="0">
                <a:solidFill>
                  <a:schemeClr val="accent2">
                    <a:lumMod val="75000"/>
                  </a:schemeClr>
                </a:solidFill>
              </a:rPr>
              <a:t>% F</a:t>
            </a:r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5263B2D-6671-DC8B-250C-7E9B535699F9}"/>
              </a:ext>
            </a:extLst>
          </p:cNvPr>
          <p:cNvSpPr txBox="1"/>
          <p:nvPr/>
        </p:nvSpPr>
        <p:spPr>
          <a:xfrm>
            <a:off x="217302" y="6195336"/>
            <a:ext cx="3628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 12 </a:t>
            </a:r>
            <a:r>
              <a:rPr lang="fr-FR" sz="1400" dirty="0" err="1"/>
              <a:t>EITI</a:t>
            </a:r>
            <a:r>
              <a:rPr lang="fr-FR" sz="1400" dirty="0"/>
              <a:t>,  1 EI pénitentiaire &amp; 6 ACI pénitentiaires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DCA5D9C-8AF6-6A69-2D39-C9207A49B726}"/>
              </a:ext>
            </a:extLst>
          </p:cNvPr>
          <p:cNvSpPr txBox="1"/>
          <p:nvPr/>
        </p:nvSpPr>
        <p:spPr>
          <a:xfrm>
            <a:off x="8937740" y="296860"/>
            <a:ext cx="3044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Les 4 principaux domaines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professionnels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62EA39B-48DF-32E8-077F-C404E09DF3A5}"/>
              </a:ext>
            </a:extLst>
          </p:cNvPr>
          <p:cNvSpPr txBox="1"/>
          <p:nvPr/>
        </p:nvSpPr>
        <p:spPr>
          <a:xfrm>
            <a:off x="675315" y="2296767"/>
            <a:ext cx="17459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u="sng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Taux d’accès: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 56 salariés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en insertion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pour 1000 </a:t>
            </a:r>
            <a:r>
              <a:rPr lang="fr-FR" sz="2000" dirty="0" err="1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DEFM</a:t>
            </a:r>
            <a:endParaRPr lang="fr-FR" sz="2000" dirty="0">
              <a:solidFill>
                <a:schemeClr val="accent6">
                  <a:lumMod val="50000"/>
                </a:schemeClr>
              </a:solidFill>
              <a:latin typeface="Bernard MT Condensed" panose="02050806060905020404" pitchFamily="18" charset="0"/>
              <a:cs typeface="Arabic Typesetting" panose="020F0502020204030204" pitchFamily="66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452A47C-E85A-ECBE-0624-6EF4BC89EC00}"/>
              </a:ext>
            </a:extLst>
          </p:cNvPr>
          <p:cNvSpPr txBox="1"/>
          <p:nvPr/>
        </p:nvSpPr>
        <p:spPr>
          <a:xfrm>
            <a:off x="5491097" y="3442660"/>
            <a:ext cx="2651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33 % de sans –emploi</a:t>
            </a:r>
          </a:p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depuis au moins 2 ans à l’entrée</a:t>
            </a:r>
          </a:p>
        </p:txBody>
      </p:sp>
      <p:sp>
        <p:nvSpPr>
          <p:cNvPr id="26" name="Rectangle : avec coin rogné 25">
            <a:extLst>
              <a:ext uri="{FF2B5EF4-FFF2-40B4-BE49-F238E27FC236}">
                <a16:creationId xmlns:a16="http://schemas.microsoft.com/office/drawing/2014/main" id="{F203EC88-6C8E-FE4D-315B-1068AE9492C4}"/>
              </a:ext>
            </a:extLst>
          </p:cNvPr>
          <p:cNvSpPr/>
          <p:nvPr/>
        </p:nvSpPr>
        <p:spPr>
          <a:xfrm>
            <a:off x="5432037" y="3364277"/>
            <a:ext cx="2535967" cy="983421"/>
          </a:xfrm>
          <a:prstGeom prst="snip1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DA98C6FD-9798-EFE8-7881-4501DF9A6C6F}"/>
              </a:ext>
            </a:extLst>
          </p:cNvPr>
          <p:cNvSpPr/>
          <p:nvPr/>
        </p:nvSpPr>
        <p:spPr>
          <a:xfrm>
            <a:off x="3942374" y="429230"/>
            <a:ext cx="2160367" cy="146016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Graphique 28" descr="Ville contour">
            <a:extLst>
              <a:ext uri="{FF2B5EF4-FFF2-40B4-BE49-F238E27FC236}">
                <a16:creationId xmlns:a16="http://schemas.microsoft.com/office/drawing/2014/main" id="{15D11610-BAD9-80B4-2FBC-B327EA33D9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55037" y="2623530"/>
            <a:ext cx="914400" cy="9144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A09C8691-A926-0F3E-230A-35C96F0B4A0B}"/>
              </a:ext>
            </a:extLst>
          </p:cNvPr>
          <p:cNvSpPr txBox="1"/>
          <p:nvPr/>
        </p:nvSpPr>
        <p:spPr>
          <a:xfrm>
            <a:off x="3612810" y="3393749"/>
            <a:ext cx="1228408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27 % de résidents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en </a:t>
            </a:r>
            <a:r>
              <a:rPr lang="fr-FR" sz="2400" b="1" dirty="0" err="1">
                <a:latin typeface="Agency FB" panose="020B0503020202020204" pitchFamily="34" charset="0"/>
              </a:rPr>
              <a:t>QPV</a:t>
            </a:r>
            <a:endParaRPr lang="fr-FR" sz="2400" b="1" dirty="0">
              <a:latin typeface="Agency FB" panose="020B0503020202020204" pitchFamily="34" charset="0"/>
            </a:endParaRPr>
          </a:p>
        </p:txBody>
      </p:sp>
      <p:sp>
        <p:nvSpPr>
          <p:cNvPr id="34" name="Bulle narrative : ronde 33">
            <a:extLst>
              <a:ext uri="{FF2B5EF4-FFF2-40B4-BE49-F238E27FC236}">
                <a16:creationId xmlns:a16="http://schemas.microsoft.com/office/drawing/2014/main" id="{E106CF04-D626-B5B8-C9D8-0B67CD081221}"/>
              </a:ext>
            </a:extLst>
          </p:cNvPr>
          <p:cNvSpPr/>
          <p:nvPr/>
        </p:nvSpPr>
        <p:spPr>
          <a:xfrm>
            <a:off x="194572" y="2197953"/>
            <a:ext cx="2613536" cy="1611617"/>
          </a:xfrm>
          <a:prstGeom prst="wedgeEllipseCallout">
            <a:avLst>
              <a:gd name="adj1" fmla="val 39770"/>
              <a:gd name="adj2" fmla="val -32339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highlight>
                <a:srgbClr val="800080"/>
              </a:highlight>
            </a:endParaRPr>
          </a:p>
        </p:txBody>
      </p:sp>
      <p:graphicFrame>
        <p:nvGraphicFramePr>
          <p:cNvPr id="45" name="Graphique 44">
            <a:extLst>
              <a:ext uri="{FF2B5EF4-FFF2-40B4-BE49-F238E27FC236}">
                <a16:creationId xmlns:a16="http://schemas.microsoft.com/office/drawing/2014/main" id="{06250368-0244-ABB1-BF14-AE39625FA9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9173640"/>
              </p:ext>
            </p:extLst>
          </p:nvPr>
        </p:nvGraphicFramePr>
        <p:xfrm>
          <a:off x="10298113" y="-6245981"/>
          <a:ext cx="3076575" cy="1966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pic>
        <p:nvPicPr>
          <p:cNvPr id="49" name="Graphique 8" descr="Mur de briques en construction avec un remplissage uni">
            <a:extLst>
              <a:ext uri="{FF2B5EF4-FFF2-40B4-BE49-F238E27FC236}">
                <a16:creationId xmlns:a16="http://schemas.microsoft.com/office/drawing/2014/main" id="{2EEE6632-2A9B-EF23-DF82-62AA10A04F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460226" y="2422718"/>
            <a:ext cx="466725" cy="466725"/>
          </a:xfrm>
          <a:prstGeom prst="rect">
            <a:avLst/>
          </a:prstGeom>
        </p:spPr>
      </p:pic>
      <p:sp>
        <p:nvSpPr>
          <p:cNvPr id="52" name="ZoneTexte 51">
            <a:extLst>
              <a:ext uri="{FF2B5EF4-FFF2-40B4-BE49-F238E27FC236}">
                <a16:creationId xmlns:a16="http://schemas.microsoft.com/office/drawing/2014/main" id="{B70D5E4E-BE7C-BE2B-D9F2-3A1620C7D448}"/>
              </a:ext>
            </a:extLst>
          </p:cNvPr>
          <p:cNvSpPr txBox="1"/>
          <p:nvPr/>
        </p:nvSpPr>
        <p:spPr>
          <a:xfrm>
            <a:off x="5275154" y="6334507"/>
            <a:ext cx="27768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endParaRPr lang="fr-FR" sz="1100" i="1" dirty="0"/>
          </a:p>
          <a:p>
            <a:pPr algn="r"/>
            <a:r>
              <a:rPr lang="fr-FR" sz="1100" i="1" dirty="0"/>
              <a:t>Source : SI de l'ASP annexes de l'année 2024</a:t>
            </a:r>
          </a:p>
        </p:txBody>
      </p:sp>
      <p:pic>
        <p:nvPicPr>
          <p:cNvPr id="12" name="Graphique 11" descr="Programmeur avec un remplissage uni">
            <a:extLst>
              <a:ext uri="{FF2B5EF4-FFF2-40B4-BE49-F238E27FC236}">
                <a16:creationId xmlns:a16="http://schemas.microsoft.com/office/drawing/2014/main" id="{BA8C1312-C0B1-60AD-2B7C-9E873D5A19A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462358" y="5165890"/>
            <a:ext cx="914400" cy="914400"/>
          </a:xfrm>
          <a:prstGeom prst="rect">
            <a:avLst/>
          </a:prstGeom>
        </p:spPr>
      </p:pic>
      <p:pic>
        <p:nvPicPr>
          <p:cNvPr id="28" name="Graphique 27" descr="Groupe avec un remplissage uni">
            <a:extLst>
              <a:ext uri="{FF2B5EF4-FFF2-40B4-BE49-F238E27FC236}">
                <a16:creationId xmlns:a16="http://schemas.microsoft.com/office/drawing/2014/main" id="{B4F2B13B-B5BC-00CC-8480-0043C7E47E5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275154" y="5075018"/>
            <a:ext cx="1146623" cy="1146623"/>
          </a:xfrm>
          <a:prstGeom prst="rect">
            <a:avLst/>
          </a:prstGeom>
        </p:spPr>
      </p:pic>
      <p:pic>
        <p:nvPicPr>
          <p:cNvPr id="33" name="Graphique 32" descr="Homme contour">
            <a:extLst>
              <a:ext uri="{FF2B5EF4-FFF2-40B4-BE49-F238E27FC236}">
                <a16:creationId xmlns:a16="http://schemas.microsoft.com/office/drawing/2014/main" id="{CD85D3A5-5798-AE80-1FC7-29753E9539B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31114" y="5207777"/>
            <a:ext cx="760512" cy="760512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28F3BE20-949B-B53F-279D-E6E1A297DC56}"/>
              </a:ext>
            </a:extLst>
          </p:cNvPr>
          <p:cNvSpPr txBox="1"/>
          <p:nvPr/>
        </p:nvSpPr>
        <p:spPr>
          <a:xfrm>
            <a:off x="3661363" y="4840365"/>
            <a:ext cx="43066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Accompagnement &amp; Encadrement technique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1  ETP salarié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permanent pour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5 ETP de salariés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en insertion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37691C29-C9F5-9ECA-C635-BA2998176C3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65340" y="4808443"/>
            <a:ext cx="3250158" cy="1364835"/>
          </a:xfrm>
          <a:prstGeom prst="rect">
            <a:avLst/>
          </a:prstGeom>
        </p:spPr>
      </p:pic>
      <p:pic>
        <p:nvPicPr>
          <p:cNvPr id="39" name="Espace réservé du contenu 38" descr="Deux femmes avec un remplissage uni">
            <a:extLst>
              <a:ext uri="{FF2B5EF4-FFF2-40B4-BE49-F238E27FC236}">
                <a16:creationId xmlns:a16="http://schemas.microsoft.com/office/drawing/2014/main" id="{D58BCDCB-4DF8-F9BA-CE73-0B4BAAF1E85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046694" y="493018"/>
            <a:ext cx="914400" cy="914400"/>
          </a:xfrm>
          <a:prstGeom prst="rect">
            <a:avLst/>
          </a:prstGeom>
        </p:spPr>
      </p:pic>
      <p:graphicFrame>
        <p:nvGraphicFramePr>
          <p:cNvPr id="42" name="Graphique 41">
            <a:extLst>
              <a:ext uri="{FF2B5EF4-FFF2-40B4-BE49-F238E27FC236}">
                <a16:creationId xmlns:a16="http://schemas.microsoft.com/office/drawing/2014/main" id="{D2B8047E-BCD9-D191-B404-63140A8AE9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2671765"/>
              </p:ext>
            </p:extLst>
          </p:nvPr>
        </p:nvGraphicFramePr>
        <p:xfrm>
          <a:off x="6378127" y="140627"/>
          <a:ext cx="2268242" cy="1849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graphicFrame>
        <p:nvGraphicFramePr>
          <p:cNvPr id="51" name="Graphique 50">
            <a:extLst>
              <a:ext uri="{FF2B5EF4-FFF2-40B4-BE49-F238E27FC236}">
                <a16:creationId xmlns:a16="http://schemas.microsoft.com/office/drawing/2014/main" id="{FAC08F4C-A36E-7CDE-2FBD-FB633057D2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6561758"/>
              </p:ext>
            </p:extLst>
          </p:nvPr>
        </p:nvGraphicFramePr>
        <p:xfrm>
          <a:off x="9010976" y="1084797"/>
          <a:ext cx="2688504" cy="3509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pic>
        <p:nvPicPr>
          <p:cNvPr id="53" name="Graphique 1" descr="Gros pinceau avec un remplissage uni">
            <a:extLst>
              <a:ext uri="{FF2B5EF4-FFF2-40B4-BE49-F238E27FC236}">
                <a16:creationId xmlns:a16="http://schemas.microsoft.com/office/drawing/2014/main" id="{99530787-2C78-45F0-899A-3A5F15B47D87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460226" y="1388421"/>
            <a:ext cx="547951" cy="547895"/>
          </a:xfrm>
          <a:prstGeom prst="rect">
            <a:avLst/>
          </a:prstGeom>
        </p:spPr>
      </p:pic>
      <p:pic>
        <p:nvPicPr>
          <p:cNvPr id="2" name="Graphique 1" descr="Livraison avec un remplissage uni">
            <a:extLst>
              <a:ext uri="{FF2B5EF4-FFF2-40B4-BE49-F238E27FC236}">
                <a16:creationId xmlns:a16="http://schemas.microsoft.com/office/drawing/2014/main" id="{D0EB59F6-1D85-D8DC-2DBA-FC42B44C8A65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460225" y="3216779"/>
            <a:ext cx="466725" cy="466753"/>
          </a:xfrm>
          <a:prstGeom prst="rect">
            <a:avLst/>
          </a:prstGeom>
        </p:spPr>
      </p:pic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FB807A2B-5BDC-4BF1-7486-78C6E11043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2177854"/>
              </p:ext>
            </p:extLst>
          </p:nvPr>
        </p:nvGraphicFramePr>
        <p:xfrm>
          <a:off x="8374997" y="4206861"/>
          <a:ext cx="4170456" cy="2630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  <p:sp>
        <p:nvSpPr>
          <p:cNvPr id="25" name="ZoneTexte 24">
            <a:extLst>
              <a:ext uri="{FF2B5EF4-FFF2-40B4-BE49-F238E27FC236}">
                <a16:creationId xmlns:a16="http://schemas.microsoft.com/office/drawing/2014/main" id="{B0BAA63F-9105-286B-4DB5-6D39B4992058}"/>
              </a:ext>
            </a:extLst>
          </p:cNvPr>
          <p:cNvSpPr txBox="1"/>
          <p:nvPr/>
        </p:nvSpPr>
        <p:spPr>
          <a:xfrm>
            <a:off x="8428524" y="5985006"/>
            <a:ext cx="127367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5363 sorties 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dynamiques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/8664 sorties</a:t>
            </a:r>
          </a:p>
        </p:txBody>
      </p:sp>
      <p:pic>
        <p:nvPicPr>
          <p:cNvPr id="5" name="Graphique 4" descr="Deux hommes avec un remplissage uni">
            <a:extLst>
              <a:ext uri="{FF2B5EF4-FFF2-40B4-BE49-F238E27FC236}">
                <a16:creationId xmlns:a16="http://schemas.microsoft.com/office/drawing/2014/main" id="{BE63FB81-78A3-83AA-968E-BD2A1C579820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4108158" y="549698"/>
            <a:ext cx="914400" cy="914400"/>
          </a:xfrm>
          <a:prstGeom prst="rect">
            <a:avLst/>
          </a:prstGeom>
        </p:spPr>
      </p:pic>
      <p:pic>
        <p:nvPicPr>
          <p:cNvPr id="8" name="Graphique 7" descr="Deux hommes avec un remplissage uni">
            <a:extLst>
              <a:ext uri="{FF2B5EF4-FFF2-40B4-BE49-F238E27FC236}">
                <a16:creationId xmlns:a16="http://schemas.microsoft.com/office/drawing/2014/main" id="{5911CFB2-98FF-97E4-7351-C17C5A460D34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930901" y="540307"/>
            <a:ext cx="914400" cy="914400"/>
          </a:xfrm>
          <a:prstGeom prst="rect">
            <a:avLst/>
          </a:prstGeom>
        </p:spPr>
      </p:pic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BB626549-E6FD-6030-6627-9BF8F8AC0E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6807429"/>
              </p:ext>
            </p:extLst>
          </p:nvPr>
        </p:nvGraphicFramePr>
        <p:xfrm>
          <a:off x="4933370" y="691244"/>
          <a:ext cx="2447925" cy="1413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0"/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86CF100D-AFE6-4EC4-8037-58ADC0672985}"/>
              </a:ext>
            </a:extLst>
          </p:cNvPr>
          <p:cNvSpPr txBox="1"/>
          <p:nvPr/>
        </p:nvSpPr>
        <p:spPr>
          <a:xfrm>
            <a:off x="3633987" y="6267315"/>
            <a:ext cx="4729576" cy="3077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Accompagnement </a:t>
            </a:r>
            <a:r>
              <a:rPr lang="fr-FR" sz="1200" i="1" dirty="0"/>
              <a:t> </a:t>
            </a:r>
            <a:r>
              <a:rPr lang="fr-FR" sz="1400" i="1" dirty="0">
                <a:solidFill>
                  <a:srgbClr val="30549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850 </a:t>
            </a:r>
            <a:r>
              <a:rPr lang="fr-FR" sz="11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ETP</a:t>
            </a:r>
            <a:r>
              <a:rPr lang="fr-FR" sz="1100" i="1" dirty="0"/>
              <a:t> </a:t>
            </a:r>
            <a:r>
              <a:rPr lang="fr-FR" sz="1400" i="1" dirty="0"/>
              <a:t>        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Encadrement technique</a:t>
            </a:r>
            <a:r>
              <a:rPr lang="fr-FR" sz="1200" i="1" dirty="0"/>
              <a:t> </a:t>
            </a:r>
            <a:r>
              <a:rPr lang="fr-FR" sz="1200" i="1" dirty="0">
                <a:solidFill>
                  <a:srgbClr val="30549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1482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E</a:t>
            </a:r>
            <a:r>
              <a:rPr lang="fr-FR" sz="11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TP</a:t>
            </a:r>
            <a:r>
              <a:rPr lang="fr-FR" sz="12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1725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78F53-F4A1-CE72-7A33-C6B987803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 descr="Groupe d’hommes avec un remplissage uni">
            <a:extLst>
              <a:ext uri="{FF2B5EF4-FFF2-40B4-BE49-F238E27FC236}">
                <a16:creationId xmlns:a16="http://schemas.microsoft.com/office/drawing/2014/main" id="{7D3EB185-C2C1-4A38-84FF-211CEC9CBB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41699" y="367834"/>
            <a:ext cx="914400" cy="914400"/>
          </a:xfrm>
        </p:spPr>
      </p:pic>
      <p:pic>
        <p:nvPicPr>
          <p:cNvPr id="10" name="Graphique 9" descr="Groupe de femmes avec un remplissage uni">
            <a:extLst>
              <a:ext uri="{FF2B5EF4-FFF2-40B4-BE49-F238E27FC236}">
                <a16:creationId xmlns:a16="http://schemas.microsoft.com/office/drawing/2014/main" id="{FF252734-4D0A-FD6B-863D-43CC57D8E8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11536" y="528278"/>
            <a:ext cx="914400" cy="9144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274A9D2-B82C-C31F-7F03-E61534CC3554}"/>
              </a:ext>
            </a:extLst>
          </p:cNvPr>
          <p:cNvSpPr txBox="1"/>
          <p:nvPr/>
        </p:nvSpPr>
        <p:spPr>
          <a:xfrm>
            <a:off x="127019" y="-53923"/>
            <a:ext cx="2409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tx2"/>
                </a:solidFill>
                <a:latin typeface="Amasis MT Pro Black" panose="020F0502020204030204" pitchFamily="18" charset="0"/>
              </a:rPr>
              <a:t>75 PARIS</a:t>
            </a: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EB75ABCE-64A1-C32D-43BC-43550289CDE1}"/>
              </a:ext>
            </a:extLst>
          </p:cNvPr>
          <p:cNvGraphicFramePr>
            <a:graphicFrameLocks/>
          </p:cNvGraphicFramePr>
          <p:nvPr/>
        </p:nvGraphicFramePr>
        <p:xfrm>
          <a:off x="4933370" y="691244"/>
          <a:ext cx="2447925" cy="1413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A8C5E9A7-0DC8-2B3E-530A-0583AFFF3175}"/>
              </a:ext>
            </a:extLst>
          </p:cNvPr>
          <p:cNvSpPr txBox="1"/>
          <p:nvPr/>
        </p:nvSpPr>
        <p:spPr>
          <a:xfrm>
            <a:off x="292606" y="662817"/>
            <a:ext cx="33462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121 </a:t>
            </a:r>
            <a:r>
              <a:rPr lang="fr-FR" sz="1600" dirty="0" err="1"/>
              <a:t>SIAE</a:t>
            </a:r>
            <a:r>
              <a:rPr lang="fr-FR" sz="1600" dirty="0"/>
              <a:t> (soit 1 </a:t>
            </a:r>
            <a:r>
              <a:rPr lang="fr-FR" sz="1600" dirty="0" err="1"/>
              <a:t>SIAE</a:t>
            </a:r>
            <a:r>
              <a:rPr lang="fr-FR" sz="1600" dirty="0"/>
              <a:t> en moins/2023)</a:t>
            </a:r>
          </a:p>
          <a:p>
            <a:r>
              <a:rPr lang="fr-FR" sz="1600" dirty="0"/>
              <a:t>7 128 salariés en insertion ayant travaillé dans l’année</a:t>
            </a:r>
          </a:p>
          <a:p>
            <a:r>
              <a:rPr lang="fr-FR" sz="1600" dirty="0"/>
              <a:t>2 747 ETP effectués dans l’année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69EDD4D-DA59-A378-9BC3-F364606C48F3}"/>
              </a:ext>
            </a:extLst>
          </p:cNvPr>
          <p:cNvSpPr txBox="1"/>
          <p:nvPr/>
        </p:nvSpPr>
        <p:spPr>
          <a:xfrm>
            <a:off x="2755577" y="1967782"/>
            <a:ext cx="23104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highlight>
                  <a:srgbClr val="C0C0C0"/>
                </a:highlight>
                <a:latin typeface="Alasassy Caps" panose="020F0502020204030204" pitchFamily="2" charset="0"/>
              </a:rPr>
              <a:t> 38 % de RSA</a:t>
            </a:r>
          </a:p>
          <a:p>
            <a:r>
              <a:rPr lang="fr-FR" sz="1600" b="1" dirty="0">
                <a:highlight>
                  <a:srgbClr val="C0C0C0"/>
                </a:highlight>
                <a:latin typeface="Alasassy Caps" panose="020F0502020204030204" pitchFamily="2" charset="0"/>
              </a:rPr>
              <a:t>4,6 % en population générale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779167EB-23F9-ED18-5AA7-D81776E1AAD5}"/>
              </a:ext>
            </a:extLst>
          </p:cNvPr>
          <p:cNvSpPr txBox="1"/>
          <p:nvPr/>
        </p:nvSpPr>
        <p:spPr>
          <a:xfrm>
            <a:off x="5440145" y="2150422"/>
            <a:ext cx="13907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highlight>
                  <a:srgbClr val="00FFFF"/>
                </a:highlight>
                <a:latin typeface="Alasassy Caps" pitchFamily="2" charset="0"/>
              </a:rPr>
              <a:t> 7  % de travailleurs handicapés</a:t>
            </a:r>
          </a:p>
        </p:txBody>
      </p:sp>
      <p:pic>
        <p:nvPicPr>
          <p:cNvPr id="41" name="Graphique 40" descr="Accès aux fauteuils roulants contour">
            <a:extLst>
              <a:ext uri="{FF2B5EF4-FFF2-40B4-BE49-F238E27FC236}">
                <a16:creationId xmlns:a16="http://schemas.microsoft.com/office/drawing/2014/main" id="{CB02DBCA-72E6-B3B1-FF2D-3C2A280AA0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19593" y="1890141"/>
            <a:ext cx="692495" cy="692495"/>
          </a:xfrm>
          <a:prstGeom prst="rect">
            <a:avLst/>
          </a:prstGeom>
        </p:spPr>
      </p:pic>
      <p:pic>
        <p:nvPicPr>
          <p:cNvPr id="11" name="Graphique 10" descr="Deux hommes avec un remplissage uni">
            <a:extLst>
              <a:ext uri="{FF2B5EF4-FFF2-40B4-BE49-F238E27FC236}">
                <a16:creationId xmlns:a16="http://schemas.microsoft.com/office/drawing/2014/main" id="{E9122930-9D28-BE20-F03C-A100F936838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267892" y="587121"/>
            <a:ext cx="914400" cy="914400"/>
          </a:xfrm>
          <a:prstGeom prst="rect">
            <a:avLst/>
          </a:prstGeom>
        </p:spPr>
      </p:pic>
      <p:pic>
        <p:nvPicPr>
          <p:cNvPr id="2" name="Graphique 1" descr="Deux hommes avec un remplissage uni">
            <a:extLst>
              <a:ext uri="{FF2B5EF4-FFF2-40B4-BE49-F238E27FC236}">
                <a16:creationId xmlns:a16="http://schemas.microsoft.com/office/drawing/2014/main" id="{14D2D3A6-A17E-BEB7-B510-97B44D8890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108158" y="549698"/>
            <a:ext cx="914400" cy="9144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DDBA51-9CB6-6A55-9140-DCAD15D10423}"/>
              </a:ext>
            </a:extLst>
          </p:cNvPr>
          <p:cNvSpPr txBox="1"/>
          <p:nvPr/>
        </p:nvSpPr>
        <p:spPr>
          <a:xfrm>
            <a:off x="1122875" y="1429472"/>
            <a:ext cx="1173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15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7A1CBE5-B3C9-2C1B-7D23-1481E3B54CCF}"/>
              </a:ext>
            </a:extLst>
          </p:cNvPr>
          <p:cNvSpPr txBox="1"/>
          <p:nvPr/>
        </p:nvSpPr>
        <p:spPr>
          <a:xfrm>
            <a:off x="4278043" y="1487387"/>
            <a:ext cx="1533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65 % H  </a:t>
            </a:r>
            <a:r>
              <a:rPr lang="fr-FR" dirty="0">
                <a:solidFill>
                  <a:schemeClr val="accent2"/>
                </a:solidFill>
              </a:rPr>
              <a:t>35 </a:t>
            </a:r>
            <a:r>
              <a:rPr lang="fr-FR" sz="1500" dirty="0">
                <a:solidFill>
                  <a:schemeClr val="accent2"/>
                </a:solidFill>
              </a:rPr>
              <a:t> </a:t>
            </a:r>
            <a:r>
              <a:rPr lang="fr-FR" sz="1500" dirty="0">
                <a:solidFill>
                  <a:schemeClr val="accent2">
                    <a:lumMod val="75000"/>
                  </a:schemeClr>
                </a:solidFill>
              </a:rPr>
              <a:t>% F</a:t>
            </a:r>
            <a:endParaRPr lang="fr-FR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26AC806A-9256-25E9-C4E9-46E7CDFBF87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5946" y="4323258"/>
            <a:ext cx="3074538" cy="1829697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1D971F13-F36D-F7F7-27C6-FE3E1E51DFA4}"/>
              </a:ext>
            </a:extLst>
          </p:cNvPr>
          <p:cNvSpPr txBox="1"/>
          <p:nvPr/>
        </p:nvSpPr>
        <p:spPr>
          <a:xfrm>
            <a:off x="217302" y="6195336"/>
            <a:ext cx="362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 3 </a:t>
            </a:r>
            <a:r>
              <a:rPr lang="fr-FR" sz="1400" dirty="0" err="1"/>
              <a:t>EITI</a:t>
            </a:r>
            <a:r>
              <a:rPr lang="fr-FR" sz="1400" dirty="0"/>
              <a:t> 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070E344-C692-B76D-DC9E-12C56A9ADDF9}"/>
              </a:ext>
            </a:extLst>
          </p:cNvPr>
          <p:cNvSpPr txBox="1"/>
          <p:nvPr/>
        </p:nvSpPr>
        <p:spPr>
          <a:xfrm>
            <a:off x="8612188" y="256046"/>
            <a:ext cx="3287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Les 6 principaux domaines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professionnels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23F5789-88E5-C61E-1CCE-E583A5BF8D3B}"/>
              </a:ext>
            </a:extLst>
          </p:cNvPr>
          <p:cNvSpPr txBox="1"/>
          <p:nvPr/>
        </p:nvSpPr>
        <p:spPr>
          <a:xfrm>
            <a:off x="675315" y="2296767"/>
            <a:ext cx="17459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u="sng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Taux d’accès: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 65 salariés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en insertion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pour 1000 </a:t>
            </a:r>
            <a:r>
              <a:rPr lang="fr-FR" sz="2000" dirty="0" err="1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DEFM</a:t>
            </a:r>
            <a:endParaRPr lang="fr-FR" sz="2000" dirty="0">
              <a:solidFill>
                <a:schemeClr val="accent6">
                  <a:lumMod val="50000"/>
                </a:schemeClr>
              </a:solidFill>
              <a:latin typeface="Bernard MT Condensed" panose="02050806060905020404" pitchFamily="18" charset="0"/>
              <a:cs typeface="Arabic Typesetting" panose="020F0502020204030204" pitchFamily="66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379835B-40A5-D8E7-5B8D-6AB3F23AAEBB}"/>
              </a:ext>
            </a:extLst>
          </p:cNvPr>
          <p:cNvSpPr txBox="1"/>
          <p:nvPr/>
        </p:nvSpPr>
        <p:spPr>
          <a:xfrm>
            <a:off x="5491097" y="3442660"/>
            <a:ext cx="2651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41 % de sans –emploi</a:t>
            </a:r>
          </a:p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depuis au moins 2 ans à l’entrée</a:t>
            </a:r>
          </a:p>
        </p:txBody>
      </p:sp>
      <p:sp>
        <p:nvSpPr>
          <p:cNvPr id="26" name="Rectangle : avec coin rogné 25">
            <a:extLst>
              <a:ext uri="{FF2B5EF4-FFF2-40B4-BE49-F238E27FC236}">
                <a16:creationId xmlns:a16="http://schemas.microsoft.com/office/drawing/2014/main" id="{4920B8BB-F45D-5BFF-96D8-F2B1CAA161CC}"/>
              </a:ext>
            </a:extLst>
          </p:cNvPr>
          <p:cNvSpPr/>
          <p:nvPr/>
        </p:nvSpPr>
        <p:spPr>
          <a:xfrm>
            <a:off x="5432037" y="3364277"/>
            <a:ext cx="2535967" cy="983421"/>
          </a:xfrm>
          <a:prstGeom prst="snip1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5" name="Graphique 24">
            <a:extLst>
              <a:ext uri="{FF2B5EF4-FFF2-40B4-BE49-F238E27FC236}">
                <a16:creationId xmlns:a16="http://schemas.microsoft.com/office/drawing/2014/main" id="{CFF80352-CE00-BFEC-E880-F6E902E095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232789"/>
              </p:ext>
            </p:extLst>
          </p:nvPr>
        </p:nvGraphicFramePr>
        <p:xfrm>
          <a:off x="6461076" y="183364"/>
          <a:ext cx="2260986" cy="1769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CDE476A0-0C2F-FE12-16A1-3C64B58262D6}"/>
              </a:ext>
            </a:extLst>
          </p:cNvPr>
          <p:cNvSpPr/>
          <p:nvPr/>
        </p:nvSpPr>
        <p:spPr>
          <a:xfrm>
            <a:off x="3942374" y="429230"/>
            <a:ext cx="2160367" cy="146016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Graphique 28" descr="Ville contour">
            <a:extLst>
              <a:ext uri="{FF2B5EF4-FFF2-40B4-BE49-F238E27FC236}">
                <a16:creationId xmlns:a16="http://schemas.microsoft.com/office/drawing/2014/main" id="{BC17EDAE-BBA0-2E05-5FC7-1C1B8A86E39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955037" y="2623530"/>
            <a:ext cx="914400" cy="9144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33DD299C-E72A-9CA1-8CD4-FB6157A8FD43}"/>
              </a:ext>
            </a:extLst>
          </p:cNvPr>
          <p:cNvSpPr txBox="1"/>
          <p:nvPr/>
        </p:nvSpPr>
        <p:spPr>
          <a:xfrm>
            <a:off x="3612810" y="3393749"/>
            <a:ext cx="1228408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15 % de résidents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en </a:t>
            </a:r>
            <a:r>
              <a:rPr lang="fr-FR" sz="2400" b="1" dirty="0" err="1">
                <a:latin typeface="Agency FB" panose="020B0503020202020204" pitchFamily="34" charset="0"/>
              </a:rPr>
              <a:t>QPV</a:t>
            </a:r>
            <a:endParaRPr lang="fr-FR" sz="2400" b="1" dirty="0">
              <a:latin typeface="Agency FB" panose="020B0503020202020204" pitchFamily="34" charset="0"/>
            </a:endParaRPr>
          </a:p>
        </p:txBody>
      </p:sp>
      <p:sp>
        <p:nvSpPr>
          <p:cNvPr id="34" name="Bulle narrative : ronde 33">
            <a:extLst>
              <a:ext uri="{FF2B5EF4-FFF2-40B4-BE49-F238E27FC236}">
                <a16:creationId xmlns:a16="http://schemas.microsoft.com/office/drawing/2014/main" id="{B10A1109-22E2-0259-F1C4-221697FCE90F}"/>
              </a:ext>
            </a:extLst>
          </p:cNvPr>
          <p:cNvSpPr/>
          <p:nvPr/>
        </p:nvSpPr>
        <p:spPr>
          <a:xfrm>
            <a:off x="282392" y="2103247"/>
            <a:ext cx="2613536" cy="1611617"/>
          </a:xfrm>
          <a:prstGeom prst="wedgeEllipseCallout">
            <a:avLst>
              <a:gd name="adj1" fmla="val 39770"/>
              <a:gd name="adj2" fmla="val -32339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highlight>
                <a:srgbClr val="800080"/>
              </a:highlight>
            </a:endParaRPr>
          </a:p>
        </p:txBody>
      </p:sp>
      <p:graphicFrame>
        <p:nvGraphicFramePr>
          <p:cNvPr id="45" name="Graphique 44">
            <a:extLst>
              <a:ext uri="{FF2B5EF4-FFF2-40B4-BE49-F238E27FC236}">
                <a16:creationId xmlns:a16="http://schemas.microsoft.com/office/drawing/2014/main" id="{1BC8437B-34C3-3B29-FFEC-376970B7972B}"/>
              </a:ext>
            </a:extLst>
          </p:cNvPr>
          <p:cNvGraphicFramePr>
            <a:graphicFrameLocks/>
          </p:cNvGraphicFramePr>
          <p:nvPr/>
        </p:nvGraphicFramePr>
        <p:xfrm>
          <a:off x="10298113" y="-6245981"/>
          <a:ext cx="3076575" cy="1966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46" name="Graphique 45">
            <a:extLst>
              <a:ext uri="{FF2B5EF4-FFF2-40B4-BE49-F238E27FC236}">
                <a16:creationId xmlns:a16="http://schemas.microsoft.com/office/drawing/2014/main" id="{0E36D5F4-CEB1-A6CF-A83A-C360606C8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5157238"/>
              </p:ext>
            </p:extLst>
          </p:nvPr>
        </p:nvGraphicFramePr>
        <p:xfrm>
          <a:off x="8667518" y="986178"/>
          <a:ext cx="3476625" cy="3405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pic>
        <p:nvPicPr>
          <p:cNvPr id="47" name="Graphique 1" descr="Livraison avec un remplissage uni">
            <a:extLst>
              <a:ext uri="{FF2B5EF4-FFF2-40B4-BE49-F238E27FC236}">
                <a16:creationId xmlns:a16="http://schemas.microsoft.com/office/drawing/2014/main" id="{8A28AF13-0701-2774-BE98-B6CD40E0BF2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0783888" y="1712129"/>
            <a:ext cx="466725" cy="466753"/>
          </a:xfrm>
          <a:prstGeom prst="rect">
            <a:avLst/>
          </a:prstGeom>
        </p:spPr>
      </p:pic>
      <p:pic>
        <p:nvPicPr>
          <p:cNvPr id="48" name="Graphique 1" descr="Serveur avec un remplissage uni">
            <a:extLst>
              <a:ext uri="{FF2B5EF4-FFF2-40B4-BE49-F238E27FC236}">
                <a16:creationId xmlns:a16="http://schemas.microsoft.com/office/drawing/2014/main" id="{78F9AFDD-77E8-21D2-F552-935867D0C18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405145" y="3311786"/>
            <a:ext cx="514370" cy="514350"/>
          </a:xfrm>
          <a:prstGeom prst="rect">
            <a:avLst/>
          </a:prstGeom>
        </p:spPr>
      </p:pic>
      <p:pic>
        <p:nvPicPr>
          <p:cNvPr id="49" name="Graphique 8" descr="Mur de briques en construction avec un remplissage uni">
            <a:extLst>
              <a:ext uri="{FF2B5EF4-FFF2-40B4-BE49-F238E27FC236}">
                <a16:creationId xmlns:a16="http://schemas.microsoft.com/office/drawing/2014/main" id="{AAD1E14B-F8BD-D9CC-6390-2539BFAEBA5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365712" y="2204653"/>
            <a:ext cx="466725" cy="466725"/>
          </a:xfrm>
          <a:prstGeom prst="rect">
            <a:avLst/>
          </a:prstGeom>
        </p:spPr>
      </p:pic>
      <p:pic>
        <p:nvPicPr>
          <p:cNvPr id="50" name="Graphique 11" descr="Publicité avec un remplissage uni">
            <a:extLst>
              <a:ext uri="{FF2B5EF4-FFF2-40B4-BE49-F238E27FC236}">
                <a16:creationId xmlns:a16="http://schemas.microsoft.com/office/drawing/2014/main" id="{1C42BB79-6187-8434-8B75-945443FCAF0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405145" y="2830419"/>
            <a:ext cx="447675" cy="447675"/>
          </a:xfrm>
          <a:prstGeom prst="rect">
            <a:avLst/>
          </a:prstGeom>
        </p:spPr>
      </p:pic>
      <p:sp>
        <p:nvSpPr>
          <p:cNvPr id="52" name="ZoneTexte 51">
            <a:extLst>
              <a:ext uri="{FF2B5EF4-FFF2-40B4-BE49-F238E27FC236}">
                <a16:creationId xmlns:a16="http://schemas.microsoft.com/office/drawing/2014/main" id="{D418A8B6-B449-6E2E-8E99-C7C672F7D6AC}"/>
              </a:ext>
            </a:extLst>
          </p:cNvPr>
          <p:cNvSpPr txBox="1"/>
          <p:nvPr/>
        </p:nvSpPr>
        <p:spPr>
          <a:xfrm>
            <a:off x="4933370" y="6449622"/>
            <a:ext cx="2776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100" i="1" dirty="0"/>
              <a:t>Source : SI de l'ASP annexes de l'année 2024</a:t>
            </a:r>
          </a:p>
        </p:txBody>
      </p:sp>
      <p:pic>
        <p:nvPicPr>
          <p:cNvPr id="12" name="Graphique 11" descr="Programmeur avec un remplissage uni">
            <a:extLst>
              <a:ext uri="{FF2B5EF4-FFF2-40B4-BE49-F238E27FC236}">
                <a16:creationId xmlns:a16="http://schemas.microsoft.com/office/drawing/2014/main" id="{0B8F50DE-161D-0141-45E4-28CBF14296A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462358" y="5165890"/>
            <a:ext cx="914400" cy="914400"/>
          </a:xfrm>
          <a:prstGeom prst="rect">
            <a:avLst/>
          </a:prstGeom>
        </p:spPr>
      </p:pic>
      <p:pic>
        <p:nvPicPr>
          <p:cNvPr id="28" name="Graphique 27" descr="Groupe avec un remplissage uni">
            <a:extLst>
              <a:ext uri="{FF2B5EF4-FFF2-40B4-BE49-F238E27FC236}">
                <a16:creationId xmlns:a16="http://schemas.microsoft.com/office/drawing/2014/main" id="{D52684E3-2996-1266-6372-62CD621D92D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275154" y="5075018"/>
            <a:ext cx="1146623" cy="1146623"/>
          </a:xfrm>
          <a:prstGeom prst="rect">
            <a:avLst/>
          </a:prstGeom>
        </p:spPr>
      </p:pic>
      <p:pic>
        <p:nvPicPr>
          <p:cNvPr id="33" name="Graphique 32" descr="Homme contour">
            <a:extLst>
              <a:ext uri="{FF2B5EF4-FFF2-40B4-BE49-F238E27FC236}">
                <a16:creationId xmlns:a16="http://schemas.microsoft.com/office/drawing/2014/main" id="{77B5E62A-6EC9-C4D5-FF0B-8809D5F7F57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5431114" y="5207777"/>
            <a:ext cx="760512" cy="760512"/>
          </a:xfrm>
          <a:prstGeom prst="rect">
            <a:avLst/>
          </a:prstGeom>
        </p:spPr>
      </p:pic>
      <p:graphicFrame>
        <p:nvGraphicFramePr>
          <p:cNvPr id="24" name="Graphique 23">
            <a:extLst>
              <a:ext uri="{FF2B5EF4-FFF2-40B4-BE49-F238E27FC236}">
                <a16:creationId xmlns:a16="http://schemas.microsoft.com/office/drawing/2014/main" id="{2F3A36AD-B4F2-D4D6-1159-3F21146957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134059"/>
              </p:ext>
            </p:extLst>
          </p:nvPr>
        </p:nvGraphicFramePr>
        <p:xfrm>
          <a:off x="8774130" y="4347698"/>
          <a:ext cx="3476625" cy="2204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2"/>
          </a:graphicData>
        </a:graphic>
      </p:graphicFrame>
      <p:sp>
        <p:nvSpPr>
          <p:cNvPr id="39" name="ZoneTexte 38">
            <a:extLst>
              <a:ext uri="{FF2B5EF4-FFF2-40B4-BE49-F238E27FC236}">
                <a16:creationId xmlns:a16="http://schemas.microsoft.com/office/drawing/2014/main" id="{B3AB59BF-9488-11C2-1101-7AE8C97F0D42}"/>
              </a:ext>
            </a:extLst>
          </p:cNvPr>
          <p:cNvSpPr txBox="1"/>
          <p:nvPr/>
        </p:nvSpPr>
        <p:spPr>
          <a:xfrm>
            <a:off x="8722062" y="6080290"/>
            <a:ext cx="12284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1171 sorties 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dynamiques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/1920 sorties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FB8E0B7-6D76-D018-3CE5-09C3CF835A2E}"/>
              </a:ext>
            </a:extLst>
          </p:cNvPr>
          <p:cNvSpPr txBox="1"/>
          <p:nvPr/>
        </p:nvSpPr>
        <p:spPr>
          <a:xfrm>
            <a:off x="3557448" y="4757369"/>
            <a:ext cx="43066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Accompagnement &amp; Encadrement technique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1  ETP salarié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permanent pour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5 ETP de salariés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en insertion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5443991-EB89-0E2F-5290-58656FE32001}"/>
              </a:ext>
            </a:extLst>
          </p:cNvPr>
          <p:cNvSpPr txBox="1"/>
          <p:nvPr/>
        </p:nvSpPr>
        <p:spPr>
          <a:xfrm>
            <a:off x="3537466" y="6197453"/>
            <a:ext cx="4729576" cy="276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Accompagnement </a:t>
            </a:r>
            <a:r>
              <a:rPr lang="fr-FR" sz="1200" i="1" dirty="0"/>
              <a:t> 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163  ETP</a:t>
            </a:r>
            <a:r>
              <a:rPr lang="fr-FR" sz="1200" i="1" dirty="0"/>
              <a:t>         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Encadrement technique</a:t>
            </a:r>
            <a:r>
              <a:rPr lang="fr-FR" sz="1200" i="1" dirty="0"/>
              <a:t> 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354 ETP</a:t>
            </a:r>
            <a:r>
              <a:rPr lang="fr-FR" sz="12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4072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A9DB9-FF64-3A63-DE63-9A6ED30F7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258F68C3-6988-9301-3E36-A4B64994DB1C}"/>
              </a:ext>
            </a:extLst>
          </p:cNvPr>
          <p:cNvSpPr txBox="1"/>
          <p:nvPr/>
        </p:nvSpPr>
        <p:spPr>
          <a:xfrm>
            <a:off x="-38765" y="-14360"/>
            <a:ext cx="3981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tx2"/>
                </a:solidFill>
                <a:latin typeface="Amasis MT Pro Black" panose="020F0502020204030204" pitchFamily="18" charset="0"/>
              </a:rPr>
              <a:t>77 SEINE-ET-MARNE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00D7D25-D354-5CB3-F764-F8FDE27C3C19}"/>
              </a:ext>
            </a:extLst>
          </p:cNvPr>
          <p:cNvSpPr txBox="1"/>
          <p:nvPr/>
        </p:nvSpPr>
        <p:spPr>
          <a:xfrm>
            <a:off x="292606" y="662664"/>
            <a:ext cx="31301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44 </a:t>
            </a:r>
            <a:r>
              <a:rPr lang="fr-FR" sz="1600" dirty="0" err="1"/>
              <a:t>SIAE</a:t>
            </a:r>
            <a:r>
              <a:rPr lang="fr-FR" sz="1600" dirty="0"/>
              <a:t> (soit 1 </a:t>
            </a:r>
            <a:r>
              <a:rPr lang="fr-FR" sz="1600" dirty="0" err="1"/>
              <a:t>SIAE</a:t>
            </a:r>
            <a:r>
              <a:rPr lang="fr-FR" sz="1600" dirty="0"/>
              <a:t> en moins/2023)</a:t>
            </a:r>
          </a:p>
          <a:p>
            <a:r>
              <a:rPr lang="fr-FR" sz="1600" dirty="0"/>
              <a:t>3 337 salariés en insertion ayant travaillé dans l’année</a:t>
            </a:r>
          </a:p>
          <a:p>
            <a:r>
              <a:rPr lang="fr-FR" sz="1600" dirty="0"/>
              <a:t>1 010 ETP effectués dans l’année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2DE7A4D-5F5D-B30F-FC2F-9EB1BCE19128}"/>
              </a:ext>
            </a:extLst>
          </p:cNvPr>
          <p:cNvSpPr txBox="1"/>
          <p:nvPr/>
        </p:nvSpPr>
        <p:spPr>
          <a:xfrm>
            <a:off x="2818569" y="1950759"/>
            <a:ext cx="23072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highlight>
                  <a:srgbClr val="C0C0C0"/>
                </a:highlight>
                <a:latin typeface="Alasassy Caps" panose="020F0502020204030204" pitchFamily="2" charset="0"/>
              </a:rPr>
              <a:t> 40 % de RSA</a:t>
            </a:r>
          </a:p>
          <a:p>
            <a:r>
              <a:rPr lang="fr-FR" sz="1600" b="1" dirty="0">
                <a:highlight>
                  <a:srgbClr val="C0C0C0"/>
                </a:highlight>
                <a:latin typeface="Alasassy Caps" panose="020F0502020204030204" pitchFamily="2" charset="0"/>
              </a:rPr>
              <a:t>4,5 % en population générale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E73D06C-323E-BC9D-27B7-E4A7E759848B}"/>
              </a:ext>
            </a:extLst>
          </p:cNvPr>
          <p:cNvSpPr txBox="1"/>
          <p:nvPr/>
        </p:nvSpPr>
        <p:spPr>
          <a:xfrm>
            <a:off x="6610138" y="2103247"/>
            <a:ext cx="13520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highlight>
                  <a:srgbClr val="00FFFF"/>
                </a:highlight>
                <a:latin typeface="Alasassy Caps" pitchFamily="2" charset="0"/>
              </a:rPr>
              <a:t> 7  % de travailleurs handicapés</a:t>
            </a:r>
          </a:p>
        </p:txBody>
      </p:sp>
      <p:pic>
        <p:nvPicPr>
          <p:cNvPr id="41" name="Graphique 40" descr="Accès aux fauteuils roulants contour">
            <a:extLst>
              <a:ext uri="{FF2B5EF4-FFF2-40B4-BE49-F238E27FC236}">
                <a16:creationId xmlns:a16="http://schemas.microsoft.com/office/drawing/2014/main" id="{D10D050A-7B7A-A706-A83A-CA794AB178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74007" y="1818640"/>
            <a:ext cx="692495" cy="692495"/>
          </a:xfrm>
          <a:prstGeom prst="rect">
            <a:avLst/>
          </a:prstGeom>
        </p:spPr>
      </p:pic>
      <p:pic>
        <p:nvPicPr>
          <p:cNvPr id="11" name="Graphique 10" descr="Deux hommes avec un remplissage uni">
            <a:extLst>
              <a:ext uri="{FF2B5EF4-FFF2-40B4-BE49-F238E27FC236}">
                <a16:creationId xmlns:a16="http://schemas.microsoft.com/office/drawing/2014/main" id="{AB002005-D300-D22D-7EF0-EB52470F48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33531" y="570887"/>
            <a:ext cx="914400" cy="914400"/>
          </a:xfrm>
          <a:prstGeom prst="rect">
            <a:avLst/>
          </a:prstGeom>
        </p:spPr>
      </p:pic>
      <p:pic>
        <p:nvPicPr>
          <p:cNvPr id="2" name="Graphique 1" descr="Deux hommes avec un remplissage uni">
            <a:extLst>
              <a:ext uri="{FF2B5EF4-FFF2-40B4-BE49-F238E27FC236}">
                <a16:creationId xmlns:a16="http://schemas.microsoft.com/office/drawing/2014/main" id="{520B74E4-8260-05FE-8FBD-F52A22A13E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91049" y="566768"/>
            <a:ext cx="914400" cy="9144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EBCCC36-8270-364A-7B13-FFD0A912EAA4}"/>
              </a:ext>
            </a:extLst>
          </p:cNvPr>
          <p:cNvSpPr txBox="1"/>
          <p:nvPr/>
        </p:nvSpPr>
        <p:spPr>
          <a:xfrm>
            <a:off x="1122875" y="1429472"/>
            <a:ext cx="1173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15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0A9C3A0-093D-FA97-E531-D8D9001D3FEF}"/>
              </a:ext>
            </a:extLst>
          </p:cNvPr>
          <p:cNvSpPr txBox="1"/>
          <p:nvPr/>
        </p:nvSpPr>
        <p:spPr>
          <a:xfrm>
            <a:off x="4278043" y="1487387"/>
            <a:ext cx="1533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57 % H  </a:t>
            </a:r>
            <a:r>
              <a:rPr lang="fr-FR" dirty="0">
                <a:solidFill>
                  <a:schemeClr val="accent2"/>
                </a:solidFill>
              </a:rPr>
              <a:t>43 </a:t>
            </a:r>
            <a:r>
              <a:rPr lang="fr-FR" sz="1500" dirty="0">
                <a:solidFill>
                  <a:schemeClr val="accent2"/>
                </a:solidFill>
              </a:rPr>
              <a:t> </a:t>
            </a:r>
            <a:r>
              <a:rPr lang="fr-FR" sz="1500" dirty="0">
                <a:solidFill>
                  <a:schemeClr val="accent2">
                    <a:lumMod val="75000"/>
                  </a:schemeClr>
                </a:solidFill>
              </a:rPr>
              <a:t>% F</a:t>
            </a:r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9AB672D-01B6-2447-0251-264A46F61F57}"/>
              </a:ext>
            </a:extLst>
          </p:cNvPr>
          <p:cNvSpPr txBox="1"/>
          <p:nvPr/>
        </p:nvSpPr>
        <p:spPr>
          <a:xfrm>
            <a:off x="217302" y="6195336"/>
            <a:ext cx="362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 1 </a:t>
            </a:r>
            <a:r>
              <a:rPr lang="fr-FR" sz="1400" dirty="0" err="1"/>
              <a:t>EITI</a:t>
            </a:r>
            <a:r>
              <a:rPr lang="fr-FR" sz="1400" dirty="0"/>
              <a:t> &amp; 2 ACI pénitentiaires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D19862-1D14-B2CC-121D-3007EFA641EA}"/>
              </a:ext>
            </a:extLst>
          </p:cNvPr>
          <p:cNvSpPr txBox="1"/>
          <p:nvPr/>
        </p:nvSpPr>
        <p:spPr>
          <a:xfrm>
            <a:off x="9559244" y="256046"/>
            <a:ext cx="19127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Les 4 principaux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domaines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professionnels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E6696D8-6EA1-818A-DD26-569133CBC8DC}"/>
              </a:ext>
            </a:extLst>
          </p:cNvPr>
          <p:cNvSpPr txBox="1"/>
          <p:nvPr/>
        </p:nvSpPr>
        <p:spPr>
          <a:xfrm>
            <a:off x="675315" y="2296767"/>
            <a:ext cx="17459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u="sng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Taux d’accès: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 52 salariés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en insertion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pour 1000 </a:t>
            </a:r>
            <a:r>
              <a:rPr lang="fr-FR" sz="2000" dirty="0" err="1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DEFM</a:t>
            </a:r>
            <a:endParaRPr lang="fr-FR" sz="2000" dirty="0">
              <a:solidFill>
                <a:schemeClr val="accent6">
                  <a:lumMod val="50000"/>
                </a:schemeClr>
              </a:solidFill>
              <a:latin typeface="Bernard MT Condensed" panose="02050806060905020404" pitchFamily="18" charset="0"/>
              <a:cs typeface="Arabic Typesetting" panose="020F0502020204030204" pitchFamily="66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3443546-068D-39D1-EA02-26C5985CC600}"/>
              </a:ext>
            </a:extLst>
          </p:cNvPr>
          <p:cNvSpPr txBox="1"/>
          <p:nvPr/>
        </p:nvSpPr>
        <p:spPr>
          <a:xfrm>
            <a:off x="5811370" y="3379085"/>
            <a:ext cx="30138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34 % de sans –emploi</a:t>
            </a:r>
          </a:p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depuis au moins 2 ans à l’entrée</a:t>
            </a:r>
          </a:p>
        </p:txBody>
      </p:sp>
      <p:sp>
        <p:nvSpPr>
          <p:cNvPr id="26" name="Rectangle : avec coin rogné 25">
            <a:extLst>
              <a:ext uri="{FF2B5EF4-FFF2-40B4-BE49-F238E27FC236}">
                <a16:creationId xmlns:a16="http://schemas.microsoft.com/office/drawing/2014/main" id="{703010D2-117A-DDB3-C6A0-A221C9A470B9}"/>
              </a:ext>
            </a:extLst>
          </p:cNvPr>
          <p:cNvSpPr/>
          <p:nvPr/>
        </p:nvSpPr>
        <p:spPr>
          <a:xfrm>
            <a:off x="5811370" y="3348871"/>
            <a:ext cx="2535967" cy="983421"/>
          </a:xfrm>
          <a:prstGeom prst="snip1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5" name="Graphique 24">
            <a:extLst>
              <a:ext uri="{FF2B5EF4-FFF2-40B4-BE49-F238E27FC236}">
                <a16:creationId xmlns:a16="http://schemas.microsoft.com/office/drawing/2014/main" id="{CFF108E7-3201-288B-5898-35C96B6B0B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8915339"/>
              </p:ext>
            </p:extLst>
          </p:nvPr>
        </p:nvGraphicFramePr>
        <p:xfrm>
          <a:off x="6461076" y="183364"/>
          <a:ext cx="2260986" cy="1769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FCB952DE-7531-500E-74D7-1EE073E4100A}"/>
              </a:ext>
            </a:extLst>
          </p:cNvPr>
          <p:cNvSpPr/>
          <p:nvPr/>
        </p:nvSpPr>
        <p:spPr>
          <a:xfrm>
            <a:off x="3875884" y="460445"/>
            <a:ext cx="2160367" cy="146016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Graphique 28" descr="Ville contour">
            <a:extLst>
              <a:ext uri="{FF2B5EF4-FFF2-40B4-BE49-F238E27FC236}">
                <a16:creationId xmlns:a16="http://schemas.microsoft.com/office/drawing/2014/main" id="{A2F9906D-F084-4222-DEED-95C1FBED7C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99341" y="2482929"/>
            <a:ext cx="914400" cy="9144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AB51F06A-2DB6-6DE2-3044-8C2ADD752640}"/>
              </a:ext>
            </a:extLst>
          </p:cNvPr>
          <p:cNvSpPr txBox="1"/>
          <p:nvPr/>
        </p:nvSpPr>
        <p:spPr>
          <a:xfrm>
            <a:off x="3845522" y="3233443"/>
            <a:ext cx="1503432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22 % de résidents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en </a:t>
            </a:r>
            <a:r>
              <a:rPr lang="fr-FR" sz="2400" b="1" dirty="0" err="1">
                <a:latin typeface="Agency FB" panose="020B0503020202020204" pitchFamily="34" charset="0"/>
              </a:rPr>
              <a:t>QPV</a:t>
            </a:r>
            <a:endParaRPr lang="fr-FR" sz="2400" b="1" dirty="0">
              <a:latin typeface="Agency FB" panose="020B0503020202020204" pitchFamily="34" charset="0"/>
            </a:endParaRPr>
          </a:p>
        </p:txBody>
      </p:sp>
      <p:sp>
        <p:nvSpPr>
          <p:cNvPr id="34" name="Bulle narrative : ronde 33">
            <a:extLst>
              <a:ext uri="{FF2B5EF4-FFF2-40B4-BE49-F238E27FC236}">
                <a16:creationId xmlns:a16="http://schemas.microsoft.com/office/drawing/2014/main" id="{DA3A77C0-F028-B191-654E-F597BD3C7555}"/>
              </a:ext>
            </a:extLst>
          </p:cNvPr>
          <p:cNvSpPr/>
          <p:nvPr/>
        </p:nvSpPr>
        <p:spPr>
          <a:xfrm>
            <a:off x="282392" y="2103247"/>
            <a:ext cx="2613536" cy="1611617"/>
          </a:xfrm>
          <a:prstGeom prst="wedgeEllipseCallout">
            <a:avLst>
              <a:gd name="adj1" fmla="val 39770"/>
              <a:gd name="adj2" fmla="val -32339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highlight>
                <a:srgbClr val="800080"/>
              </a:highlight>
            </a:endParaRPr>
          </a:p>
        </p:txBody>
      </p:sp>
      <p:graphicFrame>
        <p:nvGraphicFramePr>
          <p:cNvPr id="45" name="Graphique 44">
            <a:extLst>
              <a:ext uri="{FF2B5EF4-FFF2-40B4-BE49-F238E27FC236}">
                <a16:creationId xmlns:a16="http://schemas.microsoft.com/office/drawing/2014/main" id="{59243547-04F4-EA76-FF35-024F7E6AAEB2}"/>
              </a:ext>
            </a:extLst>
          </p:cNvPr>
          <p:cNvGraphicFramePr>
            <a:graphicFrameLocks/>
          </p:cNvGraphicFramePr>
          <p:nvPr/>
        </p:nvGraphicFramePr>
        <p:xfrm>
          <a:off x="10298113" y="-6245981"/>
          <a:ext cx="3076575" cy="1966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2" name="ZoneTexte 51">
            <a:extLst>
              <a:ext uri="{FF2B5EF4-FFF2-40B4-BE49-F238E27FC236}">
                <a16:creationId xmlns:a16="http://schemas.microsoft.com/office/drawing/2014/main" id="{92A9F923-5ECA-1E4C-A09F-6109C5A40416}"/>
              </a:ext>
            </a:extLst>
          </p:cNvPr>
          <p:cNvSpPr txBox="1"/>
          <p:nvPr/>
        </p:nvSpPr>
        <p:spPr>
          <a:xfrm>
            <a:off x="5464367" y="6419613"/>
            <a:ext cx="2776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100" i="1" dirty="0"/>
              <a:t>Source : SI de l'ASP annexes de l'année 2024</a:t>
            </a:r>
          </a:p>
        </p:txBody>
      </p:sp>
      <p:graphicFrame>
        <p:nvGraphicFramePr>
          <p:cNvPr id="28" name="Graphique 27">
            <a:extLst>
              <a:ext uri="{FF2B5EF4-FFF2-40B4-BE49-F238E27FC236}">
                <a16:creationId xmlns:a16="http://schemas.microsoft.com/office/drawing/2014/main" id="{51006975-7EBB-F69F-B87E-C072FFD3E3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6302672"/>
              </p:ext>
            </p:extLst>
          </p:nvPr>
        </p:nvGraphicFramePr>
        <p:xfrm>
          <a:off x="6510700" y="367834"/>
          <a:ext cx="2133600" cy="1357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pic>
        <p:nvPicPr>
          <p:cNvPr id="39" name="Espace réservé du contenu 38" descr="Deux femmes avec un remplissage uni">
            <a:extLst>
              <a:ext uri="{FF2B5EF4-FFF2-40B4-BE49-F238E27FC236}">
                <a16:creationId xmlns:a16="http://schemas.microsoft.com/office/drawing/2014/main" id="{5B54C4FF-07BF-9290-6327-84873819CB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047917" y="607636"/>
            <a:ext cx="914400" cy="914400"/>
          </a:xfrm>
        </p:spPr>
      </p:pic>
      <p:pic>
        <p:nvPicPr>
          <p:cNvPr id="37" name="Graphique 36" descr="Deux hommes avec un remplissage uni">
            <a:extLst>
              <a:ext uri="{FF2B5EF4-FFF2-40B4-BE49-F238E27FC236}">
                <a16:creationId xmlns:a16="http://schemas.microsoft.com/office/drawing/2014/main" id="{91D2F78F-81E8-F65D-BC00-B2563BF4E2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17104" y="573500"/>
            <a:ext cx="914400" cy="914400"/>
          </a:xfrm>
          <a:prstGeom prst="rect">
            <a:avLst/>
          </a:prstGeom>
        </p:spPr>
      </p:pic>
      <p:pic>
        <p:nvPicPr>
          <p:cNvPr id="40" name="Espace réservé du contenu 38" descr="Deux femmes avec un remplissage uni">
            <a:extLst>
              <a:ext uri="{FF2B5EF4-FFF2-40B4-BE49-F238E27FC236}">
                <a16:creationId xmlns:a16="http://schemas.microsoft.com/office/drawing/2014/main" id="{2FCAA075-1BB9-6B5B-A8B2-A0DC085EFEC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219483" y="633075"/>
            <a:ext cx="914400" cy="914400"/>
          </a:xfrm>
          <a:prstGeom prst="rect">
            <a:avLst/>
          </a:prstGeom>
        </p:spPr>
      </p:pic>
      <p:pic>
        <p:nvPicPr>
          <p:cNvPr id="6" name="Graphique 5" descr="Programmeur avec un remplissage uni">
            <a:extLst>
              <a:ext uri="{FF2B5EF4-FFF2-40B4-BE49-F238E27FC236}">
                <a16:creationId xmlns:a16="http://schemas.microsoft.com/office/drawing/2014/main" id="{D3126138-D906-78E5-19DE-EDF32D7980E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462358" y="5165890"/>
            <a:ext cx="914400" cy="914400"/>
          </a:xfrm>
          <a:prstGeom prst="rect">
            <a:avLst/>
          </a:prstGeom>
        </p:spPr>
      </p:pic>
      <p:pic>
        <p:nvPicPr>
          <p:cNvPr id="9" name="Graphique 8" descr="Homme contour">
            <a:extLst>
              <a:ext uri="{FF2B5EF4-FFF2-40B4-BE49-F238E27FC236}">
                <a16:creationId xmlns:a16="http://schemas.microsoft.com/office/drawing/2014/main" id="{823AED8C-0D32-EC2D-BC47-3DB0535FFC7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31114" y="5207777"/>
            <a:ext cx="760512" cy="760512"/>
          </a:xfrm>
          <a:prstGeom prst="rect">
            <a:avLst/>
          </a:prstGeom>
        </p:spPr>
      </p:pic>
      <p:pic>
        <p:nvPicPr>
          <p:cNvPr id="10" name="Graphique 9" descr="Homme contour">
            <a:extLst>
              <a:ext uri="{FF2B5EF4-FFF2-40B4-BE49-F238E27FC236}">
                <a16:creationId xmlns:a16="http://schemas.microsoft.com/office/drawing/2014/main" id="{FD1998F2-13DA-EC56-C7BE-B272BEFE14A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672168" y="5198958"/>
            <a:ext cx="760512" cy="760512"/>
          </a:xfrm>
          <a:prstGeom prst="rect">
            <a:avLst/>
          </a:prstGeom>
        </p:spPr>
      </p:pic>
      <p:pic>
        <p:nvPicPr>
          <p:cNvPr id="12" name="Graphique 11" descr="Groupe avec un remplissage uni">
            <a:extLst>
              <a:ext uri="{FF2B5EF4-FFF2-40B4-BE49-F238E27FC236}">
                <a16:creationId xmlns:a16="http://schemas.microsoft.com/office/drawing/2014/main" id="{D6681227-E7E1-1D07-2E5B-74490A471DF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351499" y="5091605"/>
            <a:ext cx="1146623" cy="11466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41F0934-FEDC-01F5-29B0-FB9D6C62E3D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56648" y="3921660"/>
            <a:ext cx="3332862" cy="1559451"/>
          </a:xfrm>
          <a:prstGeom prst="rect">
            <a:avLst/>
          </a:prstGeom>
        </p:spPr>
      </p:pic>
      <p:graphicFrame>
        <p:nvGraphicFramePr>
          <p:cNvPr id="31" name="Graphique 30">
            <a:extLst>
              <a:ext uri="{FF2B5EF4-FFF2-40B4-BE49-F238E27FC236}">
                <a16:creationId xmlns:a16="http://schemas.microsoft.com/office/drawing/2014/main" id="{0EEB7DF3-8EF3-B420-096D-32329BA4C8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7960993"/>
              </p:ext>
            </p:extLst>
          </p:nvPr>
        </p:nvGraphicFramePr>
        <p:xfrm>
          <a:off x="9015400" y="1151857"/>
          <a:ext cx="3082258" cy="3130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pic>
        <p:nvPicPr>
          <p:cNvPr id="33" name="Graphique 1" descr="Gros pinceau avec un remplissage uni">
            <a:extLst>
              <a:ext uri="{FF2B5EF4-FFF2-40B4-BE49-F238E27FC236}">
                <a16:creationId xmlns:a16="http://schemas.microsoft.com/office/drawing/2014/main" id="{200282FA-8BD3-8962-9E14-870793C410B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699913" y="1488204"/>
            <a:ext cx="432318" cy="547895"/>
          </a:xfrm>
          <a:prstGeom prst="rect">
            <a:avLst/>
          </a:prstGeom>
        </p:spPr>
      </p:pic>
      <p:pic>
        <p:nvPicPr>
          <p:cNvPr id="42" name="Graphique 1" descr="Livraison avec un remplissage uni">
            <a:extLst>
              <a:ext uri="{FF2B5EF4-FFF2-40B4-BE49-F238E27FC236}">
                <a16:creationId xmlns:a16="http://schemas.microsoft.com/office/drawing/2014/main" id="{732B222C-DB5F-302A-A112-9C061DFD695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416638" y="2439543"/>
            <a:ext cx="466725" cy="466753"/>
          </a:xfrm>
          <a:prstGeom prst="rect">
            <a:avLst/>
          </a:prstGeom>
        </p:spPr>
      </p:pic>
      <p:pic>
        <p:nvPicPr>
          <p:cNvPr id="44" name="Graphique 8" descr="Mur de briques en construction avec un remplissage uni">
            <a:extLst>
              <a:ext uri="{FF2B5EF4-FFF2-40B4-BE49-F238E27FC236}">
                <a16:creationId xmlns:a16="http://schemas.microsoft.com/office/drawing/2014/main" id="{F07B7BA0-5C6F-1571-76C9-67A75F28C3D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416637" y="3118910"/>
            <a:ext cx="466725" cy="466725"/>
          </a:xfrm>
          <a:prstGeom prst="rect">
            <a:avLst/>
          </a:prstGeom>
        </p:spPr>
      </p:pic>
      <p:pic>
        <p:nvPicPr>
          <p:cNvPr id="47" name="Graphique 46" descr="Feuille contour">
            <a:extLst>
              <a:ext uri="{FF2B5EF4-FFF2-40B4-BE49-F238E27FC236}">
                <a16:creationId xmlns:a16="http://schemas.microsoft.com/office/drawing/2014/main" id="{4E04AEEA-909E-13C2-6AD2-32338E4676B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281779" y="3793350"/>
            <a:ext cx="509250" cy="509250"/>
          </a:xfrm>
          <a:prstGeom prst="rect">
            <a:avLst/>
          </a:prstGeom>
        </p:spPr>
      </p:pic>
      <p:graphicFrame>
        <p:nvGraphicFramePr>
          <p:cNvPr id="38" name="Graphique 37">
            <a:extLst>
              <a:ext uri="{FF2B5EF4-FFF2-40B4-BE49-F238E27FC236}">
                <a16:creationId xmlns:a16="http://schemas.microsoft.com/office/drawing/2014/main" id="{A595A9F3-9F82-51D4-F8F4-95EC109CA1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6011957"/>
              </p:ext>
            </p:extLst>
          </p:nvPr>
        </p:nvGraphicFramePr>
        <p:xfrm>
          <a:off x="9125860" y="4394748"/>
          <a:ext cx="3330337" cy="2258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0"/>
          </a:graphicData>
        </a:graphic>
      </p:graphicFrame>
      <p:sp>
        <p:nvSpPr>
          <p:cNvPr id="50" name="ZoneTexte 49">
            <a:extLst>
              <a:ext uri="{FF2B5EF4-FFF2-40B4-BE49-F238E27FC236}">
                <a16:creationId xmlns:a16="http://schemas.microsoft.com/office/drawing/2014/main" id="{AD1C7235-D691-9176-21CE-D6946B2D36FB}"/>
              </a:ext>
            </a:extLst>
          </p:cNvPr>
          <p:cNvSpPr txBox="1"/>
          <p:nvPr/>
        </p:nvSpPr>
        <p:spPr>
          <a:xfrm>
            <a:off x="8590602" y="6012100"/>
            <a:ext cx="126943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494 sorties 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dynamiques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/902 sorties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957E144-443B-1CC3-8661-B0CE23A0E8AD}"/>
              </a:ext>
            </a:extLst>
          </p:cNvPr>
          <p:cNvSpPr txBox="1"/>
          <p:nvPr/>
        </p:nvSpPr>
        <p:spPr>
          <a:xfrm>
            <a:off x="3896306" y="4757209"/>
            <a:ext cx="43066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Accompagnement &amp; Encadrement technique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1  ETP salarié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permanent pour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6 ETP de salariés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en insertion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5B11F10-4AAE-2FAF-9DA0-22D631A922B8}"/>
              </a:ext>
            </a:extLst>
          </p:cNvPr>
          <p:cNvSpPr txBox="1"/>
          <p:nvPr/>
        </p:nvSpPr>
        <p:spPr>
          <a:xfrm>
            <a:off x="3537466" y="6197453"/>
            <a:ext cx="4729576" cy="276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Accompagnement </a:t>
            </a:r>
            <a:r>
              <a:rPr lang="fr-FR" sz="1200" i="1" dirty="0"/>
              <a:t> </a:t>
            </a:r>
            <a:r>
              <a:rPr lang="fr-FR" sz="1200" i="1" dirty="0">
                <a:solidFill>
                  <a:srgbClr val="30549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67 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ETP</a:t>
            </a:r>
            <a:r>
              <a:rPr lang="fr-FR" sz="1200" i="1" dirty="0"/>
              <a:t>         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Encadrement technique</a:t>
            </a:r>
            <a:r>
              <a:rPr lang="fr-FR" sz="1200" i="1" dirty="0"/>
              <a:t> </a:t>
            </a:r>
            <a:r>
              <a:rPr lang="fr-FR" sz="1200" i="1" dirty="0">
                <a:solidFill>
                  <a:srgbClr val="30549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102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ETP</a:t>
            </a:r>
            <a:r>
              <a:rPr lang="fr-FR" sz="12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0552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7FF41-48A0-C57A-59F0-5DBF45A35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35328242-504A-8EB8-AB9A-3427F13156AE}"/>
              </a:ext>
            </a:extLst>
          </p:cNvPr>
          <p:cNvSpPr txBox="1"/>
          <p:nvPr/>
        </p:nvSpPr>
        <p:spPr>
          <a:xfrm>
            <a:off x="-38765" y="-14360"/>
            <a:ext cx="3981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tx2"/>
                </a:solidFill>
                <a:latin typeface="Amasis MT Pro Black" panose="020F0502020204030204" pitchFamily="18" charset="0"/>
              </a:rPr>
              <a:t>78 YVELINES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33489BA-80B5-8F8A-5A24-891C21D81E8C}"/>
              </a:ext>
            </a:extLst>
          </p:cNvPr>
          <p:cNvSpPr txBox="1"/>
          <p:nvPr/>
        </p:nvSpPr>
        <p:spPr>
          <a:xfrm>
            <a:off x="292606" y="662664"/>
            <a:ext cx="30745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58 </a:t>
            </a:r>
            <a:r>
              <a:rPr lang="fr-FR" sz="1600" dirty="0" err="1"/>
              <a:t>SIAE</a:t>
            </a:r>
            <a:r>
              <a:rPr lang="fr-FR" sz="1600" dirty="0"/>
              <a:t> (soit 4 </a:t>
            </a:r>
            <a:r>
              <a:rPr lang="fr-FR" sz="1600" dirty="0" err="1"/>
              <a:t>SIAE</a:t>
            </a:r>
            <a:r>
              <a:rPr lang="fr-FR" sz="1600" dirty="0"/>
              <a:t> en plus/2023)</a:t>
            </a:r>
          </a:p>
          <a:p>
            <a:r>
              <a:rPr lang="fr-FR" sz="1600" dirty="0"/>
              <a:t>3 252 salariés en insertion ayant travaillé dans l’année</a:t>
            </a:r>
          </a:p>
          <a:p>
            <a:r>
              <a:rPr lang="fr-FR" sz="1600" dirty="0"/>
              <a:t>1 032 ETP effectués dans l’année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1A3B1FF-1C01-80F6-D9DB-8343BF55730D}"/>
              </a:ext>
            </a:extLst>
          </p:cNvPr>
          <p:cNvSpPr txBox="1"/>
          <p:nvPr/>
        </p:nvSpPr>
        <p:spPr>
          <a:xfrm>
            <a:off x="3067119" y="1921634"/>
            <a:ext cx="22976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highlight>
                  <a:srgbClr val="C0C0C0"/>
                </a:highlight>
                <a:latin typeface="Alasassy Caps" panose="020F0502020204030204" pitchFamily="2" charset="0"/>
              </a:rPr>
              <a:t> 27 % de RSA</a:t>
            </a:r>
          </a:p>
          <a:p>
            <a:r>
              <a:rPr lang="fr-FR" sz="1600" b="1" dirty="0">
                <a:highlight>
                  <a:srgbClr val="C0C0C0"/>
                </a:highlight>
                <a:latin typeface="Alasassy Caps" panose="020F0502020204030204" pitchFamily="2" charset="0"/>
              </a:rPr>
              <a:t>3,5 % en population générale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8072977-AE7B-97E9-6A19-95D864F1D3CF}"/>
              </a:ext>
            </a:extLst>
          </p:cNvPr>
          <p:cNvSpPr txBox="1"/>
          <p:nvPr/>
        </p:nvSpPr>
        <p:spPr>
          <a:xfrm>
            <a:off x="6361874" y="2198781"/>
            <a:ext cx="13907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highlight>
                  <a:srgbClr val="00FFFF"/>
                </a:highlight>
                <a:latin typeface="Alasassy Caps" pitchFamily="2" charset="0"/>
              </a:rPr>
              <a:t> 5  % de travailleurs handicapés</a:t>
            </a:r>
          </a:p>
        </p:txBody>
      </p:sp>
      <p:pic>
        <p:nvPicPr>
          <p:cNvPr id="41" name="Graphique 40" descr="Accès aux fauteuils roulants contour">
            <a:extLst>
              <a:ext uri="{FF2B5EF4-FFF2-40B4-BE49-F238E27FC236}">
                <a16:creationId xmlns:a16="http://schemas.microsoft.com/office/drawing/2014/main" id="{9F5F27E3-25B4-2106-7790-4A12E65FFF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69796" y="1919614"/>
            <a:ext cx="692495" cy="692495"/>
          </a:xfrm>
          <a:prstGeom prst="rect">
            <a:avLst/>
          </a:prstGeom>
        </p:spPr>
      </p:pic>
      <p:pic>
        <p:nvPicPr>
          <p:cNvPr id="11" name="Graphique 10" descr="Deux hommes avec un remplissage uni">
            <a:extLst>
              <a:ext uri="{FF2B5EF4-FFF2-40B4-BE49-F238E27FC236}">
                <a16:creationId xmlns:a16="http://schemas.microsoft.com/office/drawing/2014/main" id="{341C9FC4-3692-CF4D-DBB1-7D775ED7E0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33531" y="570887"/>
            <a:ext cx="914400" cy="914400"/>
          </a:xfrm>
          <a:prstGeom prst="rect">
            <a:avLst/>
          </a:prstGeom>
        </p:spPr>
      </p:pic>
      <p:pic>
        <p:nvPicPr>
          <p:cNvPr id="2" name="Graphique 1" descr="Deux hommes avec un remplissage uni">
            <a:extLst>
              <a:ext uri="{FF2B5EF4-FFF2-40B4-BE49-F238E27FC236}">
                <a16:creationId xmlns:a16="http://schemas.microsoft.com/office/drawing/2014/main" id="{A13F28B0-FA1B-EF85-40C9-C3AAC5DD02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91049" y="566768"/>
            <a:ext cx="914400" cy="9144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AEF0B3F-6218-31F4-6AB9-D877DBCF79FE}"/>
              </a:ext>
            </a:extLst>
          </p:cNvPr>
          <p:cNvSpPr txBox="1"/>
          <p:nvPr/>
        </p:nvSpPr>
        <p:spPr>
          <a:xfrm>
            <a:off x="1122875" y="1429472"/>
            <a:ext cx="1173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15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EFA183F-72A8-7984-A254-CC5FD1EE7EA9}"/>
              </a:ext>
            </a:extLst>
          </p:cNvPr>
          <p:cNvSpPr txBox="1"/>
          <p:nvPr/>
        </p:nvSpPr>
        <p:spPr>
          <a:xfrm>
            <a:off x="4278043" y="1487387"/>
            <a:ext cx="1533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64 % H  </a:t>
            </a:r>
            <a:r>
              <a:rPr lang="fr-FR" dirty="0">
                <a:solidFill>
                  <a:schemeClr val="accent2"/>
                </a:solidFill>
              </a:rPr>
              <a:t>36 </a:t>
            </a:r>
            <a:r>
              <a:rPr lang="fr-FR" sz="1500" dirty="0">
                <a:solidFill>
                  <a:schemeClr val="accent2"/>
                </a:solidFill>
              </a:rPr>
              <a:t> </a:t>
            </a:r>
            <a:r>
              <a:rPr lang="fr-FR" sz="1500" dirty="0">
                <a:solidFill>
                  <a:schemeClr val="accent2">
                    <a:lumMod val="75000"/>
                  </a:schemeClr>
                </a:solidFill>
              </a:rPr>
              <a:t>% F</a:t>
            </a:r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CF0E591-DB63-44AD-0CEA-D240F4C28923}"/>
              </a:ext>
            </a:extLst>
          </p:cNvPr>
          <p:cNvSpPr txBox="1"/>
          <p:nvPr/>
        </p:nvSpPr>
        <p:spPr>
          <a:xfrm>
            <a:off x="217302" y="6195336"/>
            <a:ext cx="362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 1 </a:t>
            </a:r>
            <a:r>
              <a:rPr lang="fr-FR" sz="1400" dirty="0" err="1"/>
              <a:t>EITI</a:t>
            </a:r>
            <a:r>
              <a:rPr lang="fr-FR" sz="1400" dirty="0"/>
              <a:t> &amp; 1 ACI pénitentiaire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8710A09-D7BD-203C-4385-AAD14CA321B3}"/>
              </a:ext>
            </a:extLst>
          </p:cNvPr>
          <p:cNvSpPr txBox="1"/>
          <p:nvPr/>
        </p:nvSpPr>
        <p:spPr>
          <a:xfrm>
            <a:off x="9559244" y="256046"/>
            <a:ext cx="19127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Les 4 principaux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domaines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professionnels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1022E92-680F-D470-FB47-1C7233A6C1C3}"/>
              </a:ext>
            </a:extLst>
          </p:cNvPr>
          <p:cNvSpPr txBox="1"/>
          <p:nvPr/>
        </p:nvSpPr>
        <p:spPr>
          <a:xfrm>
            <a:off x="555037" y="2264338"/>
            <a:ext cx="17459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u="sng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Taux d’accès: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 53 salariés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en insertion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pour 1000 </a:t>
            </a:r>
            <a:r>
              <a:rPr lang="fr-FR" sz="2000" dirty="0" err="1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DEFM</a:t>
            </a:r>
            <a:endParaRPr lang="fr-FR" sz="2000" dirty="0">
              <a:solidFill>
                <a:schemeClr val="accent6">
                  <a:lumMod val="50000"/>
                </a:schemeClr>
              </a:solidFill>
              <a:latin typeface="Bernard MT Condensed" panose="02050806060905020404" pitchFamily="18" charset="0"/>
              <a:cs typeface="Arabic Typesetting" panose="020F0502020204030204" pitchFamily="66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E10D88E-B16A-9B30-97CF-F5AA8A7894F1}"/>
              </a:ext>
            </a:extLst>
          </p:cNvPr>
          <p:cNvSpPr txBox="1"/>
          <p:nvPr/>
        </p:nvSpPr>
        <p:spPr>
          <a:xfrm>
            <a:off x="6133883" y="3589250"/>
            <a:ext cx="30138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26 % de sans –emploi</a:t>
            </a:r>
          </a:p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depuis au moins 2 ans à l’entrée</a:t>
            </a:r>
          </a:p>
        </p:txBody>
      </p:sp>
      <p:sp>
        <p:nvSpPr>
          <p:cNvPr id="26" name="Rectangle : avec coin rogné 25">
            <a:extLst>
              <a:ext uri="{FF2B5EF4-FFF2-40B4-BE49-F238E27FC236}">
                <a16:creationId xmlns:a16="http://schemas.microsoft.com/office/drawing/2014/main" id="{08EDFC10-EEE5-4647-9DB5-C08172DEDF1D}"/>
              </a:ext>
            </a:extLst>
          </p:cNvPr>
          <p:cNvSpPr/>
          <p:nvPr/>
        </p:nvSpPr>
        <p:spPr>
          <a:xfrm>
            <a:off x="6207324" y="3589250"/>
            <a:ext cx="2535967" cy="983421"/>
          </a:xfrm>
          <a:prstGeom prst="snip1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5" name="Graphique 24">
            <a:extLst>
              <a:ext uri="{FF2B5EF4-FFF2-40B4-BE49-F238E27FC236}">
                <a16:creationId xmlns:a16="http://schemas.microsoft.com/office/drawing/2014/main" id="{405B088D-F36E-3540-93B0-F2B413DF76CD}"/>
              </a:ext>
            </a:extLst>
          </p:cNvPr>
          <p:cNvGraphicFramePr>
            <a:graphicFrameLocks/>
          </p:cNvGraphicFramePr>
          <p:nvPr/>
        </p:nvGraphicFramePr>
        <p:xfrm>
          <a:off x="6461076" y="183364"/>
          <a:ext cx="2260986" cy="1769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75180699-FCE9-6E90-1DE6-4AFD2E300AE1}"/>
              </a:ext>
            </a:extLst>
          </p:cNvPr>
          <p:cNvSpPr/>
          <p:nvPr/>
        </p:nvSpPr>
        <p:spPr>
          <a:xfrm>
            <a:off x="3942374" y="429230"/>
            <a:ext cx="2160367" cy="146016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Graphique 28" descr="Ville contour">
            <a:extLst>
              <a:ext uri="{FF2B5EF4-FFF2-40B4-BE49-F238E27FC236}">
                <a16:creationId xmlns:a16="http://schemas.microsoft.com/office/drawing/2014/main" id="{3B40847B-A6C9-6346-BBE9-A202FBBE51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99341" y="2482929"/>
            <a:ext cx="914400" cy="9144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F2B7B586-8417-397A-93A8-65D5F65D0A81}"/>
              </a:ext>
            </a:extLst>
          </p:cNvPr>
          <p:cNvSpPr txBox="1"/>
          <p:nvPr/>
        </p:nvSpPr>
        <p:spPr>
          <a:xfrm>
            <a:off x="3845522" y="3233443"/>
            <a:ext cx="1503432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26 % de résidents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en </a:t>
            </a:r>
            <a:r>
              <a:rPr lang="fr-FR" sz="2400" b="1" dirty="0" err="1">
                <a:latin typeface="Agency FB" panose="020B0503020202020204" pitchFamily="34" charset="0"/>
              </a:rPr>
              <a:t>QPV</a:t>
            </a:r>
            <a:endParaRPr lang="fr-FR" sz="2400" b="1" dirty="0">
              <a:latin typeface="Agency FB" panose="020B0503020202020204" pitchFamily="34" charset="0"/>
            </a:endParaRPr>
          </a:p>
        </p:txBody>
      </p:sp>
      <p:sp>
        <p:nvSpPr>
          <p:cNvPr id="34" name="Bulle narrative : ronde 33">
            <a:extLst>
              <a:ext uri="{FF2B5EF4-FFF2-40B4-BE49-F238E27FC236}">
                <a16:creationId xmlns:a16="http://schemas.microsoft.com/office/drawing/2014/main" id="{8F3A4F90-AB64-6AEA-418D-B8DA6D1EE87F}"/>
              </a:ext>
            </a:extLst>
          </p:cNvPr>
          <p:cNvSpPr/>
          <p:nvPr/>
        </p:nvSpPr>
        <p:spPr>
          <a:xfrm>
            <a:off x="75473" y="2134320"/>
            <a:ext cx="2613536" cy="1611617"/>
          </a:xfrm>
          <a:prstGeom prst="wedgeEllipseCallout">
            <a:avLst>
              <a:gd name="adj1" fmla="val 39770"/>
              <a:gd name="adj2" fmla="val -32339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highlight>
                <a:srgbClr val="800080"/>
              </a:highlight>
            </a:endParaRPr>
          </a:p>
        </p:txBody>
      </p:sp>
      <p:graphicFrame>
        <p:nvGraphicFramePr>
          <p:cNvPr id="45" name="Graphique 44">
            <a:extLst>
              <a:ext uri="{FF2B5EF4-FFF2-40B4-BE49-F238E27FC236}">
                <a16:creationId xmlns:a16="http://schemas.microsoft.com/office/drawing/2014/main" id="{9B093126-07BE-06AE-7766-E313E4AE547C}"/>
              </a:ext>
            </a:extLst>
          </p:cNvPr>
          <p:cNvGraphicFramePr>
            <a:graphicFrameLocks/>
          </p:cNvGraphicFramePr>
          <p:nvPr/>
        </p:nvGraphicFramePr>
        <p:xfrm>
          <a:off x="10298113" y="-6245981"/>
          <a:ext cx="3076575" cy="1966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2" name="ZoneTexte 51">
            <a:extLst>
              <a:ext uri="{FF2B5EF4-FFF2-40B4-BE49-F238E27FC236}">
                <a16:creationId xmlns:a16="http://schemas.microsoft.com/office/drawing/2014/main" id="{253CBE35-4FC5-9569-2B17-B05E20583363}"/>
              </a:ext>
            </a:extLst>
          </p:cNvPr>
          <p:cNvSpPr txBox="1"/>
          <p:nvPr/>
        </p:nvSpPr>
        <p:spPr>
          <a:xfrm>
            <a:off x="5615213" y="6403347"/>
            <a:ext cx="2776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100" i="1" dirty="0"/>
              <a:t>Source : SI de l'ASP annexes de l'année 2024</a:t>
            </a:r>
          </a:p>
        </p:txBody>
      </p:sp>
      <p:pic>
        <p:nvPicPr>
          <p:cNvPr id="39" name="Espace réservé du contenu 38" descr="Deux femmes avec un remplissage uni">
            <a:extLst>
              <a:ext uri="{FF2B5EF4-FFF2-40B4-BE49-F238E27FC236}">
                <a16:creationId xmlns:a16="http://schemas.microsoft.com/office/drawing/2014/main" id="{4DBD9D00-7B7A-2664-093A-341B5D93B4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047917" y="607636"/>
            <a:ext cx="914400" cy="914400"/>
          </a:xfrm>
        </p:spPr>
      </p:pic>
      <p:pic>
        <p:nvPicPr>
          <p:cNvPr id="37" name="Graphique 36" descr="Deux hommes avec un remplissage uni">
            <a:extLst>
              <a:ext uri="{FF2B5EF4-FFF2-40B4-BE49-F238E27FC236}">
                <a16:creationId xmlns:a16="http://schemas.microsoft.com/office/drawing/2014/main" id="{8B364C7D-7EA6-04A1-FE19-DF84969836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17104" y="573500"/>
            <a:ext cx="914400" cy="914400"/>
          </a:xfrm>
          <a:prstGeom prst="rect">
            <a:avLst/>
          </a:prstGeom>
        </p:spPr>
      </p:pic>
      <p:pic>
        <p:nvPicPr>
          <p:cNvPr id="40" name="Espace réservé du contenu 38" descr="Deux femmes avec un remplissage uni">
            <a:extLst>
              <a:ext uri="{FF2B5EF4-FFF2-40B4-BE49-F238E27FC236}">
                <a16:creationId xmlns:a16="http://schemas.microsoft.com/office/drawing/2014/main" id="{11CD8D8B-26C0-9A5C-59F8-C4A3A6CA84F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19483" y="633075"/>
            <a:ext cx="914400" cy="91440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E12D5650-19D9-0599-EDF7-AE9F69FA21DA}"/>
              </a:ext>
            </a:extLst>
          </p:cNvPr>
          <p:cNvSpPr/>
          <p:nvPr/>
        </p:nvSpPr>
        <p:spPr>
          <a:xfrm>
            <a:off x="71777" y="4359030"/>
            <a:ext cx="3347871" cy="161161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Graphique 5" descr="Programmeur avec un remplissage uni">
            <a:extLst>
              <a:ext uri="{FF2B5EF4-FFF2-40B4-BE49-F238E27FC236}">
                <a16:creationId xmlns:a16="http://schemas.microsoft.com/office/drawing/2014/main" id="{5CE3A4FF-72C6-D117-C03B-62B24E3F9DE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62358" y="5165890"/>
            <a:ext cx="914400" cy="914400"/>
          </a:xfrm>
          <a:prstGeom prst="rect">
            <a:avLst/>
          </a:prstGeom>
        </p:spPr>
      </p:pic>
      <p:pic>
        <p:nvPicPr>
          <p:cNvPr id="9" name="Graphique 8" descr="Homme contour">
            <a:extLst>
              <a:ext uri="{FF2B5EF4-FFF2-40B4-BE49-F238E27FC236}">
                <a16:creationId xmlns:a16="http://schemas.microsoft.com/office/drawing/2014/main" id="{0AA556AD-2926-CE9C-F9C3-FBE7FC4472D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431114" y="5207777"/>
            <a:ext cx="760512" cy="760512"/>
          </a:xfrm>
          <a:prstGeom prst="rect">
            <a:avLst/>
          </a:prstGeom>
        </p:spPr>
      </p:pic>
      <p:pic>
        <p:nvPicPr>
          <p:cNvPr id="12" name="Graphique 11" descr="Groupe avec un remplissage uni">
            <a:extLst>
              <a:ext uri="{FF2B5EF4-FFF2-40B4-BE49-F238E27FC236}">
                <a16:creationId xmlns:a16="http://schemas.microsoft.com/office/drawing/2014/main" id="{F40AD923-2ECA-1AFE-26B3-29772443F72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301696" y="5078302"/>
            <a:ext cx="1146623" cy="1146623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9D2A2709-A218-FA43-16C3-BEE4BF290DA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5185" y="4359030"/>
            <a:ext cx="3424926" cy="1639167"/>
          </a:xfrm>
          <a:prstGeom prst="rect">
            <a:avLst/>
          </a:prstGeom>
        </p:spPr>
      </p:pic>
      <p:graphicFrame>
        <p:nvGraphicFramePr>
          <p:cNvPr id="38" name="Graphique 37">
            <a:extLst>
              <a:ext uri="{FF2B5EF4-FFF2-40B4-BE49-F238E27FC236}">
                <a16:creationId xmlns:a16="http://schemas.microsoft.com/office/drawing/2014/main" id="{DA23FF74-9FEB-3DC2-2195-53CEAD3855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9794027"/>
              </p:ext>
            </p:extLst>
          </p:nvPr>
        </p:nvGraphicFramePr>
        <p:xfrm>
          <a:off x="6351416" y="241682"/>
          <a:ext cx="2473790" cy="1647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ACFADC37-52C2-40D7-317A-9C8DF2D990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0762253"/>
              </p:ext>
            </p:extLst>
          </p:nvPr>
        </p:nvGraphicFramePr>
        <p:xfrm>
          <a:off x="9136788" y="1459010"/>
          <a:ext cx="2676244" cy="3043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pic>
        <p:nvPicPr>
          <p:cNvPr id="18" name="Graphique 1" descr="Gros pinceau avec un remplissage uni">
            <a:extLst>
              <a:ext uri="{FF2B5EF4-FFF2-40B4-BE49-F238E27FC236}">
                <a16:creationId xmlns:a16="http://schemas.microsoft.com/office/drawing/2014/main" id="{1C8D4935-68E2-A47A-8DA3-D7E0C4393BD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0735109" y="1637009"/>
            <a:ext cx="432318" cy="547895"/>
          </a:xfrm>
          <a:prstGeom prst="rect">
            <a:avLst/>
          </a:prstGeom>
        </p:spPr>
      </p:pic>
      <p:pic>
        <p:nvPicPr>
          <p:cNvPr id="31" name="Graphique 8" descr="Mur de briques en construction avec un remplissage uni">
            <a:extLst>
              <a:ext uri="{FF2B5EF4-FFF2-40B4-BE49-F238E27FC236}">
                <a16:creationId xmlns:a16="http://schemas.microsoft.com/office/drawing/2014/main" id="{724C5D2F-F252-D3C9-DE55-C6E12C0B7DED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522173" y="2365144"/>
            <a:ext cx="466725" cy="466725"/>
          </a:xfrm>
          <a:prstGeom prst="rect">
            <a:avLst/>
          </a:prstGeom>
        </p:spPr>
      </p:pic>
      <p:pic>
        <p:nvPicPr>
          <p:cNvPr id="42" name="Graphique 1" descr="Livraison avec un remplissage uni">
            <a:extLst>
              <a:ext uri="{FF2B5EF4-FFF2-40B4-BE49-F238E27FC236}">
                <a16:creationId xmlns:a16="http://schemas.microsoft.com/office/drawing/2014/main" id="{2068F8C7-ED13-32C3-9965-32313B871B1C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384565" y="3233443"/>
            <a:ext cx="432318" cy="466753"/>
          </a:xfrm>
          <a:prstGeom prst="rect">
            <a:avLst/>
          </a:prstGeom>
        </p:spPr>
      </p:pic>
      <p:pic>
        <p:nvPicPr>
          <p:cNvPr id="43" name="Graphique 1" descr="Serveur avec un remplissage uni">
            <a:extLst>
              <a:ext uri="{FF2B5EF4-FFF2-40B4-BE49-F238E27FC236}">
                <a16:creationId xmlns:a16="http://schemas.microsoft.com/office/drawing/2014/main" id="{0B3C5DDF-ACDC-F22A-4D7B-8AB6EEAD3833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394186" y="3757244"/>
            <a:ext cx="514370" cy="514350"/>
          </a:xfrm>
          <a:prstGeom prst="rect">
            <a:avLst/>
          </a:prstGeom>
        </p:spPr>
      </p:pic>
      <p:graphicFrame>
        <p:nvGraphicFramePr>
          <p:cNvPr id="28" name="Graphique 27">
            <a:extLst>
              <a:ext uri="{FF2B5EF4-FFF2-40B4-BE49-F238E27FC236}">
                <a16:creationId xmlns:a16="http://schemas.microsoft.com/office/drawing/2014/main" id="{7A11C239-6BD9-D67E-90EA-902C0495F2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4274273"/>
              </p:ext>
            </p:extLst>
          </p:nvPr>
        </p:nvGraphicFramePr>
        <p:xfrm>
          <a:off x="8948323" y="4330213"/>
          <a:ext cx="4081150" cy="2350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0"/>
          </a:graphicData>
        </a:graphic>
      </p:graphicFrame>
      <p:sp>
        <p:nvSpPr>
          <p:cNvPr id="47" name="ZoneTexte 46">
            <a:extLst>
              <a:ext uri="{FF2B5EF4-FFF2-40B4-BE49-F238E27FC236}">
                <a16:creationId xmlns:a16="http://schemas.microsoft.com/office/drawing/2014/main" id="{BC001CD3-7BFF-DF6C-429B-66B7A21E3391}"/>
              </a:ext>
            </a:extLst>
          </p:cNvPr>
          <p:cNvSpPr txBox="1"/>
          <p:nvPr/>
        </p:nvSpPr>
        <p:spPr>
          <a:xfrm>
            <a:off x="8395493" y="5784551"/>
            <a:ext cx="116375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483 sorties 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dynamiques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/730 sorties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29E53E-5C37-27A1-CE78-589456006D48}"/>
              </a:ext>
            </a:extLst>
          </p:cNvPr>
          <p:cNvSpPr txBox="1"/>
          <p:nvPr/>
        </p:nvSpPr>
        <p:spPr>
          <a:xfrm>
            <a:off x="3706126" y="4693809"/>
            <a:ext cx="43066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Accompagnement &amp; Encadrement technique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1  ETP salarié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permanent pour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5 ETP de salariés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en insertion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8A13E16-4436-2844-F410-991C1A0F6A47}"/>
              </a:ext>
            </a:extLst>
          </p:cNvPr>
          <p:cNvSpPr txBox="1"/>
          <p:nvPr/>
        </p:nvSpPr>
        <p:spPr>
          <a:xfrm>
            <a:off x="3537466" y="6197453"/>
            <a:ext cx="4729576" cy="276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Accompagnement </a:t>
            </a:r>
            <a:r>
              <a:rPr lang="fr-FR" sz="1200" i="1" dirty="0"/>
              <a:t> </a:t>
            </a:r>
            <a:r>
              <a:rPr lang="fr-FR" sz="1200" i="1" dirty="0">
                <a:solidFill>
                  <a:srgbClr val="30549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77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ETP</a:t>
            </a:r>
            <a:r>
              <a:rPr lang="fr-FR" sz="1200" i="1" dirty="0"/>
              <a:t>         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Encadrement technique</a:t>
            </a:r>
            <a:r>
              <a:rPr lang="fr-FR" sz="1200" i="1" dirty="0"/>
              <a:t> </a:t>
            </a:r>
            <a:r>
              <a:rPr lang="fr-FR" sz="1200" i="1" dirty="0">
                <a:solidFill>
                  <a:srgbClr val="30549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147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ETP</a:t>
            </a:r>
            <a:r>
              <a:rPr lang="fr-FR" sz="12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67699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7FDCC-F3B6-F622-1265-81108F538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788637E8-D859-A5D6-F760-04BC2AA31679}"/>
              </a:ext>
            </a:extLst>
          </p:cNvPr>
          <p:cNvSpPr txBox="1"/>
          <p:nvPr/>
        </p:nvSpPr>
        <p:spPr>
          <a:xfrm>
            <a:off x="-38765" y="-14360"/>
            <a:ext cx="3981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tx2"/>
                </a:solidFill>
                <a:latin typeface="Amasis MT Pro Black" panose="020F0502020204030204" pitchFamily="18" charset="0"/>
              </a:rPr>
              <a:t>91 ESSONNE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F0FC2E9-BE32-6497-E1DE-4291BE088B39}"/>
              </a:ext>
            </a:extLst>
          </p:cNvPr>
          <p:cNvSpPr txBox="1"/>
          <p:nvPr/>
        </p:nvSpPr>
        <p:spPr>
          <a:xfrm>
            <a:off x="292606" y="633076"/>
            <a:ext cx="32660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55 </a:t>
            </a:r>
            <a:r>
              <a:rPr lang="fr-FR" sz="1600" dirty="0" err="1"/>
              <a:t>SIAE</a:t>
            </a:r>
            <a:r>
              <a:rPr lang="fr-FR" sz="1600" dirty="0"/>
              <a:t> (soit 1 </a:t>
            </a:r>
            <a:r>
              <a:rPr lang="fr-FR" sz="1600" dirty="0" err="1"/>
              <a:t>SIAE</a:t>
            </a:r>
            <a:r>
              <a:rPr lang="fr-FR" sz="1600" dirty="0"/>
              <a:t> en moins/2023) </a:t>
            </a:r>
          </a:p>
          <a:p>
            <a:r>
              <a:rPr lang="fr-FR" sz="1600" dirty="0"/>
              <a:t>3 873 salariés en insertion ayant travaillé dans l’année</a:t>
            </a:r>
          </a:p>
          <a:p>
            <a:r>
              <a:rPr lang="fr-FR" sz="1600" dirty="0"/>
              <a:t>1 325 ETP effectués dans l’année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F9DF73C-325F-5205-3676-1E121BDB676A}"/>
              </a:ext>
            </a:extLst>
          </p:cNvPr>
          <p:cNvSpPr txBox="1"/>
          <p:nvPr/>
        </p:nvSpPr>
        <p:spPr>
          <a:xfrm>
            <a:off x="2950802" y="1918834"/>
            <a:ext cx="23024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highlight>
                  <a:srgbClr val="C0C0C0"/>
                </a:highlight>
                <a:latin typeface="Alasassy Caps" panose="020F0502020204030204" pitchFamily="2" charset="0"/>
              </a:rPr>
              <a:t> 34 % de RSA</a:t>
            </a:r>
          </a:p>
          <a:p>
            <a:r>
              <a:rPr lang="fr-FR" sz="1600" b="1" dirty="0">
                <a:highlight>
                  <a:srgbClr val="C0C0C0"/>
                </a:highlight>
                <a:latin typeface="Alasassy Caps" panose="020F0502020204030204" pitchFamily="2" charset="0"/>
              </a:rPr>
              <a:t>4,7 % en population générale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720D9E1D-16B7-D96D-209E-C6D7BA66E129}"/>
              </a:ext>
            </a:extLst>
          </p:cNvPr>
          <p:cNvSpPr txBox="1"/>
          <p:nvPr/>
        </p:nvSpPr>
        <p:spPr>
          <a:xfrm>
            <a:off x="6200812" y="2152709"/>
            <a:ext cx="13907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highlight>
                  <a:srgbClr val="00FFFF"/>
                </a:highlight>
                <a:latin typeface="Alasassy Caps" pitchFamily="2" charset="0"/>
              </a:rPr>
              <a:t> 6  % de travailleurs handicapés</a:t>
            </a:r>
          </a:p>
        </p:txBody>
      </p:sp>
      <p:pic>
        <p:nvPicPr>
          <p:cNvPr id="41" name="Graphique 40" descr="Accès aux fauteuils roulants contour">
            <a:extLst>
              <a:ext uri="{FF2B5EF4-FFF2-40B4-BE49-F238E27FC236}">
                <a16:creationId xmlns:a16="http://schemas.microsoft.com/office/drawing/2014/main" id="{79A3D4E7-9B45-E2FC-E3BF-F63DB51F13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00067" y="1885234"/>
            <a:ext cx="692495" cy="692495"/>
          </a:xfrm>
          <a:prstGeom prst="rect">
            <a:avLst/>
          </a:prstGeom>
        </p:spPr>
      </p:pic>
      <p:pic>
        <p:nvPicPr>
          <p:cNvPr id="11" name="Graphique 10" descr="Deux hommes avec un remplissage uni">
            <a:extLst>
              <a:ext uri="{FF2B5EF4-FFF2-40B4-BE49-F238E27FC236}">
                <a16:creationId xmlns:a16="http://schemas.microsoft.com/office/drawing/2014/main" id="{CC1EA9DD-18A5-47FD-9B9E-C5C8FB6B62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33531" y="570887"/>
            <a:ext cx="914400" cy="914400"/>
          </a:xfrm>
          <a:prstGeom prst="rect">
            <a:avLst/>
          </a:prstGeom>
        </p:spPr>
      </p:pic>
      <p:pic>
        <p:nvPicPr>
          <p:cNvPr id="2" name="Graphique 1" descr="Deux hommes avec un remplissage uni">
            <a:extLst>
              <a:ext uri="{FF2B5EF4-FFF2-40B4-BE49-F238E27FC236}">
                <a16:creationId xmlns:a16="http://schemas.microsoft.com/office/drawing/2014/main" id="{F45A5E7B-F7EB-A057-2462-4AE1F48204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91049" y="566768"/>
            <a:ext cx="914400" cy="9144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B5FA13B-3924-F474-CFCA-352E4F9059FD}"/>
              </a:ext>
            </a:extLst>
          </p:cNvPr>
          <p:cNvSpPr txBox="1"/>
          <p:nvPr/>
        </p:nvSpPr>
        <p:spPr>
          <a:xfrm>
            <a:off x="1122875" y="1429472"/>
            <a:ext cx="1173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15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8F62144-7FC3-8A2D-45C7-28E479D11B25}"/>
              </a:ext>
            </a:extLst>
          </p:cNvPr>
          <p:cNvSpPr txBox="1"/>
          <p:nvPr/>
        </p:nvSpPr>
        <p:spPr>
          <a:xfrm>
            <a:off x="4278043" y="1487387"/>
            <a:ext cx="1533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59 % H  </a:t>
            </a:r>
            <a:r>
              <a:rPr lang="fr-FR" dirty="0">
                <a:solidFill>
                  <a:schemeClr val="accent2"/>
                </a:solidFill>
              </a:rPr>
              <a:t>41 </a:t>
            </a:r>
            <a:r>
              <a:rPr lang="fr-FR" sz="1500" dirty="0">
                <a:solidFill>
                  <a:schemeClr val="accent2"/>
                </a:solidFill>
              </a:rPr>
              <a:t> </a:t>
            </a:r>
            <a:r>
              <a:rPr lang="fr-FR" sz="1500" dirty="0">
                <a:solidFill>
                  <a:schemeClr val="accent2">
                    <a:lumMod val="75000"/>
                  </a:schemeClr>
                </a:solidFill>
              </a:rPr>
              <a:t>% F</a:t>
            </a:r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C69D182-746D-415F-E11F-78E110D08C74}"/>
              </a:ext>
            </a:extLst>
          </p:cNvPr>
          <p:cNvSpPr txBox="1"/>
          <p:nvPr/>
        </p:nvSpPr>
        <p:spPr>
          <a:xfrm>
            <a:off x="-104497" y="6129418"/>
            <a:ext cx="362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 2 </a:t>
            </a:r>
            <a:r>
              <a:rPr lang="fr-FR" sz="1400" dirty="0" err="1"/>
              <a:t>EITI</a:t>
            </a:r>
            <a:r>
              <a:rPr lang="fr-FR" sz="1400" dirty="0"/>
              <a:t> &amp; 1 ACI pénitentiaire &amp; 1 EI pénitentiaire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7E49B5A-B86D-2C37-C4C4-C73EFE8795ED}"/>
              </a:ext>
            </a:extLst>
          </p:cNvPr>
          <p:cNvSpPr txBox="1"/>
          <p:nvPr/>
        </p:nvSpPr>
        <p:spPr>
          <a:xfrm>
            <a:off x="9559244" y="256046"/>
            <a:ext cx="19127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Les 4 principaux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domaines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professionnels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DB8E83F-A722-493B-BB77-8977C1D8E030}"/>
              </a:ext>
            </a:extLst>
          </p:cNvPr>
          <p:cNvSpPr txBox="1"/>
          <p:nvPr/>
        </p:nvSpPr>
        <p:spPr>
          <a:xfrm>
            <a:off x="675315" y="2296767"/>
            <a:ext cx="17459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u="sng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Taux d’accès: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 71 salariés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en insertion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pour 1000 </a:t>
            </a:r>
            <a:r>
              <a:rPr lang="fr-FR" sz="2000" dirty="0" err="1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DEFM</a:t>
            </a:r>
            <a:endParaRPr lang="fr-FR" sz="2000" dirty="0">
              <a:solidFill>
                <a:schemeClr val="accent6">
                  <a:lumMod val="50000"/>
                </a:schemeClr>
              </a:solidFill>
              <a:latin typeface="Bernard MT Condensed" panose="02050806060905020404" pitchFamily="18" charset="0"/>
              <a:cs typeface="Arabic Typesetting" panose="020F0502020204030204" pitchFamily="66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0976375-C93E-B31D-8456-A33D646D43B9}"/>
              </a:ext>
            </a:extLst>
          </p:cNvPr>
          <p:cNvSpPr txBox="1"/>
          <p:nvPr/>
        </p:nvSpPr>
        <p:spPr>
          <a:xfrm>
            <a:off x="5811370" y="3379085"/>
            <a:ext cx="30138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36 % de sans –emploi</a:t>
            </a:r>
          </a:p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depuis au moins 2 ans à l’entrée</a:t>
            </a:r>
          </a:p>
        </p:txBody>
      </p:sp>
      <p:sp>
        <p:nvSpPr>
          <p:cNvPr id="26" name="Rectangle : avec coin rogné 25">
            <a:extLst>
              <a:ext uri="{FF2B5EF4-FFF2-40B4-BE49-F238E27FC236}">
                <a16:creationId xmlns:a16="http://schemas.microsoft.com/office/drawing/2014/main" id="{2937A9E3-75C5-F386-0DC2-815FC0A4C834}"/>
              </a:ext>
            </a:extLst>
          </p:cNvPr>
          <p:cNvSpPr/>
          <p:nvPr/>
        </p:nvSpPr>
        <p:spPr>
          <a:xfrm>
            <a:off x="5811370" y="3348871"/>
            <a:ext cx="2535967" cy="983421"/>
          </a:xfrm>
          <a:prstGeom prst="snip1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5" name="Graphique 24">
            <a:extLst>
              <a:ext uri="{FF2B5EF4-FFF2-40B4-BE49-F238E27FC236}">
                <a16:creationId xmlns:a16="http://schemas.microsoft.com/office/drawing/2014/main" id="{A74A2A09-9222-5A9C-8F07-C7D14237B767}"/>
              </a:ext>
            </a:extLst>
          </p:cNvPr>
          <p:cNvGraphicFramePr>
            <a:graphicFrameLocks/>
          </p:cNvGraphicFramePr>
          <p:nvPr/>
        </p:nvGraphicFramePr>
        <p:xfrm>
          <a:off x="6461076" y="183364"/>
          <a:ext cx="2260986" cy="1769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867446E6-5023-160F-EF6F-6777F6137184}"/>
              </a:ext>
            </a:extLst>
          </p:cNvPr>
          <p:cNvSpPr/>
          <p:nvPr/>
        </p:nvSpPr>
        <p:spPr>
          <a:xfrm>
            <a:off x="3942374" y="429230"/>
            <a:ext cx="2160367" cy="146016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Graphique 28" descr="Ville contour">
            <a:extLst>
              <a:ext uri="{FF2B5EF4-FFF2-40B4-BE49-F238E27FC236}">
                <a16:creationId xmlns:a16="http://schemas.microsoft.com/office/drawing/2014/main" id="{A3093A73-9D6B-6F5E-CE0D-B89AEBC530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99341" y="2482929"/>
            <a:ext cx="914400" cy="9144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2C7C20E0-49B6-D00F-03F5-56750EA742E8}"/>
              </a:ext>
            </a:extLst>
          </p:cNvPr>
          <p:cNvSpPr txBox="1"/>
          <p:nvPr/>
        </p:nvSpPr>
        <p:spPr>
          <a:xfrm>
            <a:off x="3845522" y="3233443"/>
            <a:ext cx="1503432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27 % de résidents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en </a:t>
            </a:r>
            <a:r>
              <a:rPr lang="fr-FR" sz="2400" b="1" dirty="0" err="1">
                <a:latin typeface="Agency FB" panose="020B0503020202020204" pitchFamily="34" charset="0"/>
              </a:rPr>
              <a:t>QPV</a:t>
            </a:r>
            <a:endParaRPr lang="fr-FR" sz="2400" b="1" dirty="0">
              <a:latin typeface="Agency FB" panose="020B0503020202020204" pitchFamily="34" charset="0"/>
            </a:endParaRPr>
          </a:p>
        </p:txBody>
      </p:sp>
      <p:sp>
        <p:nvSpPr>
          <p:cNvPr id="34" name="Bulle narrative : ronde 33">
            <a:extLst>
              <a:ext uri="{FF2B5EF4-FFF2-40B4-BE49-F238E27FC236}">
                <a16:creationId xmlns:a16="http://schemas.microsoft.com/office/drawing/2014/main" id="{02FEA638-A601-4C7D-2535-15A7D3AAE80B}"/>
              </a:ext>
            </a:extLst>
          </p:cNvPr>
          <p:cNvSpPr/>
          <p:nvPr/>
        </p:nvSpPr>
        <p:spPr>
          <a:xfrm>
            <a:off x="282392" y="2103247"/>
            <a:ext cx="2613536" cy="1611617"/>
          </a:xfrm>
          <a:prstGeom prst="wedgeEllipseCallout">
            <a:avLst>
              <a:gd name="adj1" fmla="val 39770"/>
              <a:gd name="adj2" fmla="val -32339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highlight>
                <a:srgbClr val="800080"/>
              </a:highlight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FB43361A-16C1-13E6-BA86-5DB9CBA6F9F0}"/>
              </a:ext>
            </a:extLst>
          </p:cNvPr>
          <p:cNvSpPr txBox="1"/>
          <p:nvPr/>
        </p:nvSpPr>
        <p:spPr>
          <a:xfrm>
            <a:off x="5431114" y="6559142"/>
            <a:ext cx="2776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100" i="1" dirty="0"/>
              <a:t>Source : SI de l'ASP annexes de l'année 2024</a:t>
            </a:r>
          </a:p>
        </p:txBody>
      </p:sp>
      <p:pic>
        <p:nvPicPr>
          <p:cNvPr id="39" name="Espace réservé du contenu 38" descr="Deux femmes avec un remplissage uni">
            <a:extLst>
              <a:ext uri="{FF2B5EF4-FFF2-40B4-BE49-F238E27FC236}">
                <a16:creationId xmlns:a16="http://schemas.microsoft.com/office/drawing/2014/main" id="{ED802132-25A4-5990-B2C3-12A3EE656C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47917" y="607636"/>
            <a:ext cx="914400" cy="914400"/>
          </a:xfrm>
        </p:spPr>
      </p:pic>
      <p:pic>
        <p:nvPicPr>
          <p:cNvPr id="37" name="Graphique 36" descr="Deux hommes avec un remplissage uni">
            <a:extLst>
              <a:ext uri="{FF2B5EF4-FFF2-40B4-BE49-F238E27FC236}">
                <a16:creationId xmlns:a16="http://schemas.microsoft.com/office/drawing/2014/main" id="{0084DC36-BACC-EDED-9A4A-6DD548E112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17104" y="573500"/>
            <a:ext cx="914400" cy="914400"/>
          </a:xfrm>
          <a:prstGeom prst="rect">
            <a:avLst/>
          </a:prstGeom>
        </p:spPr>
      </p:pic>
      <p:pic>
        <p:nvPicPr>
          <p:cNvPr id="40" name="Espace réservé du contenu 38" descr="Deux femmes avec un remplissage uni">
            <a:extLst>
              <a:ext uri="{FF2B5EF4-FFF2-40B4-BE49-F238E27FC236}">
                <a16:creationId xmlns:a16="http://schemas.microsoft.com/office/drawing/2014/main" id="{728B1F54-0005-8990-5F2D-A2DEB154F2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19483" y="633075"/>
            <a:ext cx="914400" cy="91440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13F10D3E-4DB8-1D92-1F39-20239D1AC828}"/>
              </a:ext>
            </a:extLst>
          </p:cNvPr>
          <p:cNvSpPr/>
          <p:nvPr/>
        </p:nvSpPr>
        <p:spPr>
          <a:xfrm>
            <a:off x="71777" y="4359030"/>
            <a:ext cx="3347871" cy="161161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Graphique 5" descr="Programmeur avec un remplissage uni">
            <a:extLst>
              <a:ext uri="{FF2B5EF4-FFF2-40B4-BE49-F238E27FC236}">
                <a16:creationId xmlns:a16="http://schemas.microsoft.com/office/drawing/2014/main" id="{696CD702-FB63-F36D-4741-73B8165E175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462358" y="5165890"/>
            <a:ext cx="914400" cy="914400"/>
          </a:xfrm>
          <a:prstGeom prst="rect">
            <a:avLst/>
          </a:prstGeom>
        </p:spPr>
      </p:pic>
      <p:pic>
        <p:nvPicPr>
          <p:cNvPr id="9" name="Graphique 8" descr="Homme contour">
            <a:extLst>
              <a:ext uri="{FF2B5EF4-FFF2-40B4-BE49-F238E27FC236}">
                <a16:creationId xmlns:a16="http://schemas.microsoft.com/office/drawing/2014/main" id="{B1E1F5B1-8199-B91F-39CD-A4E248D522D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431114" y="5207777"/>
            <a:ext cx="760512" cy="760512"/>
          </a:xfrm>
          <a:prstGeom prst="rect">
            <a:avLst/>
          </a:prstGeom>
        </p:spPr>
      </p:pic>
      <p:pic>
        <p:nvPicPr>
          <p:cNvPr id="12" name="Graphique 11" descr="Groupe avec un remplissage uni">
            <a:extLst>
              <a:ext uri="{FF2B5EF4-FFF2-40B4-BE49-F238E27FC236}">
                <a16:creationId xmlns:a16="http://schemas.microsoft.com/office/drawing/2014/main" id="{732476A5-ED61-4CCD-15B5-16FA732EB6D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301696" y="5078302"/>
            <a:ext cx="1146623" cy="11466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AF02761-095B-AB68-493A-7A9CA38F811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001" y="4359030"/>
            <a:ext cx="3299105" cy="1623369"/>
          </a:xfrm>
          <a:prstGeom prst="rect">
            <a:avLst/>
          </a:prstGeom>
        </p:spPr>
      </p:pic>
      <p:graphicFrame>
        <p:nvGraphicFramePr>
          <p:cNvPr id="24" name="Graphique 23">
            <a:extLst>
              <a:ext uri="{FF2B5EF4-FFF2-40B4-BE49-F238E27FC236}">
                <a16:creationId xmlns:a16="http://schemas.microsoft.com/office/drawing/2014/main" id="{DA23FF74-9FEB-3DC2-2195-53CEAD3855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0735595"/>
              </p:ext>
            </p:extLst>
          </p:nvPr>
        </p:nvGraphicFramePr>
        <p:xfrm>
          <a:off x="6604686" y="425557"/>
          <a:ext cx="2535967" cy="137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762C9F21-6E83-065A-D8E3-9837C5D712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3558738"/>
              </p:ext>
            </p:extLst>
          </p:nvPr>
        </p:nvGraphicFramePr>
        <p:xfrm>
          <a:off x="9203193" y="1314363"/>
          <a:ext cx="2535967" cy="3441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pic>
        <p:nvPicPr>
          <p:cNvPr id="28" name="Graphique 1" descr="Gros pinceau avec un remplissage uni">
            <a:extLst>
              <a:ext uri="{FF2B5EF4-FFF2-40B4-BE49-F238E27FC236}">
                <a16:creationId xmlns:a16="http://schemas.microsoft.com/office/drawing/2014/main" id="{6B4C24B6-E35E-D6D9-0573-7BF1A7D8F5E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788066" y="1468750"/>
            <a:ext cx="432318" cy="547895"/>
          </a:xfrm>
          <a:prstGeom prst="rect">
            <a:avLst/>
          </a:prstGeom>
        </p:spPr>
      </p:pic>
      <p:pic>
        <p:nvPicPr>
          <p:cNvPr id="31" name="Graphique 8" descr="Mur de briques en construction avec un remplissage uni">
            <a:extLst>
              <a:ext uri="{FF2B5EF4-FFF2-40B4-BE49-F238E27FC236}">
                <a16:creationId xmlns:a16="http://schemas.microsoft.com/office/drawing/2014/main" id="{A6372C04-6FBE-6219-D7D1-ACD11E6EEFA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487846" y="2115080"/>
            <a:ext cx="466725" cy="466725"/>
          </a:xfrm>
          <a:prstGeom prst="rect">
            <a:avLst/>
          </a:prstGeom>
        </p:spPr>
      </p:pic>
      <p:pic>
        <p:nvPicPr>
          <p:cNvPr id="38" name="Graphique 37" descr="Fleur contour">
            <a:extLst>
              <a:ext uri="{FF2B5EF4-FFF2-40B4-BE49-F238E27FC236}">
                <a16:creationId xmlns:a16="http://schemas.microsoft.com/office/drawing/2014/main" id="{273F9D47-96CF-CFFB-314E-C27A06EF172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353421" y="3224670"/>
            <a:ext cx="791071" cy="791071"/>
          </a:xfrm>
          <a:prstGeom prst="rect">
            <a:avLst/>
          </a:prstGeom>
        </p:spPr>
      </p:pic>
      <p:pic>
        <p:nvPicPr>
          <p:cNvPr id="43" name="Graphique 1" descr="Livraison avec un remplissage uni">
            <a:extLst>
              <a:ext uri="{FF2B5EF4-FFF2-40B4-BE49-F238E27FC236}">
                <a16:creationId xmlns:a16="http://schemas.microsoft.com/office/drawing/2014/main" id="{A67424E1-E372-AF77-2FC5-08AD6F03501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424602" y="4015741"/>
            <a:ext cx="466725" cy="466753"/>
          </a:xfrm>
          <a:prstGeom prst="rect">
            <a:avLst/>
          </a:prstGeom>
        </p:spPr>
      </p:pic>
      <p:graphicFrame>
        <p:nvGraphicFramePr>
          <p:cNvPr id="42" name="Graphique 41">
            <a:extLst>
              <a:ext uri="{FF2B5EF4-FFF2-40B4-BE49-F238E27FC236}">
                <a16:creationId xmlns:a16="http://schemas.microsoft.com/office/drawing/2014/main" id="{18B7E02E-BF9B-5265-300E-47EE00118F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2915477"/>
              </p:ext>
            </p:extLst>
          </p:nvPr>
        </p:nvGraphicFramePr>
        <p:xfrm>
          <a:off x="8926344" y="4587336"/>
          <a:ext cx="3723444" cy="2270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9"/>
          </a:graphicData>
        </a:graphic>
      </p:graphicFrame>
      <p:sp>
        <p:nvSpPr>
          <p:cNvPr id="45" name="ZoneTexte 44">
            <a:extLst>
              <a:ext uri="{FF2B5EF4-FFF2-40B4-BE49-F238E27FC236}">
                <a16:creationId xmlns:a16="http://schemas.microsoft.com/office/drawing/2014/main" id="{F05972A6-A3B4-4B87-29B0-69A1C2387628}"/>
              </a:ext>
            </a:extLst>
          </p:cNvPr>
          <p:cNvSpPr txBox="1"/>
          <p:nvPr/>
        </p:nvSpPr>
        <p:spPr>
          <a:xfrm>
            <a:off x="8410864" y="6011837"/>
            <a:ext cx="12391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612 sorties 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dynamiques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/974 sorties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9A2A8E6-15F3-1CD1-394A-DA87449A0038}"/>
              </a:ext>
            </a:extLst>
          </p:cNvPr>
          <p:cNvSpPr txBox="1"/>
          <p:nvPr/>
        </p:nvSpPr>
        <p:spPr>
          <a:xfrm>
            <a:off x="3661363" y="4811139"/>
            <a:ext cx="156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b="1" dirty="0">
              <a:solidFill>
                <a:schemeClr val="accent1">
                  <a:lumMod val="75000"/>
                </a:schemeClr>
              </a:solidFill>
              <a:latin typeface="Agency FB" panose="020B050302020202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905A5A7-C5D7-3378-0BDE-022288AFED5F}"/>
              </a:ext>
            </a:extLst>
          </p:cNvPr>
          <p:cNvSpPr txBox="1"/>
          <p:nvPr/>
        </p:nvSpPr>
        <p:spPr>
          <a:xfrm>
            <a:off x="3813973" y="4671556"/>
            <a:ext cx="43066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Accompagnement &amp; Encadrement technique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1  ETP salarié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permanent pour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5 ETP de salariés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en insertion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C8CFDB5-3E59-0EB6-7684-556BA9F6FD5F}"/>
              </a:ext>
            </a:extLst>
          </p:cNvPr>
          <p:cNvSpPr txBox="1"/>
          <p:nvPr/>
        </p:nvSpPr>
        <p:spPr>
          <a:xfrm>
            <a:off x="3731212" y="6209765"/>
            <a:ext cx="4729576" cy="276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Accompagnement </a:t>
            </a:r>
            <a:r>
              <a:rPr lang="fr-FR" sz="1200" i="1" dirty="0"/>
              <a:t> </a:t>
            </a:r>
            <a:r>
              <a:rPr lang="fr-FR" sz="1200" i="1" dirty="0">
                <a:solidFill>
                  <a:srgbClr val="30549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92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 ETP</a:t>
            </a:r>
            <a:r>
              <a:rPr lang="fr-FR" sz="1200" i="1" dirty="0"/>
              <a:t>         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Encadrement technique</a:t>
            </a:r>
            <a:r>
              <a:rPr lang="fr-FR" sz="1200" i="1" dirty="0"/>
              <a:t> </a:t>
            </a:r>
            <a:r>
              <a:rPr lang="fr-FR" sz="1200" i="1" dirty="0">
                <a:solidFill>
                  <a:srgbClr val="30549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135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ETP</a:t>
            </a:r>
            <a:r>
              <a:rPr lang="fr-FR" sz="12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5240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AD9B3-9186-BD73-A7BA-A0B0025E0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75782BBA-4958-24C1-F6E8-E8E47A3A5F72}"/>
              </a:ext>
            </a:extLst>
          </p:cNvPr>
          <p:cNvSpPr txBox="1"/>
          <p:nvPr/>
        </p:nvSpPr>
        <p:spPr>
          <a:xfrm>
            <a:off x="-38765" y="-14360"/>
            <a:ext cx="3981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tx2"/>
                </a:solidFill>
                <a:latin typeface="Amasis MT Pro Black" panose="020F0502020204030204" pitchFamily="18" charset="0"/>
              </a:rPr>
              <a:t>92 HAUTS-DE-SEINE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8BB1444-9448-BCAC-E04E-C2212AC317C1}"/>
              </a:ext>
            </a:extLst>
          </p:cNvPr>
          <p:cNvSpPr txBox="1"/>
          <p:nvPr/>
        </p:nvSpPr>
        <p:spPr>
          <a:xfrm>
            <a:off x="292605" y="765411"/>
            <a:ext cx="33050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71 </a:t>
            </a:r>
            <a:r>
              <a:rPr lang="fr-FR" sz="1600" dirty="0" err="1"/>
              <a:t>SIAE</a:t>
            </a:r>
            <a:r>
              <a:rPr lang="fr-FR" sz="1600" dirty="0"/>
              <a:t> (soit 2 </a:t>
            </a:r>
            <a:r>
              <a:rPr lang="fr-FR" sz="1600" dirty="0" err="1"/>
              <a:t>SIAE</a:t>
            </a:r>
            <a:r>
              <a:rPr lang="fr-FR" sz="1600" dirty="0"/>
              <a:t> en moins/2023) </a:t>
            </a:r>
          </a:p>
          <a:p>
            <a:r>
              <a:rPr lang="fr-FR" sz="1600" dirty="0"/>
              <a:t>4 716 salariés en insertion ayant travaillé dans l’année</a:t>
            </a:r>
          </a:p>
          <a:p>
            <a:r>
              <a:rPr lang="fr-FR" sz="1600" dirty="0"/>
              <a:t>1 654 ETP effectués dans l’année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D00E3B9-971C-8C44-5C84-2804129E8564}"/>
              </a:ext>
            </a:extLst>
          </p:cNvPr>
          <p:cNvSpPr txBox="1"/>
          <p:nvPr/>
        </p:nvSpPr>
        <p:spPr>
          <a:xfrm>
            <a:off x="2960463" y="1939437"/>
            <a:ext cx="22367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highlight>
                  <a:srgbClr val="C0C0C0"/>
                </a:highlight>
                <a:latin typeface="Alasassy Caps" panose="020F0502020204030204" pitchFamily="2" charset="0"/>
              </a:rPr>
              <a:t> 29 % de RSA</a:t>
            </a:r>
          </a:p>
          <a:p>
            <a:r>
              <a:rPr lang="fr-FR" sz="1600" b="1" dirty="0">
                <a:highlight>
                  <a:srgbClr val="C0C0C0"/>
                </a:highlight>
                <a:latin typeface="Alasassy Caps" panose="020F0502020204030204" pitchFamily="2" charset="0"/>
              </a:rPr>
              <a:t>3,3% en population générale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260FC9F-A6B6-EF1A-37CD-0360A0CDC42E}"/>
              </a:ext>
            </a:extLst>
          </p:cNvPr>
          <p:cNvSpPr txBox="1"/>
          <p:nvPr/>
        </p:nvSpPr>
        <p:spPr>
          <a:xfrm>
            <a:off x="6826855" y="2082899"/>
            <a:ext cx="13907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highlight>
                  <a:srgbClr val="00FFFF"/>
                </a:highlight>
                <a:latin typeface="Alasassy Caps" pitchFamily="2" charset="0"/>
              </a:rPr>
              <a:t> 5 % de travailleurs handicapés</a:t>
            </a:r>
          </a:p>
        </p:txBody>
      </p:sp>
      <p:pic>
        <p:nvPicPr>
          <p:cNvPr id="41" name="Graphique 40" descr="Accès aux fauteuils roulants contour">
            <a:extLst>
              <a:ext uri="{FF2B5EF4-FFF2-40B4-BE49-F238E27FC236}">
                <a16:creationId xmlns:a16="http://schemas.microsoft.com/office/drawing/2014/main" id="{3A6BE2CE-14E4-C744-8554-301746EB5B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76548" y="1809543"/>
            <a:ext cx="692495" cy="692495"/>
          </a:xfrm>
          <a:prstGeom prst="rect">
            <a:avLst/>
          </a:prstGeom>
        </p:spPr>
      </p:pic>
      <p:pic>
        <p:nvPicPr>
          <p:cNvPr id="11" name="Graphique 10" descr="Deux hommes avec un remplissage uni">
            <a:extLst>
              <a:ext uri="{FF2B5EF4-FFF2-40B4-BE49-F238E27FC236}">
                <a16:creationId xmlns:a16="http://schemas.microsoft.com/office/drawing/2014/main" id="{651B046E-7A9F-0567-18E3-2BF463912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33531" y="570887"/>
            <a:ext cx="914400" cy="9144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538B353-3253-F642-86CC-43AB4705CDC7}"/>
              </a:ext>
            </a:extLst>
          </p:cNvPr>
          <p:cNvSpPr txBox="1"/>
          <p:nvPr/>
        </p:nvSpPr>
        <p:spPr>
          <a:xfrm>
            <a:off x="1122875" y="1429472"/>
            <a:ext cx="1173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15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F967C9-4E0B-27DD-EF9B-2CDE524FB0E7}"/>
              </a:ext>
            </a:extLst>
          </p:cNvPr>
          <p:cNvSpPr txBox="1"/>
          <p:nvPr/>
        </p:nvSpPr>
        <p:spPr>
          <a:xfrm>
            <a:off x="4278043" y="1487387"/>
            <a:ext cx="1533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74 % H  </a:t>
            </a:r>
            <a:r>
              <a:rPr lang="fr-FR" dirty="0">
                <a:solidFill>
                  <a:schemeClr val="accent2"/>
                </a:solidFill>
              </a:rPr>
              <a:t>26 </a:t>
            </a:r>
            <a:r>
              <a:rPr lang="fr-FR" sz="1500" dirty="0">
                <a:solidFill>
                  <a:schemeClr val="accent2"/>
                </a:solidFill>
              </a:rPr>
              <a:t> </a:t>
            </a:r>
            <a:r>
              <a:rPr lang="fr-FR" sz="1500" dirty="0">
                <a:solidFill>
                  <a:schemeClr val="accent2">
                    <a:lumMod val="75000"/>
                  </a:schemeClr>
                </a:solidFill>
              </a:rPr>
              <a:t>% F</a:t>
            </a:r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5747382-E775-0DB9-7531-D57A1BBEDC3C}"/>
              </a:ext>
            </a:extLst>
          </p:cNvPr>
          <p:cNvSpPr txBox="1"/>
          <p:nvPr/>
        </p:nvSpPr>
        <p:spPr>
          <a:xfrm>
            <a:off x="-104497" y="6129418"/>
            <a:ext cx="362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  1 </a:t>
            </a:r>
            <a:r>
              <a:rPr lang="fr-FR" sz="1400" dirty="0" err="1"/>
              <a:t>EITI</a:t>
            </a:r>
            <a:endParaRPr lang="fr-FR" sz="1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6745A80-CA55-94C4-0F76-257658C177DD}"/>
              </a:ext>
            </a:extLst>
          </p:cNvPr>
          <p:cNvSpPr txBox="1"/>
          <p:nvPr/>
        </p:nvSpPr>
        <p:spPr>
          <a:xfrm>
            <a:off x="9559244" y="256046"/>
            <a:ext cx="19127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Les 4 principaux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domaines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professionnels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AFC9B2A-61C1-03D8-07FD-35C49865BB4C}"/>
              </a:ext>
            </a:extLst>
          </p:cNvPr>
          <p:cNvSpPr txBox="1"/>
          <p:nvPr/>
        </p:nvSpPr>
        <p:spPr>
          <a:xfrm>
            <a:off x="675315" y="2296767"/>
            <a:ext cx="17459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u="sng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Taux d’accès: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65 salariés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en insertion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pour 1000 </a:t>
            </a:r>
            <a:r>
              <a:rPr lang="fr-FR" sz="2000" dirty="0" err="1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DEFM</a:t>
            </a:r>
            <a:endParaRPr lang="fr-FR" sz="2000" dirty="0">
              <a:solidFill>
                <a:schemeClr val="accent6">
                  <a:lumMod val="50000"/>
                </a:schemeClr>
              </a:solidFill>
              <a:latin typeface="Bernard MT Condensed" panose="02050806060905020404" pitchFamily="18" charset="0"/>
              <a:cs typeface="Arabic Typesetting" panose="020F0502020204030204" pitchFamily="66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AAC6200-FC9A-1751-1069-BD155DA75D98}"/>
              </a:ext>
            </a:extLst>
          </p:cNvPr>
          <p:cNvSpPr txBox="1"/>
          <p:nvPr/>
        </p:nvSpPr>
        <p:spPr>
          <a:xfrm>
            <a:off x="5713514" y="3397399"/>
            <a:ext cx="30138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28 % de sans –emploi</a:t>
            </a:r>
          </a:p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depuis au moins 2 ans à l’entrée</a:t>
            </a:r>
          </a:p>
        </p:txBody>
      </p:sp>
      <p:sp>
        <p:nvSpPr>
          <p:cNvPr id="26" name="Rectangle : avec coin rogné 25">
            <a:extLst>
              <a:ext uri="{FF2B5EF4-FFF2-40B4-BE49-F238E27FC236}">
                <a16:creationId xmlns:a16="http://schemas.microsoft.com/office/drawing/2014/main" id="{7ED461EB-A977-D284-1B5A-C822526E6F92}"/>
              </a:ext>
            </a:extLst>
          </p:cNvPr>
          <p:cNvSpPr/>
          <p:nvPr/>
        </p:nvSpPr>
        <p:spPr>
          <a:xfrm>
            <a:off x="5811370" y="3348871"/>
            <a:ext cx="2535967" cy="983421"/>
          </a:xfrm>
          <a:prstGeom prst="snip1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5" name="Graphique 24">
            <a:extLst>
              <a:ext uri="{FF2B5EF4-FFF2-40B4-BE49-F238E27FC236}">
                <a16:creationId xmlns:a16="http://schemas.microsoft.com/office/drawing/2014/main" id="{45AE9D80-4F41-1A5E-A593-649E9E189FF4}"/>
              </a:ext>
            </a:extLst>
          </p:cNvPr>
          <p:cNvGraphicFramePr>
            <a:graphicFrameLocks/>
          </p:cNvGraphicFramePr>
          <p:nvPr/>
        </p:nvGraphicFramePr>
        <p:xfrm>
          <a:off x="6461076" y="183364"/>
          <a:ext cx="2260986" cy="17691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8EBA1158-C587-0CEB-3F77-904260E93EA6}"/>
              </a:ext>
            </a:extLst>
          </p:cNvPr>
          <p:cNvSpPr/>
          <p:nvPr/>
        </p:nvSpPr>
        <p:spPr>
          <a:xfrm>
            <a:off x="3942374" y="429230"/>
            <a:ext cx="2160367" cy="146016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Graphique 28" descr="Ville contour">
            <a:extLst>
              <a:ext uri="{FF2B5EF4-FFF2-40B4-BE49-F238E27FC236}">
                <a16:creationId xmlns:a16="http://schemas.microsoft.com/office/drawing/2014/main" id="{E3B53CAA-8C13-C988-BCFA-E053CCFD31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99341" y="2482929"/>
            <a:ext cx="914400" cy="9144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A3292C14-AA3D-A38F-A5A7-956199F4FEAC}"/>
              </a:ext>
            </a:extLst>
          </p:cNvPr>
          <p:cNvSpPr txBox="1"/>
          <p:nvPr/>
        </p:nvSpPr>
        <p:spPr>
          <a:xfrm>
            <a:off x="3845522" y="3233443"/>
            <a:ext cx="1503432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21 % de résidents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en </a:t>
            </a:r>
            <a:r>
              <a:rPr lang="fr-FR" sz="2400" b="1" dirty="0" err="1">
                <a:latin typeface="Agency FB" panose="020B0503020202020204" pitchFamily="34" charset="0"/>
              </a:rPr>
              <a:t>QPV</a:t>
            </a:r>
            <a:endParaRPr lang="fr-FR" sz="2400" b="1" dirty="0">
              <a:latin typeface="Agency FB" panose="020B0503020202020204" pitchFamily="34" charset="0"/>
            </a:endParaRPr>
          </a:p>
        </p:txBody>
      </p:sp>
      <p:sp>
        <p:nvSpPr>
          <p:cNvPr id="34" name="Bulle narrative : ronde 33">
            <a:extLst>
              <a:ext uri="{FF2B5EF4-FFF2-40B4-BE49-F238E27FC236}">
                <a16:creationId xmlns:a16="http://schemas.microsoft.com/office/drawing/2014/main" id="{BEB12121-67FE-37A4-D7B1-0B3A3F0C1EBD}"/>
              </a:ext>
            </a:extLst>
          </p:cNvPr>
          <p:cNvSpPr/>
          <p:nvPr/>
        </p:nvSpPr>
        <p:spPr>
          <a:xfrm>
            <a:off x="282392" y="2103247"/>
            <a:ext cx="2613536" cy="1611617"/>
          </a:xfrm>
          <a:prstGeom prst="wedgeEllipseCallout">
            <a:avLst>
              <a:gd name="adj1" fmla="val 39770"/>
              <a:gd name="adj2" fmla="val -32339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highlight>
                <a:srgbClr val="800080"/>
              </a:highlight>
            </a:endParaRPr>
          </a:p>
        </p:txBody>
      </p:sp>
      <p:graphicFrame>
        <p:nvGraphicFramePr>
          <p:cNvPr id="45" name="Graphique 44">
            <a:extLst>
              <a:ext uri="{FF2B5EF4-FFF2-40B4-BE49-F238E27FC236}">
                <a16:creationId xmlns:a16="http://schemas.microsoft.com/office/drawing/2014/main" id="{67042C11-2295-B29E-EDD4-87535222234D}"/>
              </a:ext>
            </a:extLst>
          </p:cNvPr>
          <p:cNvGraphicFramePr>
            <a:graphicFrameLocks/>
          </p:cNvGraphicFramePr>
          <p:nvPr/>
        </p:nvGraphicFramePr>
        <p:xfrm>
          <a:off x="10298113" y="-6245981"/>
          <a:ext cx="3076575" cy="1966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2" name="ZoneTexte 51">
            <a:extLst>
              <a:ext uri="{FF2B5EF4-FFF2-40B4-BE49-F238E27FC236}">
                <a16:creationId xmlns:a16="http://schemas.microsoft.com/office/drawing/2014/main" id="{C9E153D5-800F-75D4-C78B-382885671CD2}"/>
              </a:ext>
            </a:extLst>
          </p:cNvPr>
          <p:cNvSpPr txBox="1"/>
          <p:nvPr/>
        </p:nvSpPr>
        <p:spPr>
          <a:xfrm>
            <a:off x="5438444" y="6371822"/>
            <a:ext cx="2776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100" i="1" dirty="0"/>
              <a:t>Source : SI de l'ASP annexes de l'année 2024</a:t>
            </a:r>
          </a:p>
        </p:txBody>
      </p:sp>
      <p:pic>
        <p:nvPicPr>
          <p:cNvPr id="40" name="Espace réservé du contenu 38" descr="Deux femmes avec un remplissage uni">
            <a:extLst>
              <a:ext uri="{FF2B5EF4-FFF2-40B4-BE49-F238E27FC236}">
                <a16:creationId xmlns:a16="http://schemas.microsoft.com/office/drawing/2014/main" id="{A8B1C5B4-53C2-0BCD-A8EE-8BA405C3AB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05340" y="664114"/>
            <a:ext cx="914400" cy="91440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996F80BA-87EB-BA08-6576-E608E6D06B87}"/>
              </a:ext>
            </a:extLst>
          </p:cNvPr>
          <p:cNvSpPr/>
          <p:nvPr/>
        </p:nvSpPr>
        <p:spPr>
          <a:xfrm>
            <a:off x="71777" y="4359030"/>
            <a:ext cx="3347871" cy="161161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Graphique 5" descr="Programmeur avec un remplissage uni">
            <a:extLst>
              <a:ext uri="{FF2B5EF4-FFF2-40B4-BE49-F238E27FC236}">
                <a16:creationId xmlns:a16="http://schemas.microsoft.com/office/drawing/2014/main" id="{26112A2C-75ED-99E4-A8FD-6AA75966890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62358" y="5165890"/>
            <a:ext cx="914400" cy="914400"/>
          </a:xfrm>
          <a:prstGeom prst="rect">
            <a:avLst/>
          </a:prstGeom>
        </p:spPr>
      </p:pic>
      <p:pic>
        <p:nvPicPr>
          <p:cNvPr id="12" name="Graphique 11" descr="Groupe avec un remplissage uni">
            <a:extLst>
              <a:ext uri="{FF2B5EF4-FFF2-40B4-BE49-F238E27FC236}">
                <a16:creationId xmlns:a16="http://schemas.microsoft.com/office/drawing/2014/main" id="{BC846E35-3F30-44CA-0042-1C9D1ED188B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301696" y="5078302"/>
            <a:ext cx="1146623" cy="1146623"/>
          </a:xfrm>
          <a:prstGeom prst="rect">
            <a:avLst/>
          </a:prstGeom>
        </p:spPr>
      </p:pic>
      <p:graphicFrame>
        <p:nvGraphicFramePr>
          <p:cNvPr id="24" name="Graphique 23">
            <a:extLst>
              <a:ext uri="{FF2B5EF4-FFF2-40B4-BE49-F238E27FC236}">
                <a16:creationId xmlns:a16="http://schemas.microsoft.com/office/drawing/2014/main" id="{E53A69E5-A163-A019-1088-88CB6DB5C2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6471828"/>
              </p:ext>
            </p:extLst>
          </p:nvPr>
        </p:nvGraphicFramePr>
        <p:xfrm>
          <a:off x="6604686" y="425557"/>
          <a:ext cx="2535967" cy="137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pic>
        <p:nvPicPr>
          <p:cNvPr id="33" name="Espace réservé du contenu 32" descr="Femme avec un remplissage uni">
            <a:extLst>
              <a:ext uri="{FF2B5EF4-FFF2-40B4-BE49-F238E27FC236}">
                <a16:creationId xmlns:a16="http://schemas.microsoft.com/office/drawing/2014/main" id="{4D4436EC-4882-B256-B9CA-721E3804C7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265422" y="765411"/>
            <a:ext cx="817552" cy="817552"/>
          </a:xfrm>
        </p:spPr>
      </p:pic>
      <p:pic>
        <p:nvPicPr>
          <p:cNvPr id="38" name="Graphique 37" descr="Deux hommes avec un remplissage uni">
            <a:extLst>
              <a:ext uri="{FF2B5EF4-FFF2-40B4-BE49-F238E27FC236}">
                <a16:creationId xmlns:a16="http://schemas.microsoft.com/office/drawing/2014/main" id="{46D8B182-58C6-5713-83B6-B0B3C15345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31030" y="602698"/>
            <a:ext cx="914400" cy="914400"/>
          </a:xfrm>
          <a:prstGeom prst="rect">
            <a:avLst/>
          </a:prstGeom>
        </p:spPr>
      </p:pic>
      <p:pic>
        <p:nvPicPr>
          <p:cNvPr id="42" name="Graphique 41" descr="Deux hommes avec un remplissage uni">
            <a:extLst>
              <a:ext uri="{FF2B5EF4-FFF2-40B4-BE49-F238E27FC236}">
                <a16:creationId xmlns:a16="http://schemas.microsoft.com/office/drawing/2014/main" id="{F73072AE-A119-8FC3-AF59-F3E8E72D0D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58051" y="610744"/>
            <a:ext cx="914400" cy="914400"/>
          </a:xfrm>
          <a:prstGeom prst="rect">
            <a:avLst/>
          </a:prstGeom>
        </p:spPr>
      </p:pic>
      <p:pic>
        <p:nvPicPr>
          <p:cNvPr id="44" name="Graphique 43" descr="Homme avec un remplissage uni">
            <a:extLst>
              <a:ext uri="{FF2B5EF4-FFF2-40B4-BE49-F238E27FC236}">
                <a16:creationId xmlns:a16="http://schemas.microsoft.com/office/drawing/2014/main" id="{F4304ACF-1830-D626-C5A4-8CEE700F806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974574" y="654930"/>
            <a:ext cx="815454" cy="815454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676391B7-3DEF-CF95-41FA-F45AACC8A19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1194" y="4370277"/>
            <a:ext cx="3358154" cy="1600370"/>
          </a:xfrm>
          <a:prstGeom prst="rect">
            <a:avLst/>
          </a:prstGeom>
        </p:spPr>
      </p:pic>
      <p:graphicFrame>
        <p:nvGraphicFramePr>
          <p:cNvPr id="48" name="Graphique 47">
            <a:extLst>
              <a:ext uri="{FF2B5EF4-FFF2-40B4-BE49-F238E27FC236}">
                <a16:creationId xmlns:a16="http://schemas.microsoft.com/office/drawing/2014/main" id="{3B98A967-89BE-5394-C7C0-E48847AFEE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9765781"/>
              </p:ext>
            </p:extLst>
          </p:nvPr>
        </p:nvGraphicFramePr>
        <p:xfrm>
          <a:off x="8968816" y="1367469"/>
          <a:ext cx="3023152" cy="3251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pic>
        <p:nvPicPr>
          <p:cNvPr id="49" name="Graphique 1" descr="Gros pinceau avec un remplissage uni">
            <a:extLst>
              <a:ext uri="{FF2B5EF4-FFF2-40B4-BE49-F238E27FC236}">
                <a16:creationId xmlns:a16="http://schemas.microsoft.com/office/drawing/2014/main" id="{3CABDA92-0243-EB88-31D1-93466CA7C108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808446" y="1607896"/>
            <a:ext cx="432318" cy="547895"/>
          </a:xfrm>
          <a:prstGeom prst="rect">
            <a:avLst/>
          </a:prstGeom>
        </p:spPr>
      </p:pic>
      <p:pic>
        <p:nvPicPr>
          <p:cNvPr id="51" name="Graphique 8" descr="Mur de briques en construction avec un remplissage uni">
            <a:extLst>
              <a:ext uri="{FF2B5EF4-FFF2-40B4-BE49-F238E27FC236}">
                <a16:creationId xmlns:a16="http://schemas.microsoft.com/office/drawing/2014/main" id="{DF27DD3B-0F5E-DDBB-F8D2-EA38A822D25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368362" y="2450554"/>
            <a:ext cx="764398" cy="466725"/>
          </a:xfrm>
          <a:prstGeom prst="rect">
            <a:avLst/>
          </a:prstGeom>
        </p:spPr>
      </p:pic>
      <p:pic>
        <p:nvPicPr>
          <p:cNvPr id="54" name="Graphique 1" descr="Livraison avec un remplissage uni">
            <a:extLst>
              <a:ext uri="{FF2B5EF4-FFF2-40B4-BE49-F238E27FC236}">
                <a16:creationId xmlns:a16="http://schemas.microsoft.com/office/drawing/2014/main" id="{3D5498D9-D10F-5CBA-29E7-AC0853BB21C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517198" y="3320723"/>
            <a:ext cx="432318" cy="466753"/>
          </a:xfrm>
          <a:prstGeom prst="rect">
            <a:avLst/>
          </a:prstGeom>
        </p:spPr>
      </p:pic>
      <p:pic>
        <p:nvPicPr>
          <p:cNvPr id="55" name="Graphique 1" descr="Serveur avec un remplissage uni">
            <a:extLst>
              <a:ext uri="{FF2B5EF4-FFF2-40B4-BE49-F238E27FC236}">
                <a16:creationId xmlns:a16="http://schemas.microsoft.com/office/drawing/2014/main" id="{85F74B6C-319D-AEE4-54DD-59FBC1E7545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211255" y="4049420"/>
            <a:ext cx="514370" cy="514350"/>
          </a:xfrm>
          <a:prstGeom prst="rect">
            <a:avLst/>
          </a:prstGeom>
        </p:spPr>
      </p:pic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18B7E02E-BF9B-5265-300E-47EE00118F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8394098"/>
              </p:ext>
            </p:extLst>
          </p:nvPr>
        </p:nvGraphicFramePr>
        <p:xfrm>
          <a:off x="9543932" y="4569485"/>
          <a:ext cx="2771100" cy="2196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2"/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F784539F-180A-F6C7-4229-56FB9F27B187}"/>
              </a:ext>
            </a:extLst>
          </p:cNvPr>
          <p:cNvSpPr txBox="1"/>
          <p:nvPr/>
        </p:nvSpPr>
        <p:spPr>
          <a:xfrm>
            <a:off x="8410864" y="6011837"/>
            <a:ext cx="12391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691 sorties 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dynamiques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/1148 sorties</a:t>
            </a:r>
          </a:p>
        </p:txBody>
      </p:sp>
      <p:graphicFrame>
        <p:nvGraphicFramePr>
          <p:cNvPr id="18" name="Graphique 17">
            <a:extLst>
              <a:ext uri="{FF2B5EF4-FFF2-40B4-BE49-F238E27FC236}">
                <a16:creationId xmlns:a16="http://schemas.microsoft.com/office/drawing/2014/main" id="{281AAF6B-5499-A315-B3DD-E29CC57B2E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2630874"/>
              </p:ext>
            </p:extLst>
          </p:nvPr>
        </p:nvGraphicFramePr>
        <p:xfrm>
          <a:off x="8681749" y="4481706"/>
          <a:ext cx="3766548" cy="242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3"/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98FD447-33BD-D393-C753-91A3C333F86F}"/>
              </a:ext>
            </a:extLst>
          </p:cNvPr>
          <p:cNvSpPr txBox="1"/>
          <p:nvPr/>
        </p:nvSpPr>
        <p:spPr>
          <a:xfrm>
            <a:off x="3810916" y="4725304"/>
            <a:ext cx="43066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Accompagnement &amp; Encadrement technique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1  ETP salarié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permanent pour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4 ETP de salariés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en insertion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4B6AAA-E5DD-2B38-436B-B7420F1F1485}"/>
              </a:ext>
            </a:extLst>
          </p:cNvPr>
          <p:cNvSpPr txBox="1"/>
          <p:nvPr/>
        </p:nvSpPr>
        <p:spPr>
          <a:xfrm>
            <a:off x="3537466" y="6197453"/>
            <a:ext cx="4729576" cy="276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Accompagnement </a:t>
            </a:r>
            <a:r>
              <a:rPr lang="fr-FR" sz="1200" i="1" dirty="0"/>
              <a:t> 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127 ETP</a:t>
            </a:r>
            <a:r>
              <a:rPr lang="fr-FR" sz="1200" i="1" dirty="0"/>
              <a:t>         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Encadrement technique</a:t>
            </a:r>
            <a:r>
              <a:rPr lang="fr-FR" sz="1200" i="1" dirty="0"/>
              <a:t> </a:t>
            </a:r>
            <a:r>
              <a:rPr lang="fr-FR" sz="900" i="1" dirty="0"/>
              <a:t>2</a:t>
            </a:r>
            <a:r>
              <a:rPr lang="fr-FR" sz="1200" i="1" dirty="0">
                <a:solidFill>
                  <a:srgbClr val="30549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39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ETP</a:t>
            </a:r>
            <a:r>
              <a:rPr lang="fr-FR" sz="12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5902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5AFBF-060D-7031-AEF8-67E4AE464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FCA159D2-3A2A-AC64-F8CE-C457AB974B89}"/>
              </a:ext>
            </a:extLst>
          </p:cNvPr>
          <p:cNvSpPr txBox="1"/>
          <p:nvPr/>
        </p:nvSpPr>
        <p:spPr>
          <a:xfrm>
            <a:off x="-38765" y="-14360"/>
            <a:ext cx="4627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tx2"/>
                </a:solidFill>
                <a:latin typeface="Amasis MT Pro Black" panose="020F0502020204030204" pitchFamily="18" charset="0"/>
              </a:rPr>
              <a:t>93 SEINE-SAINT-DENIS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AB15488-EA17-058C-6EFB-30BAC260DB06}"/>
              </a:ext>
            </a:extLst>
          </p:cNvPr>
          <p:cNvSpPr txBox="1"/>
          <p:nvPr/>
        </p:nvSpPr>
        <p:spPr>
          <a:xfrm>
            <a:off x="292605" y="702380"/>
            <a:ext cx="32493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116 </a:t>
            </a:r>
            <a:r>
              <a:rPr lang="fr-FR" sz="1600" dirty="0" err="1"/>
              <a:t>SIAE</a:t>
            </a:r>
            <a:r>
              <a:rPr lang="fr-FR" sz="1600" dirty="0"/>
              <a:t> (soit 8 </a:t>
            </a:r>
            <a:r>
              <a:rPr lang="fr-FR" sz="1600" dirty="0" err="1"/>
              <a:t>SIAE</a:t>
            </a:r>
            <a:r>
              <a:rPr lang="fr-FR" sz="1600" dirty="0"/>
              <a:t> en moins/2023) </a:t>
            </a:r>
          </a:p>
          <a:p>
            <a:r>
              <a:rPr lang="fr-FR" sz="1600" dirty="0"/>
              <a:t>5 941 salariés en insertion ayant travaillé dans l’année</a:t>
            </a:r>
          </a:p>
          <a:p>
            <a:r>
              <a:rPr lang="fr-FR" sz="1600" dirty="0"/>
              <a:t>2 280 ETP effectués dans l’année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257B2D0-8DC2-5AB9-E4FC-EC4647531DCA}"/>
              </a:ext>
            </a:extLst>
          </p:cNvPr>
          <p:cNvSpPr txBox="1"/>
          <p:nvPr/>
        </p:nvSpPr>
        <p:spPr>
          <a:xfrm>
            <a:off x="3111982" y="1907738"/>
            <a:ext cx="23556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highlight>
                  <a:srgbClr val="C0C0C0"/>
                </a:highlight>
                <a:latin typeface="Alasassy Caps" panose="020F0502020204030204" pitchFamily="2" charset="0"/>
              </a:rPr>
              <a:t> 28 % de RSA</a:t>
            </a:r>
          </a:p>
          <a:p>
            <a:r>
              <a:rPr lang="fr-FR" sz="1600" b="1" dirty="0">
                <a:highlight>
                  <a:srgbClr val="C0C0C0"/>
                </a:highlight>
                <a:latin typeface="Alasassy Caps" panose="020F0502020204030204" pitchFamily="2" charset="0"/>
              </a:rPr>
              <a:t>10,4 % en population générale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6D60BDEC-85CC-25E6-4764-31383B111D58}"/>
              </a:ext>
            </a:extLst>
          </p:cNvPr>
          <p:cNvSpPr txBox="1"/>
          <p:nvPr/>
        </p:nvSpPr>
        <p:spPr>
          <a:xfrm>
            <a:off x="6349560" y="2068426"/>
            <a:ext cx="13907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highlight>
                  <a:srgbClr val="00FFFF"/>
                </a:highlight>
                <a:latin typeface="Alasassy Caps" pitchFamily="2" charset="0"/>
              </a:rPr>
              <a:t> 5 % de travailleurs handicapés</a:t>
            </a:r>
          </a:p>
        </p:txBody>
      </p:sp>
      <p:pic>
        <p:nvPicPr>
          <p:cNvPr id="41" name="Graphique 40" descr="Accès aux fauteuils roulants contour">
            <a:extLst>
              <a:ext uri="{FF2B5EF4-FFF2-40B4-BE49-F238E27FC236}">
                <a16:creationId xmlns:a16="http://schemas.microsoft.com/office/drawing/2014/main" id="{CA11DEE7-CD89-CDD6-9C69-17F9A7ED4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92312" y="1883762"/>
            <a:ext cx="692495" cy="692495"/>
          </a:xfrm>
          <a:prstGeom prst="rect">
            <a:avLst/>
          </a:prstGeom>
        </p:spPr>
      </p:pic>
      <p:pic>
        <p:nvPicPr>
          <p:cNvPr id="11" name="Graphique 10" descr="Deux hommes avec un remplissage uni">
            <a:extLst>
              <a:ext uri="{FF2B5EF4-FFF2-40B4-BE49-F238E27FC236}">
                <a16:creationId xmlns:a16="http://schemas.microsoft.com/office/drawing/2014/main" id="{40F467EF-8BD2-7DE7-9356-053FD003F8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33531" y="570887"/>
            <a:ext cx="914400" cy="9144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299076E-9866-43EF-B5FB-779D2CD2EC69}"/>
              </a:ext>
            </a:extLst>
          </p:cNvPr>
          <p:cNvSpPr txBox="1"/>
          <p:nvPr/>
        </p:nvSpPr>
        <p:spPr>
          <a:xfrm>
            <a:off x="1122875" y="1429472"/>
            <a:ext cx="1173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15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D679385-6F63-F373-0889-D00914579861}"/>
              </a:ext>
            </a:extLst>
          </p:cNvPr>
          <p:cNvSpPr txBox="1"/>
          <p:nvPr/>
        </p:nvSpPr>
        <p:spPr>
          <a:xfrm>
            <a:off x="4278043" y="1487387"/>
            <a:ext cx="1533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69 % H  </a:t>
            </a:r>
            <a:r>
              <a:rPr lang="fr-FR" dirty="0">
                <a:solidFill>
                  <a:schemeClr val="accent2"/>
                </a:solidFill>
              </a:rPr>
              <a:t>31 </a:t>
            </a:r>
            <a:r>
              <a:rPr lang="fr-FR" sz="1500" dirty="0">
                <a:solidFill>
                  <a:schemeClr val="accent2"/>
                </a:solidFill>
              </a:rPr>
              <a:t> </a:t>
            </a:r>
            <a:r>
              <a:rPr lang="fr-FR" sz="1500" dirty="0">
                <a:solidFill>
                  <a:schemeClr val="accent2">
                    <a:lumMod val="75000"/>
                  </a:schemeClr>
                </a:solidFill>
              </a:rPr>
              <a:t>% F</a:t>
            </a:r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4A52263-F53F-2DDC-BA69-60DD23519036}"/>
              </a:ext>
            </a:extLst>
          </p:cNvPr>
          <p:cNvSpPr txBox="1"/>
          <p:nvPr/>
        </p:nvSpPr>
        <p:spPr>
          <a:xfrm>
            <a:off x="-104497" y="6129418"/>
            <a:ext cx="362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  2 </a:t>
            </a:r>
            <a:r>
              <a:rPr lang="fr-FR" sz="1400" dirty="0" err="1"/>
              <a:t>EITI</a:t>
            </a:r>
            <a:endParaRPr lang="fr-FR" sz="1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3DA4B0E-B6E8-882B-BE93-23359AC0F1A3}"/>
              </a:ext>
            </a:extLst>
          </p:cNvPr>
          <p:cNvSpPr txBox="1"/>
          <p:nvPr/>
        </p:nvSpPr>
        <p:spPr>
          <a:xfrm>
            <a:off x="9559244" y="256046"/>
            <a:ext cx="19127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Les 4 principaux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domaines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professionnels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4738EBE-B3EE-555F-BD44-C5AF28D1395A}"/>
              </a:ext>
            </a:extLst>
          </p:cNvPr>
          <p:cNvSpPr txBox="1"/>
          <p:nvPr/>
        </p:nvSpPr>
        <p:spPr>
          <a:xfrm>
            <a:off x="675315" y="2296767"/>
            <a:ext cx="17459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u="sng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Taux d’accès: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54 salariés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en insertion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pour 1000 </a:t>
            </a:r>
            <a:r>
              <a:rPr lang="fr-FR" sz="2000" dirty="0" err="1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DEFM</a:t>
            </a:r>
            <a:endParaRPr lang="fr-FR" sz="2000" dirty="0">
              <a:solidFill>
                <a:schemeClr val="accent6">
                  <a:lumMod val="50000"/>
                </a:schemeClr>
              </a:solidFill>
              <a:latin typeface="Bernard MT Condensed" panose="02050806060905020404" pitchFamily="18" charset="0"/>
              <a:cs typeface="Arabic Typesetting" panose="020F0502020204030204" pitchFamily="66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30B6C0B1-5B36-B717-DF6A-DFB47FD8D04C}"/>
              </a:ext>
            </a:extLst>
          </p:cNvPr>
          <p:cNvSpPr txBox="1"/>
          <p:nvPr/>
        </p:nvSpPr>
        <p:spPr>
          <a:xfrm>
            <a:off x="5811370" y="3379085"/>
            <a:ext cx="30138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30 % de sans –emploi</a:t>
            </a:r>
          </a:p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depuis au moins 2 ans à l’entrée</a:t>
            </a:r>
          </a:p>
        </p:txBody>
      </p:sp>
      <p:sp>
        <p:nvSpPr>
          <p:cNvPr id="26" name="Rectangle : avec coin rogné 25">
            <a:extLst>
              <a:ext uri="{FF2B5EF4-FFF2-40B4-BE49-F238E27FC236}">
                <a16:creationId xmlns:a16="http://schemas.microsoft.com/office/drawing/2014/main" id="{9E9F5AD3-CF93-FB74-E737-BF4083424641}"/>
              </a:ext>
            </a:extLst>
          </p:cNvPr>
          <p:cNvSpPr/>
          <p:nvPr/>
        </p:nvSpPr>
        <p:spPr>
          <a:xfrm>
            <a:off x="5811370" y="3348871"/>
            <a:ext cx="2535967" cy="983421"/>
          </a:xfrm>
          <a:prstGeom prst="snip1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5" name="Graphique 24">
            <a:extLst>
              <a:ext uri="{FF2B5EF4-FFF2-40B4-BE49-F238E27FC236}">
                <a16:creationId xmlns:a16="http://schemas.microsoft.com/office/drawing/2014/main" id="{B8B8BC12-5BEF-D5E1-C4FF-00119FC880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7037718"/>
              </p:ext>
            </p:extLst>
          </p:nvPr>
        </p:nvGraphicFramePr>
        <p:xfrm>
          <a:off x="6675604" y="191891"/>
          <a:ext cx="2260986" cy="1838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C71E1A20-2CF9-E80B-3BCD-1B5FD0BDDBC9}"/>
              </a:ext>
            </a:extLst>
          </p:cNvPr>
          <p:cNvSpPr/>
          <p:nvPr/>
        </p:nvSpPr>
        <p:spPr>
          <a:xfrm>
            <a:off x="3942374" y="429230"/>
            <a:ext cx="2160367" cy="146016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Graphique 28" descr="Ville contour">
            <a:extLst>
              <a:ext uri="{FF2B5EF4-FFF2-40B4-BE49-F238E27FC236}">
                <a16:creationId xmlns:a16="http://schemas.microsoft.com/office/drawing/2014/main" id="{241995FD-7AC2-AB25-5D02-D6B21EF86E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99341" y="2482929"/>
            <a:ext cx="914400" cy="9144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D41290F0-C0E6-FEC8-DD5C-D95437E7AD0F}"/>
              </a:ext>
            </a:extLst>
          </p:cNvPr>
          <p:cNvSpPr txBox="1"/>
          <p:nvPr/>
        </p:nvSpPr>
        <p:spPr>
          <a:xfrm>
            <a:off x="3845522" y="3233443"/>
            <a:ext cx="1503432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50 % de résidents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en </a:t>
            </a:r>
            <a:r>
              <a:rPr lang="fr-FR" sz="2400" b="1" dirty="0" err="1">
                <a:latin typeface="Agency FB" panose="020B0503020202020204" pitchFamily="34" charset="0"/>
              </a:rPr>
              <a:t>QPV</a:t>
            </a:r>
            <a:endParaRPr lang="fr-FR" sz="2400" b="1" dirty="0">
              <a:latin typeface="Agency FB" panose="020B0503020202020204" pitchFamily="34" charset="0"/>
            </a:endParaRPr>
          </a:p>
        </p:txBody>
      </p:sp>
      <p:sp>
        <p:nvSpPr>
          <p:cNvPr id="34" name="Bulle narrative : ronde 33">
            <a:extLst>
              <a:ext uri="{FF2B5EF4-FFF2-40B4-BE49-F238E27FC236}">
                <a16:creationId xmlns:a16="http://schemas.microsoft.com/office/drawing/2014/main" id="{6DE727EC-D111-3942-603E-74E496446458}"/>
              </a:ext>
            </a:extLst>
          </p:cNvPr>
          <p:cNvSpPr/>
          <p:nvPr/>
        </p:nvSpPr>
        <p:spPr>
          <a:xfrm>
            <a:off x="282392" y="2103247"/>
            <a:ext cx="2613536" cy="1611617"/>
          </a:xfrm>
          <a:prstGeom prst="wedgeEllipseCallout">
            <a:avLst>
              <a:gd name="adj1" fmla="val 39770"/>
              <a:gd name="adj2" fmla="val -32339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highlight>
                <a:srgbClr val="800080"/>
              </a:highlight>
            </a:endParaRPr>
          </a:p>
        </p:txBody>
      </p:sp>
      <p:graphicFrame>
        <p:nvGraphicFramePr>
          <p:cNvPr id="45" name="Graphique 44">
            <a:extLst>
              <a:ext uri="{FF2B5EF4-FFF2-40B4-BE49-F238E27FC236}">
                <a16:creationId xmlns:a16="http://schemas.microsoft.com/office/drawing/2014/main" id="{1C5B555E-BFA1-630B-1777-9ABBDD3FF8B2}"/>
              </a:ext>
            </a:extLst>
          </p:cNvPr>
          <p:cNvGraphicFramePr>
            <a:graphicFrameLocks/>
          </p:cNvGraphicFramePr>
          <p:nvPr/>
        </p:nvGraphicFramePr>
        <p:xfrm>
          <a:off x="10298113" y="-6245981"/>
          <a:ext cx="3076575" cy="1966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2" name="ZoneTexte 51">
            <a:extLst>
              <a:ext uri="{FF2B5EF4-FFF2-40B4-BE49-F238E27FC236}">
                <a16:creationId xmlns:a16="http://schemas.microsoft.com/office/drawing/2014/main" id="{D63AAFFB-81BB-941E-40D4-01D9885325FF}"/>
              </a:ext>
            </a:extLst>
          </p:cNvPr>
          <p:cNvSpPr txBox="1"/>
          <p:nvPr/>
        </p:nvSpPr>
        <p:spPr>
          <a:xfrm>
            <a:off x="4714330" y="6563947"/>
            <a:ext cx="2776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100" i="1" dirty="0"/>
              <a:t>Source : SI de l'ASP annexes de l'année 2024</a:t>
            </a:r>
          </a:p>
        </p:txBody>
      </p:sp>
      <p:pic>
        <p:nvPicPr>
          <p:cNvPr id="40" name="Espace réservé du contenu 38" descr="Deux femmes avec un remplissage uni">
            <a:extLst>
              <a:ext uri="{FF2B5EF4-FFF2-40B4-BE49-F238E27FC236}">
                <a16:creationId xmlns:a16="http://schemas.microsoft.com/office/drawing/2014/main" id="{B8505261-16BF-2267-32E3-37672F73CCD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174952" y="610744"/>
            <a:ext cx="914400" cy="91440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2898C759-DF72-30FF-9597-C523CAA66969}"/>
              </a:ext>
            </a:extLst>
          </p:cNvPr>
          <p:cNvSpPr/>
          <p:nvPr/>
        </p:nvSpPr>
        <p:spPr>
          <a:xfrm>
            <a:off x="71777" y="4359030"/>
            <a:ext cx="3347871" cy="161161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Graphique 5" descr="Programmeur avec un remplissage uni">
            <a:extLst>
              <a:ext uri="{FF2B5EF4-FFF2-40B4-BE49-F238E27FC236}">
                <a16:creationId xmlns:a16="http://schemas.microsoft.com/office/drawing/2014/main" id="{845B0F35-EAB3-AFDE-D71B-0FFA66AC4C0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62358" y="5165890"/>
            <a:ext cx="914400" cy="914400"/>
          </a:xfrm>
          <a:prstGeom prst="rect">
            <a:avLst/>
          </a:prstGeom>
        </p:spPr>
      </p:pic>
      <p:pic>
        <p:nvPicPr>
          <p:cNvPr id="12" name="Graphique 11" descr="Groupe avec un remplissage uni">
            <a:extLst>
              <a:ext uri="{FF2B5EF4-FFF2-40B4-BE49-F238E27FC236}">
                <a16:creationId xmlns:a16="http://schemas.microsoft.com/office/drawing/2014/main" id="{10E06239-95D3-3B16-29E2-D749839A7FB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301696" y="5078302"/>
            <a:ext cx="1146623" cy="1146623"/>
          </a:xfrm>
          <a:prstGeom prst="rect">
            <a:avLst/>
          </a:prstGeom>
        </p:spPr>
      </p:pic>
      <p:graphicFrame>
        <p:nvGraphicFramePr>
          <p:cNvPr id="24" name="Graphique 23">
            <a:extLst>
              <a:ext uri="{FF2B5EF4-FFF2-40B4-BE49-F238E27FC236}">
                <a16:creationId xmlns:a16="http://schemas.microsoft.com/office/drawing/2014/main" id="{56740147-DD32-D633-2F5C-7AA2F28710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0791341"/>
              </p:ext>
            </p:extLst>
          </p:nvPr>
        </p:nvGraphicFramePr>
        <p:xfrm>
          <a:off x="6604686" y="425557"/>
          <a:ext cx="2535967" cy="137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pic>
        <p:nvPicPr>
          <p:cNvPr id="33" name="Espace réservé du contenu 32" descr="Femme avec un remplissage uni">
            <a:extLst>
              <a:ext uri="{FF2B5EF4-FFF2-40B4-BE49-F238E27FC236}">
                <a16:creationId xmlns:a16="http://schemas.microsoft.com/office/drawing/2014/main" id="{C2399E3B-6D7E-FB63-809E-DEC107AEF2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265422" y="633477"/>
            <a:ext cx="817552" cy="817552"/>
          </a:xfrm>
        </p:spPr>
      </p:pic>
      <p:pic>
        <p:nvPicPr>
          <p:cNvPr id="38" name="Graphique 37" descr="Deux hommes avec un remplissage uni">
            <a:extLst>
              <a:ext uri="{FF2B5EF4-FFF2-40B4-BE49-F238E27FC236}">
                <a16:creationId xmlns:a16="http://schemas.microsoft.com/office/drawing/2014/main" id="{A547A341-1A34-FD8F-3ED9-9FF822AC3D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31030" y="602698"/>
            <a:ext cx="914400" cy="914400"/>
          </a:xfrm>
          <a:prstGeom prst="rect">
            <a:avLst/>
          </a:prstGeom>
        </p:spPr>
      </p:pic>
      <p:pic>
        <p:nvPicPr>
          <p:cNvPr id="42" name="Graphique 41" descr="Deux hommes avec un remplissage uni">
            <a:extLst>
              <a:ext uri="{FF2B5EF4-FFF2-40B4-BE49-F238E27FC236}">
                <a16:creationId xmlns:a16="http://schemas.microsoft.com/office/drawing/2014/main" id="{D38223FE-47AD-B6A3-3F74-13F9D6457B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58051" y="610744"/>
            <a:ext cx="914400" cy="914400"/>
          </a:xfrm>
          <a:prstGeom prst="rect">
            <a:avLst/>
          </a:prstGeom>
        </p:spPr>
      </p:pic>
      <p:pic>
        <p:nvPicPr>
          <p:cNvPr id="44" name="Graphique 43" descr="Homme avec un remplissage uni">
            <a:extLst>
              <a:ext uri="{FF2B5EF4-FFF2-40B4-BE49-F238E27FC236}">
                <a16:creationId xmlns:a16="http://schemas.microsoft.com/office/drawing/2014/main" id="{BFA0505F-6632-5F9B-5082-EE79C948CC9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974574" y="654930"/>
            <a:ext cx="815454" cy="8154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3DC87A2-E215-FEDE-AEAA-825AECA0063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1777" y="4417952"/>
            <a:ext cx="3355400" cy="1552695"/>
          </a:xfrm>
          <a:prstGeom prst="rect">
            <a:avLst/>
          </a:prstGeom>
        </p:spPr>
      </p:pic>
      <p:graphicFrame>
        <p:nvGraphicFramePr>
          <p:cNvPr id="31" name="Graphique 30">
            <a:extLst>
              <a:ext uri="{FF2B5EF4-FFF2-40B4-BE49-F238E27FC236}">
                <a16:creationId xmlns:a16="http://schemas.microsoft.com/office/drawing/2014/main" id="{33AADEF3-B738-5B19-9886-CB4ABAB8EB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2558553"/>
              </p:ext>
            </p:extLst>
          </p:nvPr>
        </p:nvGraphicFramePr>
        <p:xfrm>
          <a:off x="9041260" y="1444601"/>
          <a:ext cx="3270198" cy="298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pic>
        <p:nvPicPr>
          <p:cNvPr id="39" name="Graphique 1" descr="Gros pinceau avec un remplissage uni">
            <a:extLst>
              <a:ext uri="{FF2B5EF4-FFF2-40B4-BE49-F238E27FC236}">
                <a16:creationId xmlns:a16="http://schemas.microsoft.com/office/drawing/2014/main" id="{D9779E49-9D30-7A12-21A4-C355BA4385C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724692" y="1702001"/>
            <a:ext cx="432318" cy="547895"/>
          </a:xfrm>
          <a:prstGeom prst="rect">
            <a:avLst/>
          </a:prstGeom>
        </p:spPr>
      </p:pic>
      <p:pic>
        <p:nvPicPr>
          <p:cNvPr id="43" name="Graphique 8" descr="Mur de briques en construction avec un remplissage uni">
            <a:extLst>
              <a:ext uri="{FF2B5EF4-FFF2-40B4-BE49-F238E27FC236}">
                <a16:creationId xmlns:a16="http://schemas.microsoft.com/office/drawing/2014/main" id="{695D0EEB-BF7C-8DF7-62D6-F3C08ED0C18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701522" y="2276005"/>
            <a:ext cx="466725" cy="466725"/>
          </a:xfrm>
          <a:prstGeom prst="rect">
            <a:avLst/>
          </a:prstGeom>
        </p:spPr>
      </p:pic>
      <p:pic>
        <p:nvPicPr>
          <p:cNvPr id="46" name="Graphique 1" descr="Livraison avec un remplissage uni">
            <a:extLst>
              <a:ext uri="{FF2B5EF4-FFF2-40B4-BE49-F238E27FC236}">
                <a16:creationId xmlns:a16="http://schemas.microsoft.com/office/drawing/2014/main" id="{EFF6AFF6-6648-24B6-3B1E-3D7196E09B33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674213" y="2990896"/>
            <a:ext cx="466725" cy="466753"/>
          </a:xfrm>
          <a:prstGeom prst="rect">
            <a:avLst/>
          </a:prstGeom>
        </p:spPr>
      </p:pic>
      <p:pic>
        <p:nvPicPr>
          <p:cNvPr id="48" name="Graphique 1" descr="Serveur avec un remplissage uni">
            <a:extLst>
              <a:ext uri="{FF2B5EF4-FFF2-40B4-BE49-F238E27FC236}">
                <a16:creationId xmlns:a16="http://schemas.microsoft.com/office/drawing/2014/main" id="{91887F6F-6618-6457-1F8E-B777371CE191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626568" y="3583406"/>
            <a:ext cx="514370" cy="514350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E762A94D-D5C8-A1DE-5FE5-A14C3D3B359C}"/>
              </a:ext>
            </a:extLst>
          </p:cNvPr>
          <p:cNvSpPr txBox="1"/>
          <p:nvPr/>
        </p:nvSpPr>
        <p:spPr>
          <a:xfrm>
            <a:off x="8410864" y="6011837"/>
            <a:ext cx="12391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915 sorties 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dynamiques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/1482 sorties</a:t>
            </a:r>
          </a:p>
        </p:txBody>
      </p:sp>
      <p:graphicFrame>
        <p:nvGraphicFramePr>
          <p:cNvPr id="37" name="Graphique 36">
            <a:extLst>
              <a:ext uri="{FF2B5EF4-FFF2-40B4-BE49-F238E27FC236}">
                <a16:creationId xmlns:a16="http://schemas.microsoft.com/office/drawing/2014/main" id="{B499B2D7-A2DF-62C7-228D-2AE3A3185B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8850491"/>
              </p:ext>
            </p:extLst>
          </p:nvPr>
        </p:nvGraphicFramePr>
        <p:xfrm>
          <a:off x="8615481" y="4043520"/>
          <a:ext cx="3899083" cy="2706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2"/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61C0850-417B-875B-F51B-37E65E90C91D}"/>
              </a:ext>
            </a:extLst>
          </p:cNvPr>
          <p:cNvSpPr txBox="1"/>
          <p:nvPr/>
        </p:nvSpPr>
        <p:spPr>
          <a:xfrm>
            <a:off x="3661363" y="4811139"/>
            <a:ext cx="1561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b="1" dirty="0">
              <a:solidFill>
                <a:schemeClr val="accent1">
                  <a:lumMod val="75000"/>
                </a:schemeClr>
              </a:solidFill>
              <a:latin typeface="Agency FB" panose="020B0503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4CB45A2-0FC0-9DFB-930A-54CB5A2B985B}"/>
              </a:ext>
            </a:extLst>
          </p:cNvPr>
          <p:cNvSpPr txBox="1"/>
          <p:nvPr/>
        </p:nvSpPr>
        <p:spPr>
          <a:xfrm>
            <a:off x="3810916" y="4725304"/>
            <a:ext cx="43066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Accompagnement &amp; Encadrement technique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1  ETP salarié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permanent pour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4 ETP de salariés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en insertion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5E1DCA2-71DC-95E4-0852-FD37509B43BA}"/>
              </a:ext>
            </a:extLst>
          </p:cNvPr>
          <p:cNvSpPr txBox="1"/>
          <p:nvPr/>
        </p:nvSpPr>
        <p:spPr>
          <a:xfrm>
            <a:off x="3537466" y="6197453"/>
            <a:ext cx="4729576" cy="276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Accompagnement </a:t>
            </a:r>
            <a:r>
              <a:rPr lang="fr-FR" sz="1200" i="1" dirty="0"/>
              <a:t> 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178  ETP</a:t>
            </a:r>
            <a:r>
              <a:rPr lang="fr-FR" sz="1200" i="1" dirty="0"/>
              <a:t>         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Encadrement technique</a:t>
            </a:r>
            <a:r>
              <a:rPr lang="fr-FR" sz="1200" i="1" dirty="0"/>
              <a:t> 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310 ETP</a:t>
            </a:r>
            <a:r>
              <a:rPr lang="fr-FR" sz="12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1813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393B0-B141-7B07-1A44-E641CC076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245024A8-5BA6-2633-0A6C-7584E3C814CD}"/>
              </a:ext>
            </a:extLst>
          </p:cNvPr>
          <p:cNvSpPr txBox="1"/>
          <p:nvPr/>
        </p:nvSpPr>
        <p:spPr>
          <a:xfrm>
            <a:off x="-38765" y="-14360"/>
            <a:ext cx="46270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tx2"/>
                </a:solidFill>
                <a:latin typeface="Amasis MT Pro Black" panose="020F0502020204030204" pitchFamily="18" charset="0"/>
              </a:rPr>
              <a:t>94 VAL-DE-MARNE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499C8A1-5BEA-75DA-5412-F2D618896A5F}"/>
              </a:ext>
            </a:extLst>
          </p:cNvPr>
          <p:cNvSpPr txBox="1"/>
          <p:nvPr/>
        </p:nvSpPr>
        <p:spPr>
          <a:xfrm>
            <a:off x="292605" y="683653"/>
            <a:ext cx="32521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64 </a:t>
            </a:r>
            <a:r>
              <a:rPr lang="fr-FR" sz="1600" dirty="0" err="1"/>
              <a:t>SIAE</a:t>
            </a:r>
            <a:r>
              <a:rPr lang="fr-FR" sz="1600" dirty="0"/>
              <a:t> (soit 2 </a:t>
            </a:r>
            <a:r>
              <a:rPr lang="fr-FR" sz="1600" dirty="0" err="1"/>
              <a:t>SIAE</a:t>
            </a:r>
            <a:r>
              <a:rPr lang="fr-FR" sz="1600" dirty="0"/>
              <a:t> en moins/2023)</a:t>
            </a:r>
          </a:p>
          <a:p>
            <a:r>
              <a:rPr lang="fr-FR" sz="1600" dirty="0"/>
              <a:t>3 160 salariés en insertion ayant travaillé dans l’année</a:t>
            </a:r>
          </a:p>
          <a:p>
            <a:r>
              <a:rPr lang="fr-FR" sz="1600" dirty="0"/>
              <a:t>1 257 ETP effectués dans l’année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0CF9E56-986C-0A7B-3505-7AA52E56B1A4}"/>
              </a:ext>
            </a:extLst>
          </p:cNvPr>
          <p:cNvSpPr txBox="1"/>
          <p:nvPr/>
        </p:nvSpPr>
        <p:spPr>
          <a:xfrm>
            <a:off x="3169506" y="1928758"/>
            <a:ext cx="22863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highlight>
                  <a:srgbClr val="C0C0C0"/>
                </a:highlight>
                <a:latin typeface="Alasassy Caps" panose="020F0502020204030204" pitchFamily="2" charset="0"/>
              </a:rPr>
              <a:t> 31 % de RSA</a:t>
            </a:r>
          </a:p>
          <a:p>
            <a:r>
              <a:rPr lang="fr-FR" sz="1600" b="1" dirty="0">
                <a:highlight>
                  <a:srgbClr val="C0C0C0"/>
                </a:highlight>
                <a:latin typeface="Alasassy Caps" panose="020F0502020204030204" pitchFamily="2" charset="0"/>
              </a:rPr>
              <a:t>6,1 % en population générale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5E2B814-D362-69F4-2662-3736035CF3F5}"/>
              </a:ext>
            </a:extLst>
          </p:cNvPr>
          <p:cNvSpPr txBox="1"/>
          <p:nvPr/>
        </p:nvSpPr>
        <p:spPr>
          <a:xfrm>
            <a:off x="6681379" y="2125826"/>
            <a:ext cx="13907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highlight>
                  <a:srgbClr val="00FFFF"/>
                </a:highlight>
                <a:latin typeface="Alasassy Caps" pitchFamily="2" charset="0"/>
              </a:rPr>
              <a:t>8 % de travailleurs handicapés</a:t>
            </a:r>
          </a:p>
        </p:txBody>
      </p:sp>
      <p:pic>
        <p:nvPicPr>
          <p:cNvPr id="41" name="Graphique 40" descr="Accès aux fauteuils roulants contour">
            <a:extLst>
              <a:ext uri="{FF2B5EF4-FFF2-40B4-BE49-F238E27FC236}">
                <a16:creationId xmlns:a16="http://schemas.microsoft.com/office/drawing/2014/main" id="{E0E7E62C-CC40-3C03-C492-C5D689AD3B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69764" y="1872380"/>
            <a:ext cx="692495" cy="692495"/>
          </a:xfrm>
          <a:prstGeom prst="rect">
            <a:avLst/>
          </a:prstGeom>
        </p:spPr>
      </p:pic>
      <p:pic>
        <p:nvPicPr>
          <p:cNvPr id="11" name="Graphique 10" descr="Deux hommes avec un remplissage uni">
            <a:extLst>
              <a:ext uri="{FF2B5EF4-FFF2-40B4-BE49-F238E27FC236}">
                <a16:creationId xmlns:a16="http://schemas.microsoft.com/office/drawing/2014/main" id="{EECAD4FB-A025-BAAD-7CB2-04B8F5F57B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33531" y="570887"/>
            <a:ext cx="914400" cy="914400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0114D186-B46A-12EC-0353-CA8DAECA6E4C}"/>
              </a:ext>
            </a:extLst>
          </p:cNvPr>
          <p:cNvSpPr txBox="1"/>
          <p:nvPr/>
        </p:nvSpPr>
        <p:spPr>
          <a:xfrm>
            <a:off x="9197877" y="5322713"/>
            <a:ext cx="2832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</a:t>
            </a:r>
          </a:p>
          <a:p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F0F1C5E-D0D6-F436-0438-0F0E3F387780}"/>
              </a:ext>
            </a:extLst>
          </p:cNvPr>
          <p:cNvSpPr txBox="1"/>
          <p:nvPr/>
        </p:nvSpPr>
        <p:spPr>
          <a:xfrm>
            <a:off x="1122875" y="1429472"/>
            <a:ext cx="1173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fr-FR" sz="15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86D0867-1DA0-DC40-91F2-32F57255F992}"/>
              </a:ext>
            </a:extLst>
          </p:cNvPr>
          <p:cNvSpPr txBox="1"/>
          <p:nvPr/>
        </p:nvSpPr>
        <p:spPr>
          <a:xfrm>
            <a:off x="4278043" y="1487387"/>
            <a:ext cx="1533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accent1">
                    <a:lumMod val="75000"/>
                  </a:schemeClr>
                </a:solidFill>
              </a:rPr>
              <a:t>69 % H  </a:t>
            </a:r>
            <a:r>
              <a:rPr lang="fr-FR" dirty="0">
                <a:solidFill>
                  <a:schemeClr val="accent2"/>
                </a:solidFill>
              </a:rPr>
              <a:t>31 </a:t>
            </a:r>
            <a:r>
              <a:rPr lang="fr-FR" sz="1500" dirty="0">
                <a:solidFill>
                  <a:schemeClr val="accent2"/>
                </a:solidFill>
              </a:rPr>
              <a:t> </a:t>
            </a:r>
            <a:r>
              <a:rPr lang="fr-FR" sz="1500" dirty="0">
                <a:solidFill>
                  <a:schemeClr val="accent2">
                    <a:lumMod val="75000"/>
                  </a:schemeClr>
                </a:solidFill>
              </a:rPr>
              <a:t>% F</a:t>
            </a:r>
            <a:endParaRPr lang="fr-FR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B19A6D3-7B67-2BB8-91AD-07476C0024AD}"/>
              </a:ext>
            </a:extLst>
          </p:cNvPr>
          <p:cNvSpPr txBox="1"/>
          <p:nvPr/>
        </p:nvSpPr>
        <p:spPr>
          <a:xfrm>
            <a:off x="-104497" y="6129418"/>
            <a:ext cx="362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  1 </a:t>
            </a:r>
            <a:r>
              <a:rPr lang="fr-FR" sz="1400" dirty="0" err="1"/>
              <a:t>EITI</a:t>
            </a:r>
            <a:r>
              <a:rPr lang="fr-FR" sz="1400" dirty="0"/>
              <a:t> et 2 ACI pénitentiaires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A76B88D-6683-5AD1-08C7-D789E58BA9A3}"/>
              </a:ext>
            </a:extLst>
          </p:cNvPr>
          <p:cNvSpPr txBox="1"/>
          <p:nvPr/>
        </p:nvSpPr>
        <p:spPr>
          <a:xfrm>
            <a:off x="9559244" y="256046"/>
            <a:ext cx="19127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Les 4 principaux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domaines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professionnels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B97A9B9-03F2-B832-3871-D7BBB37F27AC}"/>
              </a:ext>
            </a:extLst>
          </p:cNvPr>
          <p:cNvSpPr txBox="1"/>
          <p:nvPr/>
        </p:nvSpPr>
        <p:spPr>
          <a:xfrm>
            <a:off x="675315" y="2296767"/>
            <a:ext cx="17459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u="sng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Taux d’accès: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46 salariés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en insertion </a:t>
            </a:r>
          </a:p>
          <a:p>
            <a:pPr algn="ctr"/>
            <a:r>
              <a:rPr lang="fr-FR" sz="2000" dirty="0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pour 1000 </a:t>
            </a:r>
            <a:r>
              <a:rPr lang="fr-FR" sz="2000" dirty="0" err="1">
                <a:solidFill>
                  <a:schemeClr val="accent6">
                    <a:lumMod val="50000"/>
                  </a:schemeClr>
                </a:solidFill>
                <a:latin typeface="Bernard MT Condensed" panose="02050806060905020404" pitchFamily="18" charset="0"/>
                <a:cs typeface="Arabic Typesetting" panose="020F0502020204030204" pitchFamily="66" charset="-78"/>
              </a:rPr>
              <a:t>DEFM</a:t>
            </a:r>
            <a:endParaRPr lang="fr-FR" sz="2000" dirty="0">
              <a:solidFill>
                <a:schemeClr val="accent6">
                  <a:lumMod val="50000"/>
                </a:schemeClr>
              </a:solidFill>
              <a:latin typeface="Bernard MT Condensed" panose="02050806060905020404" pitchFamily="18" charset="0"/>
              <a:cs typeface="Arabic Typesetting" panose="020F0502020204030204" pitchFamily="66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478E02A-C057-6C45-91DC-7F0E3021676D}"/>
              </a:ext>
            </a:extLst>
          </p:cNvPr>
          <p:cNvSpPr txBox="1"/>
          <p:nvPr/>
        </p:nvSpPr>
        <p:spPr>
          <a:xfrm>
            <a:off x="5811370" y="3379085"/>
            <a:ext cx="30138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32 % de sans –emploi</a:t>
            </a:r>
          </a:p>
          <a:p>
            <a:r>
              <a:rPr lang="fr-FR" sz="2000" b="1" dirty="0">
                <a:solidFill>
                  <a:schemeClr val="tx2">
                    <a:lumMod val="75000"/>
                  </a:schemeClr>
                </a:solidFill>
                <a:latin typeface="Alasassy Caps" pitchFamily="2" charset="0"/>
              </a:rPr>
              <a:t>depuis au moins 2 ans à l’entrée</a:t>
            </a:r>
          </a:p>
        </p:txBody>
      </p:sp>
      <p:sp>
        <p:nvSpPr>
          <p:cNvPr id="26" name="Rectangle : avec coin rogné 25">
            <a:extLst>
              <a:ext uri="{FF2B5EF4-FFF2-40B4-BE49-F238E27FC236}">
                <a16:creationId xmlns:a16="http://schemas.microsoft.com/office/drawing/2014/main" id="{D0109A21-00E0-DFDF-BDE8-CC8E5FE61536}"/>
              </a:ext>
            </a:extLst>
          </p:cNvPr>
          <p:cNvSpPr/>
          <p:nvPr/>
        </p:nvSpPr>
        <p:spPr>
          <a:xfrm>
            <a:off x="5811370" y="3348871"/>
            <a:ext cx="2535967" cy="983421"/>
          </a:xfrm>
          <a:prstGeom prst="snip1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5" name="Graphique 24">
            <a:extLst>
              <a:ext uri="{FF2B5EF4-FFF2-40B4-BE49-F238E27FC236}">
                <a16:creationId xmlns:a16="http://schemas.microsoft.com/office/drawing/2014/main" id="{242C4259-0657-ADAE-863C-367926106B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1846180"/>
              </p:ext>
            </p:extLst>
          </p:nvPr>
        </p:nvGraphicFramePr>
        <p:xfrm>
          <a:off x="6461076" y="183364"/>
          <a:ext cx="2260986" cy="1704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C5ABAB23-981E-3E85-A6E2-D5043043A681}"/>
              </a:ext>
            </a:extLst>
          </p:cNvPr>
          <p:cNvSpPr/>
          <p:nvPr/>
        </p:nvSpPr>
        <p:spPr>
          <a:xfrm>
            <a:off x="3942374" y="429230"/>
            <a:ext cx="2160367" cy="146016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9" name="Graphique 28" descr="Ville contour">
            <a:extLst>
              <a:ext uri="{FF2B5EF4-FFF2-40B4-BE49-F238E27FC236}">
                <a16:creationId xmlns:a16="http://schemas.microsoft.com/office/drawing/2014/main" id="{C613A562-0D0B-B1C8-08FF-E8BE3C530E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99341" y="2482929"/>
            <a:ext cx="914400" cy="91440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09425C5F-B3C0-9B4E-699A-4BAC9DBF9621}"/>
              </a:ext>
            </a:extLst>
          </p:cNvPr>
          <p:cNvSpPr txBox="1"/>
          <p:nvPr/>
        </p:nvSpPr>
        <p:spPr>
          <a:xfrm>
            <a:off x="3845522" y="3233443"/>
            <a:ext cx="1503432" cy="12003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Agency FB" panose="020B0503020202020204" pitchFamily="34" charset="0"/>
              </a:rPr>
              <a:t> 24 % de résidents</a:t>
            </a:r>
          </a:p>
          <a:p>
            <a:r>
              <a:rPr lang="fr-FR" sz="2400" b="1" dirty="0">
                <a:latin typeface="Agency FB" panose="020B0503020202020204" pitchFamily="34" charset="0"/>
              </a:rPr>
              <a:t>en </a:t>
            </a:r>
            <a:r>
              <a:rPr lang="fr-FR" sz="2400" b="1" dirty="0" err="1">
                <a:latin typeface="Agency FB" panose="020B0503020202020204" pitchFamily="34" charset="0"/>
              </a:rPr>
              <a:t>QPV</a:t>
            </a:r>
            <a:endParaRPr lang="fr-FR" sz="2400" b="1" dirty="0">
              <a:latin typeface="Agency FB" panose="020B0503020202020204" pitchFamily="34" charset="0"/>
            </a:endParaRPr>
          </a:p>
        </p:txBody>
      </p:sp>
      <p:sp>
        <p:nvSpPr>
          <p:cNvPr id="34" name="Bulle narrative : ronde 33">
            <a:extLst>
              <a:ext uri="{FF2B5EF4-FFF2-40B4-BE49-F238E27FC236}">
                <a16:creationId xmlns:a16="http://schemas.microsoft.com/office/drawing/2014/main" id="{96371E08-7706-BE41-3B0B-E4F33BE122DB}"/>
              </a:ext>
            </a:extLst>
          </p:cNvPr>
          <p:cNvSpPr/>
          <p:nvPr/>
        </p:nvSpPr>
        <p:spPr>
          <a:xfrm>
            <a:off x="282392" y="2103247"/>
            <a:ext cx="2613536" cy="1611617"/>
          </a:xfrm>
          <a:prstGeom prst="wedgeEllipseCallout">
            <a:avLst>
              <a:gd name="adj1" fmla="val 39770"/>
              <a:gd name="adj2" fmla="val -32339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highlight>
                <a:srgbClr val="800080"/>
              </a:highlight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029D101B-0961-7276-7951-4ECBA4BA830E}"/>
              </a:ext>
            </a:extLst>
          </p:cNvPr>
          <p:cNvSpPr txBox="1"/>
          <p:nvPr/>
        </p:nvSpPr>
        <p:spPr>
          <a:xfrm>
            <a:off x="5270404" y="6567404"/>
            <a:ext cx="277682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100" i="1" dirty="0"/>
              <a:t>Source : SI de l'ASP annexes de l'année 2024</a:t>
            </a:r>
          </a:p>
        </p:txBody>
      </p:sp>
      <p:pic>
        <p:nvPicPr>
          <p:cNvPr id="40" name="Espace réservé du contenu 38" descr="Deux femmes avec un remplissage uni">
            <a:extLst>
              <a:ext uri="{FF2B5EF4-FFF2-40B4-BE49-F238E27FC236}">
                <a16:creationId xmlns:a16="http://schemas.microsoft.com/office/drawing/2014/main" id="{29A7C5B5-859C-14A3-1E5B-4B45967BAC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06266" y="657983"/>
            <a:ext cx="914400" cy="91440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1CC749DC-3329-930B-6190-041D1C88CBAB}"/>
              </a:ext>
            </a:extLst>
          </p:cNvPr>
          <p:cNvSpPr/>
          <p:nvPr/>
        </p:nvSpPr>
        <p:spPr>
          <a:xfrm>
            <a:off x="71777" y="4359030"/>
            <a:ext cx="3347871" cy="161161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Graphique 5" descr="Programmeur avec un remplissage uni">
            <a:extLst>
              <a:ext uri="{FF2B5EF4-FFF2-40B4-BE49-F238E27FC236}">
                <a16:creationId xmlns:a16="http://schemas.microsoft.com/office/drawing/2014/main" id="{F3CFD38D-CF8E-CB98-E5BA-92BCE00F6E1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462358" y="5165890"/>
            <a:ext cx="914400" cy="914400"/>
          </a:xfrm>
          <a:prstGeom prst="rect">
            <a:avLst/>
          </a:prstGeom>
        </p:spPr>
      </p:pic>
      <p:pic>
        <p:nvPicPr>
          <p:cNvPr id="12" name="Graphique 11" descr="Groupe avec un remplissage uni">
            <a:extLst>
              <a:ext uri="{FF2B5EF4-FFF2-40B4-BE49-F238E27FC236}">
                <a16:creationId xmlns:a16="http://schemas.microsoft.com/office/drawing/2014/main" id="{367DE546-106B-9AE2-30DB-E9E678A300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301696" y="5078302"/>
            <a:ext cx="1146623" cy="1146623"/>
          </a:xfrm>
          <a:prstGeom prst="rect">
            <a:avLst/>
          </a:prstGeom>
        </p:spPr>
      </p:pic>
      <p:graphicFrame>
        <p:nvGraphicFramePr>
          <p:cNvPr id="24" name="Graphique 23">
            <a:extLst>
              <a:ext uri="{FF2B5EF4-FFF2-40B4-BE49-F238E27FC236}">
                <a16:creationId xmlns:a16="http://schemas.microsoft.com/office/drawing/2014/main" id="{9588E80D-1EDD-382F-73D4-887AD6EEA7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4295339"/>
              </p:ext>
            </p:extLst>
          </p:nvPr>
        </p:nvGraphicFramePr>
        <p:xfrm>
          <a:off x="6604686" y="425557"/>
          <a:ext cx="2535967" cy="137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pic>
        <p:nvPicPr>
          <p:cNvPr id="33" name="Espace réservé du contenu 32" descr="Femme avec un remplissage uni">
            <a:extLst>
              <a:ext uri="{FF2B5EF4-FFF2-40B4-BE49-F238E27FC236}">
                <a16:creationId xmlns:a16="http://schemas.microsoft.com/office/drawing/2014/main" id="{06CC8636-2771-4519-1B1F-543B47C7F6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248793" y="5156080"/>
            <a:ext cx="817552" cy="817552"/>
          </a:xfrm>
        </p:spPr>
      </p:pic>
      <p:pic>
        <p:nvPicPr>
          <p:cNvPr id="42" name="Graphique 41" descr="Deux hommes avec un remplissage uni">
            <a:extLst>
              <a:ext uri="{FF2B5EF4-FFF2-40B4-BE49-F238E27FC236}">
                <a16:creationId xmlns:a16="http://schemas.microsoft.com/office/drawing/2014/main" id="{148B8DAC-F723-DBDD-B7F1-9960845BCE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58051" y="610744"/>
            <a:ext cx="914400" cy="914400"/>
          </a:xfrm>
          <a:prstGeom prst="rect">
            <a:avLst/>
          </a:prstGeom>
        </p:spPr>
      </p:pic>
      <p:pic>
        <p:nvPicPr>
          <p:cNvPr id="44" name="Graphique 43" descr="Homme avec un remplissage uni">
            <a:extLst>
              <a:ext uri="{FF2B5EF4-FFF2-40B4-BE49-F238E27FC236}">
                <a16:creationId xmlns:a16="http://schemas.microsoft.com/office/drawing/2014/main" id="{843CBFBF-3F19-E9FB-B1AC-4A62AD2F242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3974574" y="654930"/>
            <a:ext cx="815454" cy="815454"/>
          </a:xfrm>
          <a:prstGeom prst="rect">
            <a:avLst/>
          </a:prstGeom>
        </p:spPr>
      </p:pic>
      <p:pic>
        <p:nvPicPr>
          <p:cNvPr id="10" name="Graphique 9" descr="Deux hommes avec un remplissage uni">
            <a:extLst>
              <a:ext uri="{FF2B5EF4-FFF2-40B4-BE49-F238E27FC236}">
                <a16:creationId xmlns:a16="http://schemas.microsoft.com/office/drawing/2014/main" id="{5DB0A298-2781-2901-90B4-20F190862A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53103" y="723682"/>
            <a:ext cx="914400" cy="914400"/>
          </a:xfrm>
          <a:prstGeom prst="rect">
            <a:avLst/>
          </a:prstGeom>
        </p:spPr>
      </p:pic>
      <p:pic>
        <p:nvPicPr>
          <p:cNvPr id="28" name="Graphique 27" descr="Groupe avec un remplissage uni">
            <a:extLst>
              <a:ext uri="{FF2B5EF4-FFF2-40B4-BE49-F238E27FC236}">
                <a16:creationId xmlns:a16="http://schemas.microsoft.com/office/drawing/2014/main" id="{B3946F6B-B801-EB63-4FDE-5F3B3BA73B6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302397" y="5029505"/>
            <a:ext cx="1146623" cy="1146623"/>
          </a:xfrm>
          <a:prstGeom prst="rect">
            <a:avLst/>
          </a:prstGeom>
        </p:spPr>
      </p:pic>
      <p:pic>
        <p:nvPicPr>
          <p:cNvPr id="37" name="Graphique 36" descr="Deux hommes avec un remplissage uni">
            <a:extLst>
              <a:ext uri="{FF2B5EF4-FFF2-40B4-BE49-F238E27FC236}">
                <a16:creationId xmlns:a16="http://schemas.microsoft.com/office/drawing/2014/main" id="{67C03E43-5F76-3279-283D-D9A36BBC46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88321" y="5152893"/>
            <a:ext cx="914400" cy="914400"/>
          </a:xfrm>
          <a:prstGeom prst="rect">
            <a:avLst/>
          </a:prstGeom>
        </p:spPr>
      </p:pic>
      <p:pic>
        <p:nvPicPr>
          <p:cNvPr id="39" name="Espace réservé du contenu 32" descr="Femme avec un remplissage uni">
            <a:extLst>
              <a:ext uri="{FF2B5EF4-FFF2-40B4-BE49-F238E27FC236}">
                <a16:creationId xmlns:a16="http://schemas.microsoft.com/office/drawing/2014/main" id="{88A1DACF-1D49-4552-8408-20DCC608F534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181837" y="699982"/>
            <a:ext cx="817552" cy="817552"/>
          </a:xfrm>
          <a:prstGeom prst="rect">
            <a:avLst/>
          </a:prstGeom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22787AD3-F15A-3B48-E1D8-C5158197B98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-41297" y="4313374"/>
            <a:ext cx="3347871" cy="1583102"/>
          </a:xfrm>
          <a:prstGeom prst="rect">
            <a:avLst/>
          </a:prstGeom>
        </p:spPr>
      </p:pic>
      <p:graphicFrame>
        <p:nvGraphicFramePr>
          <p:cNvPr id="49" name="Graphique 48">
            <a:extLst>
              <a:ext uri="{FF2B5EF4-FFF2-40B4-BE49-F238E27FC236}">
                <a16:creationId xmlns:a16="http://schemas.microsoft.com/office/drawing/2014/main" id="{1E727F1E-2D64-5AE2-D54E-14587E5BF1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3893814"/>
              </p:ext>
            </p:extLst>
          </p:nvPr>
        </p:nvGraphicFramePr>
        <p:xfrm>
          <a:off x="8661310" y="1232658"/>
          <a:ext cx="3570926" cy="2733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pic>
        <p:nvPicPr>
          <p:cNvPr id="50" name="Graphique 1" descr="Gros pinceau avec un remplissage uni">
            <a:extLst>
              <a:ext uri="{FF2B5EF4-FFF2-40B4-BE49-F238E27FC236}">
                <a16:creationId xmlns:a16="http://schemas.microsoft.com/office/drawing/2014/main" id="{939CD0A1-0A06-1291-1835-61ED58664B8A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732134" y="1251196"/>
            <a:ext cx="432318" cy="547895"/>
          </a:xfrm>
          <a:prstGeom prst="rect">
            <a:avLst/>
          </a:prstGeom>
        </p:spPr>
      </p:pic>
      <p:pic>
        <p:nvPicPr>
          <p:cNvPr id="51" name="Graphique 8" descr="Mur de briques en construction avec un remplissage uni">
            <a:extLst>
              <a:ext uri="{FF2B5EF4-FFF2-40B4-BE49-F238E27FC236}">
                <a16:creationId xmlns:a16="http://schemas.microsoft.com/office/drawing/2014/main" id="{53F4DAB6-0A58-D775-E9B6-5FEE5776708A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474613" y="1980939"/>
            <a:ext cx="466725" cy="466725"/>
          </a:xfrm>
          <a:prstGeom prst="rect">
            <a:avLst/>
          </a:prstGeom>
        </p:spPr>
      </p:pic>
      <p:pic>
        <p:nvPicPr>
          <p:cNvPr id="54" name="Graphique 1" descr="Livraison avec un remplissage uni">
            <a:extLst>
              <a:ext uri="{FF2B5EF4-FFF2-40B4-BE49-F238E27FC236}">
                <a16:creationId xmlns:a16="http://schemas.microsoft.com/office/drawing/2014/main" id="{83E99BE8-0902-46F5-387F-D09CCC6038BC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424404" y="2635409"/>
            <a:ext cx="432318" cy="466753"/>
          </a:xfrm>
          <a:prstGeom prst="rect">
            <a:avLst/>
          </a:prstGeom>
        </p:spPr>
      </p:pic>
      <p:pic>
        <p:nvPicPr>
          <p:cNvPr id="55" name="Graphique 54" descr="Fleur contour">
            <a:extLst>
              <a:ext uri="{FF2B5EF4-FFF2-40B4-BE49-F238E27FC236}">
                <a16:creationId xmlns:a16="http://schemas.microsoft.com/office/drawing/2014/main" id="{CA380C24-7C9E-176E-7CC4-514BE3388B87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10073940" y="3373434"/>
            <a:ext cx="791071" cy="791071"/>
          </a:xfrm>
          <a:prstGeom prst="rect">
            <a:avLst/>
          </a:prstGeom>
        </p:spPr>
      </p:pic>
      <p:graphicFrame>
        <p:nvGraphicFramePr>
          <p:cNvPr id="31" name="Graphique 30">
            <a:extLst>
              <a:ext uri="{FF2B5EF4-FFF2-40B4-BE49-F238E27FC236}">
                <a16:creationId xmlns:a16="http://schemas.microsoft.com/office/drawing/2014/main" id="{1AF68E48-665B-C076-39DE-12DDB06C27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3776376"/>
              </p:ext>
            </p:extLst>
          </p:nvPr>
        </p:nvGraphicFramePr>
        <p:xfrm>
          <a:off x="8661310" y="4309349"/>
          <a:ext cx="3906011" cy="228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3"/>
          </a:graphicData>
        </a:graphic>
      </p:graphicFrame>
      <p:sp>
        <p:nvSpPr>
          <p:cNvPr id="35" name="ZoneTexte 34">
            <a:extLst>
              <a:ext uri="{FF2B5EF4-FFF2-40B4-BE49-F238E27FC236}">
                <a16:creationId xmlns:a16="http://schemas.microsoft.com/office/drawing/2014/main" id="{B991580C-E3D2-0B65-E371-2A1C70C02A76}"/>
              </a:ext>
            </a:extLst>
          </p:cNvPr>
          <p:cNvSpPr txBox="1"/>
          <p:nvPr/>
        </p:nvSpPr>
        <p:spPr>
          <a:xfrm>
            <a:off x="8410864" y="6011837"/>
            <a:ext cx="12391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575 sorties 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dynamiques</a:t>
            </a:r>
          </a:p>
          <a:p>
            <a:r>
              <a:rPr lang="fr-FR" sz="1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/880 sorties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5A1FBF0-C043-6E74-64B9-D137B05347D2}"/>
              </a:ext>
            </a:extLst>
          </p:cNvPr>
          <p:cNvSpPr txBox="1"/>
          <p:nvPr/>
        </p:nvSpPr>
        <p:spPr>
          <a:xfrm>
            <a:off x="3721686" y="4655697"/>
            <a:ext cx="43066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Accompagnement &amp; Encadrement technique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1  ETP salarié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permanent pour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 7 ETP de salariés </a:t>
            </a:r>
          </a:p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gency FB" panose="020B0503020202020204" pitchFamily="34" charset="0"/>
              </a:rPr>
              <a:t>en insertion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AE853AA-6D6D-79F6-2074-4576E46218CD}"/>
              </a:ext>
            </a:extLst>
          </p:cNvPr>
          <p:cNvSpPr txBox="1"/>
          <p:nvPr/>
        </p:nvSpPr>
        <p:spPr>
          <a:xfrm>
            <a:off x="3537466" y="6197453"/>
            <a:ext cx="4729576" cy="276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Accompagnement </a:t>
            </a:r>
            <a:r>
              <a:rPr lang="fr-FR" sz="1200" i="1" dirty="0"/>
              <a:t> </a:t>
            </a:r>
            <a:r>
              <a:rPr lang="fr-FR" sz="1200" i="1" dirty="0">
                <a:solidFill>
                  <a:srgbClr val="30549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74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 ETP</a:t>
            </a:r>
            <a:r>
              <a:rPr lang="fr-FR" sz="1200" i="1" dirty="0"/>
              <a:t>         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Encadrement technique</a:t>
            </a:r>
            <a:r>
              <a:rPr lang="fr-FR" sz="1200" i="1" dirty="0"/>
              <a:t> </a:t>
            </a:r>
            <a:r>
              <a:rPr lang="fr-FR" sz="1200" i="1" dirty="0">
                <a:solidFill>
                  <a:srgbClr val="305496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127 </a:t>
            </a:r>
            <a:r>
              <a:rPr lang="fr-FR" sz="1200" b="0" i="1" u="none" strike="noStrike" dirty="0">
                <a:solidFill>
                  <a:srgbClr val="305496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ETP</a:t>
            </a:r>
            <a:r>
              <a:rPr lang="fr-FR" sz="12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802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3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3631</TotalTime>
  <Words>1532</Words>
  <Application>Microsoft Office PowerPoint</Application>
  <PresentationFormat>Grand écran</PresentationFormat>
  <Paragraphs>370</Paragraphs>
  <Slides>11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</vt:i4>
      </vt:variant>
    </vt:vector>
  </HeadingPairs>
  <TitlesOfParts>
    <vt:vector size="24" baseType="lpstr">
      <vt:lpstr>Agency FB</vt:lpstr>
      <vt:lpstr>Aharoni</vt:lpstr>
      <vt:lpstr>Alasassy Caps</vt:lpstr>
      <vt:lpstr>Amasis MT Pro Black</vt:lpstr>
      <vt:lpstr>Amiri</vt:lpstr>
      <vt:lpstr>Aptos</vt:lpstr>
      <vt:lpstr>Aptos Display</vt:lpstr>
      <vt:lpstr>Arial</vt:lpstr>
      <vt:lpstr>Bernard MT Condensed</vt:lpstr>
      <vt:lpstr>Calibri</vt:lpstr>
      <vt:lpstr>Calibri Light</vt:lpstr>
      <vt:lpstr>Thème Office</vt:lpstr>
      <vt:lpstr>Thème Office</vt:lpstr>
      <vt:lpstr>IAE 2024 par département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Glossaire</vt:lpstr>
    </vt:vector>
  </TitlesOfParts>
  <Company>Ministeres Sociaux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BAUER, Denise (DRIEETS-IDF)</dc:creator>
  <cp:lastModifiedBy>SEGUIN, Anna (DRIEETS-IDF)</cp:lastModifiedBy>
  <cp:revision>38</cp:revision>
  <cp:lastPrinted>2025-12-11T10:59:58Z</cp:lastPrinted>
  <dcterms:created xsi:type="dcterms:W3CDTF">2025-02-18T14:56:54Z</dcterms:created>
  <dcterms:modified xsi:type="dcterms:W3CDTF">2025-12-11T12:25:26Z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094c1fb-3db8-4cce-b079-9b022302847f_Enabled">
    <vt:lpwstr>true</vt:lpwstr>
  </property>
  <property fmtid="{D5CDD505-2E9C-101B-9397-08002B2CF9AE}" pid="3" name="MSIP_Label_3094c1fb-3db8-4cce-b079-9b022302847f_SetDate">
    <vt:lpwstr>2025-09-02T09:25:29Z</vt:lpwstr>
  </property>
  <property fmtid="{D5CDD505-2E9C-101B-9397-08002B2CF9AE}" pid="4" name="MSIP_Label_3094c1fb-3db8-4cce-b079-9b022302847f_Method">
    <vt:lpwstr>Standard</vt:lpwstr>
  </property>
  <property fmtid="{D5CDD505-2E9C-101B-9397-08002B2CF9AE}" pid="5" name="MSIP_Label_3094c1fb-3db8-4cce-b079-9b022302847f_Name">
    <vt:lpwstr>[Prod v5] C1 - Standard</vt:lpwstr>
  </property>
  <property fmtid="{D5CDD505-2E9C-101B-9397-08002B2CF9AE}" pid="6" name="MSIP_Label_3094c1fb-3db8-4cce-b079-9b022302847f_SiteId">
    <vt:lpwstr>035e5292-5a25-4509-bb08-a555f7d31a8b</vt:lpwstr>
  </property>
  <property fmtid="{D5CDD505-2E9C-101B-9397-08002B2CF9AE}" pid="7" name="MSIP_Label_3094c1fb-3db8-4cce-b079-9b022302847f_ActionId">
    <vt:lpwstr>a2bb49a5-25d0-40ae-8a1f-ad9ff53c531f</vt:lpwstr>
  </property>
  <property fmtid="{D5CDD505-2E9C-101B-9397-08002B2CF9AE}" pid="8" name="MSIP_Label_3094c1fb-3db8-4cce-b079-9b022302847f_ContentBits">
    <vt:lpwstr>0</vt:lpwstr>
  </property>
  <property fmtid="{D5CDD505-2E9C-101B-9397-08002B2CF9AE}" pid="9" name="MSIP_Label_3094c1fb-3db8-4cce-b079-9b022302847f_Tag">
    <vt:lpwstr>10, 3, 0, 1</vt:lpwstr>
  </property>
</Properties>
</file>